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98" r:id="rId4"/>
    <p:sldId id="257" r:id="rId5"/>
    <p:sldId id="300" r:id="rId6"/>
    <p:sldId id="258" r:id="rId7"/>
    <p:sldId id="259" r:id="rId8"/>
    <p:sldId id="260" r:id="rId9"/>
    <p:sldId id="261" r:id="rId10"/>
    <p:sldId id="262" r:id="rId11"/>
    <p:sldId id="263" r:id="rId12"/>
    <p:sldId id="301" r:id="rId13"/>
    <p:sldId id="265" r:id="rId14"/>
    <p:sldId id="266" r:id="rId15"/>
    <p:sldId id="267" r:id="rId16"/>
    <p:sldId id="268" r:id="rId17"/>
    <p:sldId id="270" r:id="rId18"/>
    <p:sldId id="296" r:id="rId19"/>
    <p:sldId id="271" r:id="rId20"/>
    <p:sldId id="295" r:id="rId21"/>
    <p:sldId id="272" r:id="rId22"/>
    <p:sldId id="273" r:id="rId23"/>
    <p:sldId id="297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86575" cy="100171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30263" y="874713"/>
            <a:ext cx="5748337" cy="43116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nb-NO" sz="1400" b="0" strike="noStrike" spc="-1">
                <a:solidFill>
                  <a:srgbClr val="000000"/>
                </a:solidFill>
                <a:latin typeface="Arial"/>
              </a:rPr>
              <a:t>Klikk for å flytte lysbildet</a:t>
            </a: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40969" y="5462915"/>
            <a:ext cx="5927398" cy="51751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nb-NO" sz="2000" b="0" strike="noStrike" spc="-1">
                <a:latin typeface="Arial"/>
              </a:rPr>
              <a:t>Klikk for å redigere notatformatet</a:t>
            </a:r>
          </a:p>
        </p:txBody>
      </p:sp>
      <p:sp>
        <p:nvSpPr>
          <p:cNvPr id="9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15452" cy="5746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nb-NO" sz="1400" b="0" strike="noStrike" spc="-1">
                <a:latin typeface="Times New Roman"/>
              </a:rPr>
              <a:t> </a:t>
            </a:r>
          </a:p>
        </p:txBody>
      </p:sp>
      <p:sp>
        <p:nvSpPr>
          <p:cNvPr id="98" name="PlaceHolder 4"/>
          <p:cNvSpPr>
            <a:spLocks noGrp="1"/>
          </p:cNvSpPr>
          <p:nvPr>
            <p:ph type="dt"/>
          </p:nvPr>
        </p:nvSpPr>
        <p:spPr>
          <a:xfrm>
            <a:off x="4193883" y="0"/>
            <a:ext cx="3215452" cy="5746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nb-NO" sz="1400" b="0" strike="noStrike" spc="-1">
                <a:latin typeface="Times New Roman"/>
              </a:rPr>
              <a:t> </a:t>
            </a:r>
          </a:p>
        </p:txBody>
      </p:sp>
      <p:sp>
        <p:nvSpPr>
          <p:cNvPr id="99" name="PlaceHolder 5"/>
          <p:cNvSpPr>
            <a:spLocks noGrp="1"/>
          </p:cNvSpPr>
          <p:nvPr>
            <p:ph type="ftr"/>
          </p:nvPr>
        </p:nvSpPr>
        <p:spPr>
          <a:xfrm>
            <a:off x="0" y="10926218"/>
            <a:ext cx="3215452" cy="5746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nb-NO" sz="1400" b="0" strike="noStrike" spc="-1">
                <a:latin typeface="Times New Roman"/>
              </a:rPr>
              <a:t> </a:t>
            </a:r>
          </a:p>
        </p:txBody>
      </p:sp>
      <p:sp>
        <p:nvSpPr>
          <p:cNvPr id="100" name="PlaceHolder 6"/>
          <p:cNvSpPr>
            <a:spLocks noGrp="1"/>
          </p:cNvSpPr>
          <p:nvPr>
            <p:ph type="sldNum"/>
          </p:nvPr>
        </p:nvSpPr>
        <p:spPr>
          <a:xfrm>
            <a:off x="4193883" y="10926218"/>
            <a:ext cx="3215452" cy="5746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CBEF90D-1D7F-483F-AC3C-B4C355E64C35}" type="slidenum">
              <a:rPr lang="nb-NO" sz="1400" b="0" strike="noStrike" spc="-1">
                <a:latin typeface="Times New Roman"/>
              </a:rPr>
              <a:t>‹#›</a:t>
            </a:fld>
            <a:endParaRPr lang="nb-NO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0150" cy="3757612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8748" y="4758123"/>
            <a:ext cx="5508927" cy="4507186"/>
          </a:xfrm>
          <a:prstGeom prst="rect">
            <a:avLst/>
          </a:prstGeom>
        </p:spPr>
        <p:txBody>
          <a:bodyPr lIns="93240" tIns="46800" rIns="93240" bIns="46800">
            <a:noAutofit/>
          </a:bodyPr>
          <a:lstStyle/>
          <a:p>
            <a:endParaRPr lang="nb-NO" sz="2000" b="0" strike="noStrike" spc="-1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3900672" y="9514697"/>
            <a:ext cx="2983987" cy="500325"/>
          </a:xfrm>
          <a:prstGeom prst="rect">
            <a:avLst/>
          </a:prstGeom>
          <a:noFill/>
          <a:ln>
            <a:noFill/>
          </a:ln>
        </p:spPr>
        <p:txBody>
          <a:bodyPr lIns="93240" tIns="46800" rIns="9324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18B1BF4-DF33-4CCC-BBB7-36CD9CC087B8}" type="slidenum">
              <a:rPr lang="nb-NO" sz="1400" b="0" strike="noStrike" spc="-1">
                <a:latin typeface="Times New Roman"/>
              </a:rPr>
              <a:t>1</a:t>
            </a:fld>
            <a:endParaRPr lang="nb-NO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874713"/>
            <a:ext cx="5748337" cy="4311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14:notes"/>
          <p:cNvSpPr txBox="1">
            <a:spLocks noGrp="1"/>
          </p:cNvSpPr>
          <p:nvPr>
            <p:ph type="body" idx="1"/>
          </p:nvPr>
        </p:nvSpPr>
        <p:spPr>
          <a:xfrm>
            <a:off x="740969" y="5462915"/>
            <a:ext cx="5927457" cy="517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4:notes"/>
          <p:cNvSpPr txBox="1">
            <a:spLocks noGrp="1"/>
          </p:cNvSpPr>
          <p:nvPr>
            <p:ph type="sldNum" idx="12"/>
          </p:nvPr>
        </p:nvSpPr>
        <p:spPr>
          <a:xfrm>
            <a:off x="4193884" y="10926218"/>
            <a:ext cx="3215569" cy="57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x-non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36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6:notes"/>
          <p:cNvSpPr txBox="1">
            <a:spLocks noGrp="1"/>
          </p:cNvSpPr>
          <p:nvPr>
            <p:ph type="body" idx="1"/>
          </p:nvPr>
        </p:nvSpPr>
        <p:spPr>
          <a:xfrm>
            <a:off x="740969" y="5462915"/>
            <a:ext cx="5927398" cy="51751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874713"/>
            <a:ext cx="5748337" cy="4311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0150" cy="3757612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8748" y="4758123"/>
            <a:ext cx="5508927" cy="4507186"/>
          </a:xfrm>
          <a:prstGeom prst="rect">
            <a:avLst/>
          </a:prstGeom>
        </p:spPr>
        <p:txBody>
          <a:bodyPr lIns="93240" tIns="46800" rIns="9324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Vis filmen God start?</a:t>
            </a:r>
            <a:endParaRPr lang="nb-NO" sz="1200" b="0" strike="noStrike" spc="-1">
              <a:latin typeface="Arial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3900672" y="9514697"/>
            <a:ext cx="2983987" cy="500325"/>
          </a:xfrm>
          <a:prstGeom prst="rect">
            <a:avLst/>
          </a:prstGeom>
          <a:noFill/>
          <a:ln>
            <a:noFill/>
          </a:ln>
        </p:spPr>
        <p:txBody>
          <a:bodyPr lIns="93240" tIns="46800" rIns="9324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83215B6C-8EBB-4BB8-A66E-0E7AC1BA6968}" type="slidenum">
              <a:rPr lang="nb-NO" sz="1400" b="0" strike="noStrike" spc="-1">
                <a:latin typeface="Times New Roman"/>
              </a:rPr>
              <a:t>17</a:t>
            </a:fld>
            <a:endParaRPr lang="nb-NO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6975" cy="3756025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8748" y="4758123"/>
            <a:ext cx="5508927" cy="4507186"/>
          </a:xfrm>
          <a:prstGeom prst="rect">
            <a:avLst/>
          </a:prstGeom>
        </p:spPr>
        <p:txBody>
          <a:bodyPr lIns="93240" tIns="46800" rIns="9324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Vis film – sosialt vakuum – kort versjon</a:t>
            </a:r>
            <a:endParaRPr lang="nb-NO" sz="1200" b="0" strike="noStrike" spc="-1">
              <a:latin typeface="Arial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3900672" y="9514697"/>
            <a:ext cx="2983987" cy="500325"/>
          </a:xfrm>
          <a:prstGeom prst="rect">
            <a:avLst/>
          </a:prstGeom>
          <a:noFill/>
          <a:ln>
            <a:noFill/>
          </a:ln>
        </p:spPr>
        <p:txBody>
          <a:bodyPr lIns="93240" tIns="46800" rIns="9324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0649087-C040-455C-9A44-4CAD686286D7}" type="slidenum">
              <a:rPr lang="nb-NO" sz="1400" b="0" strike="noStrike" spc="-1">
                <a:latin typeface="Times New Roman"/>
              </a:rPr>
              <a:t>18</a:t>
            </a:fld>
            <a:endParaRPr lang="nb-NO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900672" y="9514697"/>
            <a:ext cx="2983987" cy="500325"/>
          </a:xfrm>
          <a:prstGeom prst="rect">
            <a:avLst/>
          </a:prstGeom>
          <a:noFill/>
          <a:ln>
            <a:noFill/>
          </a:ln>
        </p:spPr>
        <p:txBody>
          <a:bodyPr lIns="93240" tIns="46800" rIns="9324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4C07A9DF-38DB-43CE-BFBF-E0BC948AFA1A}" type="slidenum">
              <a:rPr lang="nb-NO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20</a:t>
            </a:fld>
            <a:endParaRPr lang="nb-NO" sz="1200" b="0" strike="noStrike" spc="-1">
              <a:latin typeface="Times New Roman"/>
            </a:endParaRPr>
          </a:p>
        </p:txBody>
      </p:sp>
      <p:sp>
        <p:nvSpPr>
          <p:cNvPr id="19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6975" cy="3756025"/>
          </a:xfrm>
          <a:prstGeom prst="rect">
            <a:avLst/>
          </a:prstGeom>
        </p:spPr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88748" y="4758123"/>
            <a:ext cx="5508927" cy="4507186"/>
          </a:xfrm>
          <a:prstGeom prst="rect">
            <a:avLst/>
          </a:prstGeom>
        </p:spPr>
        <p:txBody>
          <a:bodyPr lIns="93240" tIns="46800" rIns="93240" bIns="46800">
            <a:noAutofit/>
          </a:bodyPr>
          <a:lstStyle/>
          <a:p>
            <a:endParaRPr lang="nb-NO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27640" y="4244400"/>
            <a:ext cx="67111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27640" y="424440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266720" y="424440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096720" y="205308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365800" y="205308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827640" y="424440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096720" y="424440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5365800" y="424440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AT/ER-MKA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44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nb-N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9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266720" y="2053080"/>
            <a:ext cx="32749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920" cy="6491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nb-N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nb-N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266720" y="2053080"/>
            <a:ext cx="32749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827640" y="424440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9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266720" y="424440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27640" y="4244400"/>
            <a:ext cx="67111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827640" y="4244400"/>
            <a:ext cx="67111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27640" y="424440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266720" y="424440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096720" y="205308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365800" y="205308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827640" y="424440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3096720" y="424440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5365800" y="4244400"/>
            <a:ext cx="2160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9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266720" y="2053080"/>
            <a:ext cx="32749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920" cy="6491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nb-N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266720" y="2053080"/>
            <a:ext cx="32749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27640" y="424440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9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266720" y="424440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2764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266720" y="2053080"/>
            <a:ext cx="32749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27640" y="4244400"/>
            <a:ext cx="67111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629928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4CB9C3">
                  <a:alpha val="7000"/>
                </a:srgbClr>
              </a:gs>
              <a:gs pos="36000">
                <a:srgbClr val="4CB9C3">
                  <a:alpha val="600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"/>
          <p:cNvSpPr/>
          <p:nvPr/>
        </p:nvSpPr>
        <p:spPr>
          <a:xfrm>
            <a:off x="5689800" y="-457200"/>
            <a:ext cx="1599840" cy="1599840"/>
          </a:xfrm>
          <a:prstGeom prst="ellipse">
            <a:avLst/>
          </a:prstGeom>
          <a:gradFill rotWithShape="0">
            <a:gsLst>
              <a:gs pos="0">
                <a:srgbClr val="4CB9C3">
                  <a:alpha val="14000"/>
                </a:srgbClr>
              </a:gs>
              <a:gs pos="36000">
                <a:srgbClr val="4CB9C3">
                  <a:alpha val="7000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6299280" y="6095880"/>
            <a:ext cx="990360" cy="990360"/>
          </a:xfrm>
          <a:prstGeom prst="ellipse">
            <a:avLst/>
          </a:prstGeom>
          <a:gradFill rotWithShape="0">
            <a:gsLst>
              <a:gs pos="0">
                <a:srgbClr val="4CB9C3">
                  <a:alpha val="9000"/>
                </a:srgbClr>
              </a:gs>
              <a:gs pos="36000">
                <a:srgbClr val="4CB9C3">
                  <a:alpha val="5000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154080" y="2666880"/>
            <a:ext cx="4190760" cy="4190760"/>
          </a:xfrm>
          <a:prstGeom prst="ellipse">
            <a:avLst/>
          </a:prstGeom>
          <a:gradFill rotWithShape="0">
            <a:gsLst>
              <a:gs pos="0">
                <a:srgbClr val="4CB9C3">
                  <a:alpha val="11000"/>
                </a:srgbClr>
              </a:gs>
              <a:gs pos="36000">
                <a:srgbClr val="4CB9C3">
                  <a:alpha val="10000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-839880" y="2895480"/>
            <a:ext cx="2361960" cy="2361960"/>
          </a:xfrm>
          <a:prstGeom prst="ellipse">
            <a:avLst/>
          </a:prstGeom>
          <a:gradFill rotWithShape="0">
            <a:gsLst>
              <a:gs pos="0">
                <a:srgbClr val="4CB9C3">
                  <a:alpha val="8000"/>
                </a:srgbClr>
              </a:gs>
              <a:gs pos="36000">
                <a:srgbClr val="4CB9C3">
                  <a:alpha val="8000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745760" y="0"/>
            <a:ext cx="685440" cy="1099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b-NO" sz="4200" b="0" strike="noStrike" spc="-1">
                <a:solidFill>
                  <a:srgbClr val="000000"/>
                </a:solidFill>
                <a:latin typeface="Arial"/>
              </a:rPr>
              <a:t>Klikk for å redigere titteltekstformatet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000" b="0" strike="noStrike" spc="-1">
                <a:solidFill>
                  <a:srgbClr val="000000"/>
                </a:solidFill>
                <a:latin typeface="Arial"/>
              </a:rPr>
              <a:t>Klikk for å redigere formatet på disposisjonsteksten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b-NO" sz="2000" b="0" strike="noStrike" spc="-1">
                <a:solidFill>
                  <a:srgbClr val="000000"/>
                </a:solidFill>
                <a:latin typeface="Arial"/>
              </a:rPr>
              <a:t>Andre disposisjonsnivå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000" b="0" strike="noStrike" spc="-1">
                <a:solidFill>
                  <a:srgbClr val="000000"/>
                </a:solidFill>
                <a:latin typeface="Arial"/>
              </a:rPr>
              <a:t>Tredje disposisjonsnivå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b-NO" sz="2000" b="0" strike="noStrike" spc="-1">
                <a:solidFill>
                  <a:srgbClr val="000000"/>
                </a:solidFill>
                <a:latin typeface="Arial"/>
              </a:rPr>
              <a:t>Fjerde disposisjonsnivå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000" b="0" strike="noStrike" spc="-1">
                <a:solidFill>
                  <a:srgbClr val="000000"/>
                </a:solidFill>
                <a:latin typeface="Arial"/>
              </a:rPr>
              <a:t>Femte disposisjonsnivå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000" b="0" strike="noStrike" spc="-1">
                <a:solidFill>
                  <a:srgbClr val="000000"/>
                </a:solidFill>
                <a:latin typeface="Arial"/>
              </a:rPr>
              <a:t>Sjette disposisjonsnivå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000" b="0" strike="noStrike" spc="-1">
                <a:solidFill>
                  <a:srgbClr val="000000"/>
                </a:solidFill>
                <a:latin typeface="Arial"/>
              </a:rPr>
              <a:t>Sjuende disposisjonsnivå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 rot="5400000">
            <a:off x="7495200" y="1828800"/>
            <a:ext cx="990360" cy="228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nb-NO" sz="2400" b="0" strike="noStrike" spc="-1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 rot="5400000">
            <a:off x="6233400" y="3263400"/>
            <a:ext cx="3859560" cy="228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nb-NO" sz="2400" b="0" strike="noStrike" spc="-1">
                <a:latin typeface="Times New Roman"/>
              </a:rPr>
              <a:t>AT/ER-MKA</a:t>
            </a: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7766280" y="295560"/>
            <a:ext cx="628560" cy="76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5892C73E-82D0-4222-A671-B7C9D8EB9B19}" type="slidenum"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‹#›</a:t>
            </a:fld>
            <a:endParaRPr lang="nb-NO" sz="2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629928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rgbClr val="4CB9C3">
                  <a:alpha val="7000"/>
                </a:srgbClr>
              </a:gs>
              <a:gs pos="36000">
                <a:srgbClr val="4CB9C3">
                  <a:alpha val="600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5689800" y="-457200"/>
            <a:ext cx="1599840" cy="1599840"/>
          </a:xfrm>
          <a:prstGeom prst="ellipse">
            <a:avLst/>
          </a:prstGeom>
          <a:gradFill rotWithShape="0">
            <a:gsLst>
              <a:gs pos="0">
                <a:srgbClr val="4CB9C3">
                  <a:alpha val="14000"/>
                </a:srgbClr>
              </a:gs>
              <a:gs pos="36000">
                <a:srgbClr val="4CB9C3">
                  <a:alpha val="7000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6299280" y="6095880"/>
            <a:ext cx="990360" cy="990360"/>
          </a:xfrm>
          <a:prstGeom prst="ellipse">
            <a:avLst/>
          </a:prstGeom>
          <a:gradFill rotWithShape="0">
            <a:gsLst>
              <a:gs pos="0">
                <a:srgbClr val="4CB9C3">
                  <a:alpha val="9000"/>
                </a:srgbClr>
              </a:gs>
              <a:gs pos="36000">
                <a:srgbClr val="4CB9C3">
                  <a:alpha val="5000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4"/>
          <p:cNvSpPr/>
          <p:nvPr/>
        </p:nvSpPr>
        <p:spPr>
          <a:xfrm>
            <a:off x="-154080" y="2666880"/>
            <a:ext cx="4190760" cy="4190760"/>
          </a:xfrm>
          <a:prstGeom prst="ellipse">
            <a:avLst/>
          </a:prstGeom>
          <a:gradFill rotWithShape="0">
            <a:gsLst>
              <a:gs pos="0">
                <a:srgbClr val="4CB9C3">
                  <a:alpha val="11000"/>
                </a:srgbClr>
              </a:gs>
              <a:gs pos="36000">
                <a:srgbClr val="4CB9C3">
                  <a:alpha val="10000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5"/>
          <p:cNvSpPr/>
          <p:nvPr/>
        </p:nvSpPr>
        <p:spPr>
          <a:xfrm>
            <a:off x="-839880" y="2895480"/>
            <a:ext cx="2361960" cy="2361960"/>
          </a:xfrm>
          <a:prstGeom prst="ellipse">
            <a:avLst/>
          </a:prstGeom>
          <a:gradFill rotWithShape="0">
            <a:gsLst>
              <a:gs pos="0">
                <a:srgbClr val="4CB9C3">
                  <a:alpha val="8000"/>
                </a:srgbClr>
              </a:gs>
              <a:gs pos="36000">
                <a:srgbClr val="4CB9C3">
                  <a:alpha val="8000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7745760" y="0"/>
            <a:ext cx="685440" cy="1099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PlaceHolder 7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b-NO" sz="4200" b="0" strike="noStrike" spc="-1">
                <a:solidFill>
                  <a:srgbClr val="000000"/>
                </a:solidFill>
                <a:latin typeface="Arial"/>
              </a:rPr>
              <a:t>Klikk for å redigere titteltekstformatet</a:t>
            </a:r>
          </a:p>
        </p:txBody>
      </p:sp>
      <p:sp>
        <p:nvSpPr>
          <p:cNvPr id="54" name="PlaceHolder 8"/>
          <p:cNvSpPr>
            <a:spLocks noGrp="1"/>
          </p:cNvSpPr>
          <p:nvPr>
            <p:ph type="body"/>
          </p:nvPr>
        </p:nvSpPr>
        <p:spPr>
          <a:xfrm>
            <a:off x="827640" y="2060640"/>
            <a:ext cx="3297600" cy="4195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Klikk for å redigere formatet på disposisjonsteksten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Andre disposisjonsnivå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Tredje disposisjonsnivå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Fjerde disposisjonsnivå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Femte disposisjonsnivå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Sjette disposisjonsnivå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Sjuende disposisjonsnivå</a:t>
            </a:r>
          </a:p>
        </p:txBody>
      </p:sp>
      <p:sp>
        <p:nvSpPr>
          <p:cNvPr id="55" name="PlaceHolder 9"/>
          <p:cNvSpPr>
            <a:spLocks noGrp="1"/>
          </p:cNvSpPr>
          <p:nvPr>
            <p:ph type="body"/>
          </p:nvPr>
        </p:nvSpPr>
        <p:spPr>
          <a:xfrm>
            <a:off x="4241880" y="2055960"/>
            <a:ext cx="3297600" cy="4199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Klikk for å redigere formatet på disposisjonsteksten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Andre disposisjonsnivå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Tredje disposisjonsnivå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Fjerde disposisjonsnivå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Femte disposisjonsnivå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Sjette disposisjonsnivå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1800" b="0" strike="noStrike" spc="-1">
                <a:solidFill>
                  <a:srgbClr val="000000"/>
                </a:solidFill>
                <a:latin typeface="Arial"/>
              </a:rPr>
              <a:t>Sjuende disposisjonsnivå</a:t>
            </a:r>
          </a:p>
        </p:txBody>
      </p:sp>
      <p:sp>
        <p:nvSpPr>
          <p:cNvPr id="56" name="PlaceHolder 10"/>
          <p:cNvSpPr>
            <a:spLocks noGrp="1"/>
          </p:cNvSpPr>
          <p:nvPr>
            <p:ph type="dt"/>
          </p:nvPr>
        </p:nvSpPr>
        <p:spPr>
          <a:xfrm rot="5400000">
            <a:off x="7495200" y="1828800"/>
            <a:ext cx="990360" cy="228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nb-NO" sz="2400" b="0" strike="noStrike" spc="-1">
              <a:latin typeface="Times New Roman"/>
            </a:endParaRPr>
          </a:p>
        </p:txBody>
      </p:sp>
      <p:sp>
        <p:nvSpPr>
          <p:cNvPr id="57" name="PlaceHolder 11"/>
          <p:cNvSpPr>
            <a:spLocks noGrp="1"/>
          </p:cNvSpPr>
          <p:nvPr>
            <p:ph type="ftr"/>
          </p:nvPr>
        </p:nvSpPr>
        <p:spPr>
          <a:xfrm rot="5400000">
            <a:off x="6233400" y="3263400"/>
            <a:ext cx="3859560" cy="228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nb-NO" sz="2400" b="0" strike="noStrike" spc="-1">
                <a:latin typeface="Times New Roman"/>
              </a:rPr>
              <a:t>AT/ER-MKA</a:t>
            </a:r>
          </a:p>
        </p:txBody>
      </p:sp>
      <p:sp>
        <p:nvSpPr>
          <p:cNvPr id="58" name="PlaceHolder 12"/>
          <p:cNvSpPr>
            <a:spLocks noGrp="1"/>
          </p:cNvSpPr>
          <p:nvPr>
            <p:ph type="sldNum"/>
          </p:nvPr>
        </p:nvSpPr>
        <p:spPr>
          <a:xfrm>
            <a:off x="7766280" y="295560"/>
            <a:ext cx="628560" cy="76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BB5234A5-D87C-4803-A76C-365972C465CF}" type="slidenum"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‹#›</a:t>
            </a:fld>
            <a:endParaRPr lang="nb-NO" sz="2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5LbMFfN57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TXAuMAL4vA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0" strike="noStrike" spc="-1" dirty="0">
                <a:solidFill>
                  <a:srgbClr val="EBEBEB"/>
                </a:solidFill>
                <a:latin typeface="Century Gothic"/>
                <a:ea typeface="Century Gothic"/>
              </a:rPr>
              <a:t>           </a:t>
            </a:r>
            <a:r>
              <a:rPr lang="nb-NO" sz="5200" b="0" strike="noStrike" spc="-1" dirty="0">
                <a:solidFill>
                  <a:srgbClr val="EBEBEB"/>
                </a:solidFill>
                <a:latin typeface="Century Gothic"/>
                <a:ea typeface="Century Gothic"/>
              </a:rPr>
              <a:t> </a:t>
            </a:r>
            <a:r>
              <a:rPr lang="nb-NO" sz="5200" b="1" strike="noStrike" spc="-1" dirty="0">
                <a:solidFill>
                  <a:srgbClr val="EBEBEB"/>
                </a:solidFill>
                <a:latin typeface="Century Gothic"/>
                <a:ea typeface="Century Gothic"/>
              </a:rPr>
              <a:t>GOD START</a:t>
            </a:r>
            <a:endParaRPr lang="nb-NO" sz="5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968400" y="1897920"/>
            <a:ext cx="7507800" cy="4717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9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Å forberede oppstarten av et nytt skoleår.</a:t>
            </a:r>
            <a:endParaRPr lang="nb-NO" sz="29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9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9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9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9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100" b="0" i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Arne Tveit &amp; Elisabeth Rystad </a:t>
            </a:r>
            <a:endParaRPr lang="nb-NO" sz="2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100" b="0" i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Midt-norsk kompetansesenter for atferd (MKA)</a:t>
            </a:r>
            <a:endParaRPr lang="nb-NO" sz="2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34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  </a:t>
            </a:r>
            <a:r>
              <a:rPr lang="nb-NO" sz="40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  </a:t>
            </a:r>
            <a:r>
              <a:rPr lang="nb-NO" sz="4200" b="1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Autoritativ klasseledelse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137880">
              <a:lnSpc>
                <a:spcPct val="100000"/>
              </a:lnSpc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561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Emosjonell støtte</a:t>
            </a: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87120">
              <a:lnSpc>
                <a:spcPct val="100000"/>
              </a:lnSpc>
              <a:spcBef>
                <a:spcPts val="561"/>
              </a:spcBef>
            </a:pP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561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Organisere</a:t>
            </a: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87120">
              <a:lnSpc>
                <a:spcPct val="100000"/>
              </a:lnSpc>
              <a:spcBef>
                <a:spcPts val="561"/>
              </a:spcBef>
            </a:pP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561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Læringsstøtte</a:t>
            </a: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87120">
              <a:lnSpc>
                <a:spcPct val="100000"/>
              </a:lnSpc>
              <a:spcBef>
                <a:spcPts val="561"/>
              </a:spcBef>
            </a:pP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i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                                                   </a:t>
            </a:r>
            <a:r>
              <a:rPr lang="nb-NO" sz="1900" b="0" i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Pianta og Hamre (2009)</a:t>
            </a:r>
            <a:endParaRPr lang="nb-NO" sz="19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19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19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				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6"/>
          <p:cNvSpPr txBox="1">
            <a:spLocks noGrp="1"/>
          </p:cNvSpPr>
          <p:nvPr>
            <p:ph type="title"/>
          </p:nvPr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x-none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 artikulerte motstanden</a:t>
            </a:r>
            <a:br>
              <a:rPr lang="x-none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x-none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</a:t>
            </a:r>
            <a:r>
              <a:rPr lang="x-none" sz="1800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tid -penger - kompetanse - krav …….</a:t>
            </a:r>
            <a:br>
              <a:rPr lang="x-none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/>
          </a:p>
        </p:txBody>
      </p:sp>
      <p:sp>
        <p:nvSpPr>
          <p:cNvPr id="140" name="Google Shape;140;p56"/>
          <p:cNvSpPr txBox="1">
            <a:spLocks noGrp="1"/>
          </p:cNvSpPr>
          <p:nvPr>
            <p:ph type="body" idx="1"/>
          </p:nvPr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i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x-none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</a:t>
            </a:r>
            <a:r>
              <a:rPr lang="x-none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x-none" sz="2400" b="1">
                <a:solidFill>
                  <a:schemeClr val="lt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                </a:t>
            </a:r>
            <a:r>
              <a:rPr lang="x-none" sz="3200">
                <a:solidFill>
                  <a:schemeClr val="lt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*kompleksitet  </a:t>
            </a: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3200">
              <a:solidFill>
                <a:schemeClr val="dk2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x-none" sz="3200">
                <a:solidFill>
                  <a:schemeClr val="lt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 *attribusjon</a:t>
            </a:r>
            <a:r>
              <a:rPr lang="x-none" sz="3200">
                <a:solidFill>
                  <a:schemeClr val="dk2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3200">
              <a:solidFill>
                <a:schemeClr val="lt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x-none" sz="3200">
                <a:solidFill>
                  <a:schemeClr val="lt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  *autonomi</a:t>
            </a:r>
            <a:endParaRPr sz="4400">
              <a:solidFill>
                <a:schemeClr val="lt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64400" y="17964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1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    Hva og hvorfor god start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1097280" y="1712880"/>
            <a:ext cx="7507800" cy="5145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137880">
              <a:lnSpc>
                <a:spcPct val="100000"/>
              </a:lnSpc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5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God klasseledelse fra første time, første dag.</a:t>
            </a:r>
            <a:endParaRPr lang="nb-NO" sz="25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5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5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«Legge lista - treffe planken» - sette norm for resten av skoleåret</a:t>
            </a:r>
            <a:endParaRPr lang="nb-NO" sz="25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5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5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Sosiale mønstre og referanser etableres tidlig</a:t>
            </a:r>
            <a:endParaRPr lang="nb-NO" sz="25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5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5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Avklare og tydeliggjøre forventninger</a:t>
            </a:r>
            <a:endParaRPr lang="nb-NO" sz="25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5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5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Etablere standarder fra starten av</a:t>
            </a:r>
            <a:endParaRPr lang="nb-NO" sz="25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1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Noen enkle standarder….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3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Pen og ryddig skole</a:t>
            </a: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3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Høflighet</a:t>
            </a: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3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Vi bryr oss om hverandre</a:t>
            </a: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buClr>
                <a:srgbClr val="86D1D8"/>
              </a:buClr>
              <a:buFont typeface="Noto Sans Symbols"/>
              <a:buChar char="▪"/>
            </a:pPr>
            <a:r>
              <a:rPr lang="nb-NO" sz="23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Arbeidsro</a:t>
            </a: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</a:pP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3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Trivelige friminutt</a:t>
            </a: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</a:pP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83640" y="-171360"/>
            <a:ext cx="7507800" cy="1120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000" b="1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VI  VISER RESPEKT GJENNOM</a:t>
            </a:r>
            <a:r>
              <a:rPr lang="nb-NO" sz="40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:</a:t>
            </a:r>
            <a:endParaRPr lang="nb-NO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971640" y="2329560"/>
            <a:ext cx="7507800" cy="42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239400">
              <a:lnSpc>
                <a:spcPct val="100000"/>
              </a:lnSpc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Å MØTE ALLE ELEVENE MED RESPEKT,  SE DE FOR DET DE ER OG IKKE BARE FOR DET DE GJØR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39400">
              <a:lnSpc>
                <a:spcPct val="100000"/>
              </a:lnSpc>
              <a:spcBef>
                <a:spcPts val="479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Å SIKRE AT ALLE ELEVER FØLER MESTRING, FAGLIG OG SOSIALT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12320">
              <a:lnSpc>
                <a:spcPct val="100000"/>
              </a:lnSpc>
              <a:spcBef>
                <a:spcPts val="479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39400">
              <a:lnSpc>
                <a:spcPct val="100000"/>
              </a:lnSpc>
              <a:spcBef>
                <a:spcPts val="479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Å TA ANSVAR FOR AT FORELDRE SKAL FØLE SEG TRYGGE PÅ AT DERES BARN BLIR  GODT IVARETATT HOS OSS.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39400">
              <a:lnSpc>
                <a:spcPct val="100000"/>
              </a:lnSpc>
              <a:spcBef>
                <a:spcPts val="479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Å BIDRA TIL AT ALLE ELEVER OPPLEVER STØTTE, TRIVSEL OG FAGLIG UTVIKLING.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12320">
              <a:lnSpc>
                <a:spcPct val="100000"/>
              </a:lnSpc>
              <a:spcBef>
                <a:spcPts val="479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097280" y="223560"/>
            <a:ext cx="7507800" cy="122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br>
              <a:rPr dirty="0"/>
            </a:br>
            <a:br>
              <a:rPr dirty="0"/>
            </a:br>
            <a:r>
              <a:rPr lang="nb-NO" sz="2700" b="1" strike="noStrike" spc="-1" dirty="0">
                <a:solidFill>
                  <a:srgbClr val="EBEBEB"/>
                </a:solidFill>
                <a:latin typeface="Century Gothic"/>
                <a:ea typeface="Century Gothic"/>
              </a:rPr>
              <a:t>Gruppearbeid: Verdenskafe</a:t>
            </a:r>
            <a:br>
              <a:rPr dirty="0"/>
            </a:br>
            <a:r>
              <a:rPr lang="nb-NO" sz="1900" b="0" strike="noStrike" spc="-1" dirty="0">
                <a:solidFill>
                  <a:srgbClr val="EBEBEB"/>
                </a:solidFill>
                <a:latin typeface="Century Gothic"/>
                <a:ea typeface="Century Gothic"/>
              </a:rPr>
              <a:t> ( 4-6 i hver </a:t>
            </a:r>
            <a:r>
              <a:rPr lang="nb-NO" sz="1900" b="0" strike="noStrike" spc="-1" dirty="0" err="1">
                <a:solidFill>
                  <a:srgbClr val="EBEBEB"/>
                </a:solidFill>
                <a:latin typeface="Century Gothic"/>
                <a:ea typeface="Century Gothic"/>
              </a:rPr>
              <a:t>gr</a:t>
            </a:r>
            <a:r>
              <a:rPr lang="nb-NO" sz="1900" b="0" strike="noStrike" spc="-1" dirty="0">
                <a:solidFill>
                  <a:srgbClr val="EBEBEB"/>
                </a:solidFill>
                <a:latin typeface="Century Gothic"/>
                <a:ea typeface="Century Gothic"/>
              </a:rPr>
              <a:t> på tvers av skolene)</a:t>
            </a:r>
            <a:br>
              <a:rPr dirty="0"/>
            </a:br>
            <a:r>
              <a:rPr lang="nb-NO" sz="1900" b="0" strike="noStrike" spc="-1" dirty="0">
                <a:solidFill>
                  <a:srgbClr val="EBEBEB"/>
                </a:solidFill>
                <a:latin typeface="Century Gothic"/>
                <a:ea typeface="Century Gothic"/>
              </a:rPr>
              <a:t> (1 oppgave  fordelt på hvert bord) </a:t>
            </a:r>
            <a:endParaRPr lang="nb-NO" sz="1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84560" y="1751760"/>
            <a:ext cx="8304120" cy="4807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18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1. Del med hverandre det dere gjør i </a:t>
            </a:r>
            <a:r>
              <a:rPr lang="nb-NO" sz="1800" b="0" u="sng" strike="noStrike" spc="-1" dirty="0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den aller første timen </a:t>
            </a:r>
            <a:r>
              <a:rPr lang="nb-NO" sz="18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dere er sammen med klassen deres ved oppstart etter sommerferien. Tilsvarende for SFO.</a:t>
            </a: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b-NO" sz="18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Noter stikkord.</a:t>
            </a: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nb-NO" sz="18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2. Skriv ned hva som er fordelene med å ha en felles struktur/opplegg på oppstarten av skoleåret?</a:t>
            </a: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 indent="-150480">
              <a:lnSpc>
                <a:spcPct val="100000"/>
              </a:lnSpc>
              <a:spcBef>
                <a:spcPts val="36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nb-NO" sz="18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3. Hvilke felles standarder/rutiner har dere allerede etablert/formalisert  på skolen? Er det behov for justeringer/endringer? Kom med forslag.</a:t>
            </a: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36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1800" b="0" i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Dere har 45min til rådighet. 15 min på hvert bord/oppgave og 15 min til felles deling til slutt. </a:t>
            </a: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36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1800" b="0" i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Det er en referent/gruppeleder for hvert bord. Notater gjøres på </a:t>
            </a:r>
            <a:r>
              <a:rPr lang="nb-NO" sz="1800" b="0" i="1" strike="noStrike" spc="-1" dirty="0" err="1">
                <a:solidFill>
                  <a:srgbClr val="FFFFFF"/>
                </a:solidFill>
                <a:latin typeface="Century Gothic"/>
                <a:ea typeface="Century Gothic"/>
              </a:rPr>
              <a:t>flipover</a:t>
            </a:r>
            <a:r>
              <a:rPr lang="nb-NO" sz="1800" b="0" i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 ark. </a:t>
            </a: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nb-NO" sz="1800" b="0" i="1" u="sng" strike="noStrike" spc="-1" dirty="0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   Alle gruppene </a:t>
            </a:r>
            <a:r>
              <a:rPr lang="nb-NO" sz="1800" b="0" i="1" u="sng" strike="noStrike" spc="-1" dirty="0" err="1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oppsumerer</a:t>
            </a:r>
            <a:r>
              <a:rPr lang="nb-NO" sz="1800" b="0" i="1" u="sng" strike="noStrike" spc="-1" dirty="0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 arbeidet og forbereder et lite innlegg til </a:t>
            </a:r>
            <a:r>
              <a:rPr lang="nb-NO" sz="1800" b="0" i="1" u="sng" strike="noStrike" spc="-1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plenum.</a:t>
            </a: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3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 Hva kan gå galt?</a:t>
            </a:r>
            <a:endParaRPr lang="nb-NO" sz="4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137880">
              <a:lnSpc>
                <a:spcPct val="100000"/>
              </a:lnSpc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6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Hvis ikke du som lærer tar kontroll         er det alltid elever som står klare til å overta ledelsen og styre utviklingen </a:t>
            </a:r>
            <a:endParaRPr lang="nb-NO" sz="26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6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6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Dårlige sosiale strukturer  etableres fort der det er  et sosialt vakuum</a:t>
            </a:r>
            <a:endParaRPr lang="nb-NO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52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 </a:t>
            </a:r>
            <a:r>
              <a:rPr lang="nb-NO" sz="4200" b="1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Filmsnutt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137880">
              <a:lnSpc>
                <a:spcPct val="100000"/>
              </a:lnSpc>
            </a:pPr>
            <a:endParaRPr lang="nb-NO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Hva kan bli konsekvensene av en slik start?</a:t>
            </a: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Hvilke sosiale mønstre etableres?</a:t>
            </a: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Hvem tar styringa og hvordan skjer det?</a:t>
            </a: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Hvordan utvikler dette seg?</a:t>
            </a: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539640" lvl="1" indent="-18396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Tenk over dette hver for dere, drøft det deretter sammen to og to</a:t>
            </a:r>
          </a:p>
          <a:p>
            <a:pPr marL="539640" lvl="1" indent="-18396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endParaRPr lang="nb-NO" sz="2000" spc="-1" dirty="0">
              <a:solidFill>
                <a:srgbClr val="FFFFFF"/>
              </a:solidFill>
              <a:latin typeface="Century Gothic"/>
            </a:endParaRPr>
          </a:p>
          <a:p>
            <a:pPr marL="355680" lvl="1" algn="ctr">
              <a:spcBef>
                <a:spcPts val="400"/>
              </a:spcBef>
              <a:buClr>
                <a:srgbClr val="86D1D8"/>
              </a:buClr>
            </a:pPr>
            <a:r>
              <a:rPr lang="nb-NO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https://youtu.be/75LbMFfN57E</a:t>
            </a:r>
            <a:endParaRPr lang="nb-NO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9640" lvl="1" indent="-18396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4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Sosialt vakuum</a:t>
            </a:r>
            <a:endParaRPr lang="nb-NO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137880">
              <a:lnSpc>
                <a:spcPct val="100000"/>
              </a:lnSpc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I en hver gruppe/klasse som er ny, hvor det ikke er etablert sosiale strukturer og mønstre, er det et sosialt vakuum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Alle elevene er litt usikre, mangler erfaringer med hverandre og vil prøve seg litt ut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Hva er det som gir status, hva skal til for å bli likt eller utstøtt?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Hvem tar ledelsen? 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Hvilke sosiale strukturer etableres?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57ADEA-1367-4080-9821-9FABAF41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solidFill>
                  <a:schemeClr val="bg1"/>
                </a:solidFill>
              </a:rPr>
              <a:t>Sosiale gruppedynamikker som drivkrefter i mobbing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7B4C18-BF9A-45E1-A162-68957C7C2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solidFill>
                  <a:schemeClr val="bg1"/>
                </a:solidFill>
              </a:rPr>
              <a:t>Jakten på et felles offer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Generell utrygghet i miljøet, </a:t>
            </a:r>
            <a:r>
              <a:rPr lang="nb-NO" dirty="0" err="1">
                <a:solidFill>
                  <a:schemeClr val="bg1"/>
                </a:solidFill>
              </a:rPr>
              <a:t>skifting</a:t>
            </a:r>
            <a:r>
              <a:rPr lang="nb-NO" dirty="0">
                <a:solidFill>
                  <a:schemeClr val="bg1"/>
                </a:solidFill>
              </a:rPr>
              <a:t> av roller og relasjoner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Alle har redsel for sosial eksklusjon 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Sterkt midlertidig samhold mot en felles fiende</a:t>
            </a:r>
          </a:p>
          <a:p>
            <a:pPr lvl="1"/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Finn avvikeren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Mobbing som kollektiv handling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Et vedvarende sosialt spill som gir gevinst for de som har en «fiende»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Vi er de «normale» - avvikeren er urimelig på alle måter</a:t>
            </a:r>
          </a:p>
          <a:p>
            <a:pPr lvl="1"/>
            <a:r>
              <a:rPr lang="nb-NO" dirty="0">
                <a:solidFill>
                  <a:schemeClr val="bg1"/>
                </a:solidFill>
              </a:rPr>
              <a:t>Moralsk frakopling kan utvikles sterkt</a:t>
            </a:r>
          </a:p>
          <a:p>
            <a:pPr lvl="3"/>
            <a:r>
              <a:rPr lang="nb-NO" dirty="0">
                <a:solidFill>
                  <a:schemeClr val="bg1"/>
                </a:solidFill>
              </a:rPr>
              <a:t>(Lyng 2019)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A5D2FA4-C70D-4360-BF44-AEAFAE45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AT/ER-MKA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B2255C-F5CA-459E-A49C-E5130D75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60" y="848201"/>
            <a:ext cx="7054920" cy="609398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Program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F88909C-DD98-42B4-A55F-3D3AEB262B1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56460" y="1623683"/>
            <a:ext cx="6711120" cy="8642366"/>
          </a:xfrm>
        </p:spPr>
        <p:txBody>
          <a:bodyPr/>
          <a:lstStyle/>
          <a:p>
            <a:pPr marL="0" indent="0">
              <a:buNone/>
            </a:pPr>
            <a:r>
              <a:rPr lang="nb-NO" sz="4000" dirty="0">
                <a:solidFill>
                  <a:schemeClr val="bg1"/>
                </a:solidFill>
              </a:rPr>
              <a:t>09.00 Velkommen og presentasjon</a:t>
            </a:r>
          </a:p>
          <a:p>
            <a:pPr marL="0" indent="0">
              <a:buNone/>
            </a:pPr>
            <a:r>
              <a:rPr lang="nb-NO" sz="4000" dirty="0">
                <a:solidFill>
                  <a:schemeClr val="bg1"/>
                </a:solidFill>
              </a:rPr>
              <a:t>Dagen</a:t>
            </a:r>
            <a:r>
              <a:rPr lang="nb-NO" sz="4000" dirty="0"/>
              <a:t> </a:t>
            </a:r>
            <a:r>
              <a:rPr lang="nb-NO" sz="4000" dirty="0">
                <a:solidFill>
                  <a:schemeClr val="bg1"/>
                </a:solidFill>
              </a:rPr>
              <a:t>blir en blanding av innledninger, gruppearbeid, vising av filmer og  innlagte pauser</a:t>
            </a:r>
          </a:p>
          <a:p>
            <a:pPr marL="0" indent="0">
              <a:buNone/>
            </a:pPr>
            <a:r>
              <a:rPr lang="nb-NO" sz="4000" dirty="0">
                <a:solidFill>
                  <a:schemeClr val="bg1"/>
                </a:solidFill>
              </a:rPr>
              <a:t>11.30 Lunsj</a:t>
            </a:r>
          </a:p>
          <a:p>
            <a:pPr marL="0" indent="0">
              <a:buNone/>
            </a:pPr>
            <a:r>
              <a:rPr lang="nb-NO" sz="4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nb-NO" sz="4000" dirty="0">
                <a:solidFill>
                  <a:schemeClr val="bg1"/>
                </a:solidFill>
              </a:rPr>
              <a:t>15.00 Avslutning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38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971640" y="116280"/>
            <a:ext cx="7507800" cy="2111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31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Hvem er det som utfordrer dere </a:t>
            </a:r>
            <a:br/>
            <a:r>
              <a:rPr lang="nb-NO" sz="31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i skole og SFO og som kan ta </a:t>
            </a:r>
            <a:br/>
            <a:r>
              <a:rPr lang="nb-NO" sz="31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kontroll i en klasse?</a:t>
            </a:r>
            <a:br/>
            <a:endParaRPr lang="nb-NO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137880">
              <a:lnSpc>
                <a:spcPct val="100000"/>
              </a:lnSpc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3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Tøffingene </a:t>
            </a:r>
            <a:endParaRPr lang="nb-NO" sz="31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3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Vidløftige jenter </a:t>
            </a:r>
            <a:endParaRPr lang="nb-NO" sz="31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3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De utagerende, rulerne</a:t>
            </a:r>
            <a:endParaRPr lang="nb-NO" sz="31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3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De utagerende, gjengmedlemmene</a:t>
            </a:r>
            <a:endParaRPr lang="nb-NO" sz="31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	Rulerne - elever som viser sinne og aggresjon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827640" y="2060640"/>
            <a:ext cx="3297600" cy="4195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Beregnende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Søker makt/kontroll eller tilhørighet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Komplekse relasjoner og gruppeprosesser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50480">
              <a:lnSpc>
                <a:spcPct val="100000"/>
              </a:lnSpc>
              <a:spcBef>
                <a:spcPts val="36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4241880" y="2055960"/>
            <a:ext cx="3297600" cy="41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264600">
              <a:lnSpc>
                <a:spcPct val="100000"/>
              </a:lnSpc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Impulsiv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Lite kontroll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Feiltolker signal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Frustrasjon – sinne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nb-NO" sz="1800" b="0" strike="noStrike" spc="-1">
                <a:solidFill>
                  <a:srgbClr val="FFFFFF"/>
                </a:solidFill>
                <a:latin typeface="arial"/>
                <a:ea typeface="arial"/>
              </a:rPr>
              <a:t> 	</a:t>
            </a:r>
            <a:endParaRPr lang="nb-NO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Shape 4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35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Filmsnutt: God start i klasserommet</a:t>
            </a:r>
            <a:endParaRPr lang="nb-NO" sz="3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137880">
              <a:lnSpc>
                <a:spcPct val="100000"/>
              </a:lnSpc>
            </a:pPr>
            <a:endParaRPr lang="nb-NO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r>
              <a:rPr lang="nb-NO" sz="26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Hva gjør læreren som er bra her?</a:t>
            </a:r>
            <a:endParaRPr lang="nb-NO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539640" lvl="1" indent="-196560">
              <a:lnSpc>
                <a:spcPct val="100000"/>
              </a:lnSpc>
              <a:spcBef>
                <a:spcPts val="281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6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Hva gjør læreren for å komme i</a:t>
            </a:r>
            <a:r>
              <a:rPr lang="nb-NO" sz="1600" b="0" i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 relasjonell posisjon </a:t>
            </a:r>
            <a:r>
              <a:rPr lang="nb-NO" sz="16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 til den enkelte elev?</a:t>
            </a:r>
            <a:endParaRPr lang="nb-NO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539640">
              <a:lnSpc>
                <a:spcPct val="100000"/>
              </a:lnSpc>
              <a:spcBef>
                <a:spcPts val="281"/>
              </a:spcBef>
            </a:pPr>
            <a:endParaRPr lang="nb-NO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539640" lvl="1" indent="-196560">
              <a:lnSpc>
                <a:spcPct val="100000"/>
              </a:lnSpc>
              <a:spcBef>
                <a:spcPts val="281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6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Tenk over dette hver for dere etter filmen og drøft det deretter sammen to og to</a:t>
            </a:r>
          </a:p>
          <a:p>
            <a:pPr marL="539640" lvl="1" indent="-196560">
              <a:lnSpc>
                <a:spcPct val="100000"/>
              </a:lnSpc>
              <a:spcBef>
                <a:spcPts val="281"/>
              </a:spcBef>
              <a:buClr>
                <a:srgbClr val="86D1D8"/>
              </a:buClr>
              <a:buFont typeface="Noto Sans Symbols"/>
              <a:buChar char="▪"/>
            </a:pPr>
            <a:endParaRPr lang="nb-NO" sz="1600" spc="-1" dirty="0">
              <a:solidFill>
                <a:srgbClr val="FFFFFF"/>
              </a:solidFill>
              <a:latin typeface="Century Gothic"/>
            </a:endParaRPr>
          </a:p>
          <a:p>
            <a:pPr marL="539640" lvl="1" indent="-196560">
              <a:lnSpc>
                <a:spcPct val="100000"/>
              </a:lnSpc>
              <a:spcBef>
                <a:spcPts val="281"/>
              </a:spcBef>
              <a:buClr>
                <a:srgbClr val="86D1D8"/>
              </a:buClr>
              <a:buFont typeface="Noto Sans Symbols"/>
              <a:buChar char="▪"/>
            </a:pPr>
            <a:endParaRPr lang="nb-NO" sz="16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lvl="1" algn="ctr">
              <a:spcBef>
                <a:spcPts val="281"/>
              </a:spcBef>
              <a:buClr>
                <a:srgbClr val="86D1D8"/>
              </a:buClr>
            </a:pPr>
            <a:r>
              <a:rPr lang="nb-NO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https://youtu.be/yTXAuMAL4vA</a:t>
            </a: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9640" lvl="1" indent="-196560">
              <a:lnSpc>
                <a:spcPct val="100000"/>
              </a:lnSpc>
              <a:spcBef>
                <a:spcPts val="281"/>
              </a:spcBef>
              <a:buClr>
                <a:srgbClr val="86D1D8"/>
              </a:buClr>
              <a:buFont typeface="Noto Sans Symbols"/>
              <a:buChar char="▪"/>
            </a:pPr>
            <a:endParaRPr lang="nb-NO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95000" y="-18720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START I KLASSEN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1097280" y="1528200"/>
            <a:ext cx="7507800" cy="4573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2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Hilse på hver enkelt elev</a:t>
            </a:r>
            <a:endParaRPr lang="nb-NO" sz="22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buClr>
                <a:srgbClr val="86D1D8"/>
              </a:buClr>
              <a:buFont typeface="Noto Sans Symbols"/>
              <a:buChar char="▪"/>
            </a:pPr>
            <a:r>
              <a:rPr lang="nb-NO" sz="22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Erobre rommet</a:t>
            </a:r>
            <a:endParaRPr lang="nb-NO" sz="22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2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Navnekort</a:t>
            </a:r>
            <a:endParaRPr lang="nb-NO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2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  </a:t>
            </a:r>
            <a:r>
              <a:rPr lang="nb-NO" sz="22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Kort presentasjon</a:t>
            </a:r>
            <a:endParaRPr lang="nb-NO" sz="22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2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Individuelle arbeidsoppgaver</a:t>
            </a:r>
            <a:endParaRPr lang="nb-NO" sz="22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2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Bruke anledningen</a:t>
            </a:r>
            <a:endParaRPr lang="nb-NO" sz="22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2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Styrt avslutning </a:t>
            </a:r>
            <a:endParaRPr lang="nb-NO" sz="22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196560">
              <a:lnSpc>
                <a:spcPct val="100000"/>
              </a:lnSpc>
              <a:spcBef>
                <a:spcPts val="36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Rekonstruere timen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196560">
              <a:lnSpc>
                <a:spcPct val="100000"/>
              </a:lnSpc>
              <a:spcBef>
                <a:spcPts val="36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Forberede neste time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196560">
              <a:lnSpc>
                <a:spcPct val="100000"/>
              </a:lnSpc>
              <a:spcBef>
                <a:spcPts val="36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Forberede friminuttet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539640" indent="-95040">
              <a:lnSpc>
                <a:spcPct val="100000"/>
              </a:lnSpc>
              <a:spcBef>
                <a:spcPts val="281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097280" y="309960"/>
            <a:ext cx="7507800" cy="1120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FELLESSAMLING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264600">
              <a:lnSpc>
                <a:spcPct val="100000"/>
              </a:lnSpc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For eksempel i en gymsal, annet fellesområde med plass til alle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Kort forberedelse i klassen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 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Læreren går foran og leder klassen</a:t>
            </a: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, en og en i definert rekkefølge.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Rektor tar imot ved døren</a:t>
            </a: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. 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</a:t>
            </a: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Alle har definerte plasser i fellesarealet.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301680" y="-9576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FELLESSAMLING 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1097280" y="1394640"/>
            <a:ext cx="7507800" cy="5081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264600">
              <a:lnSpc>
                <a:spcPct val="100000"/>
              </a:lnSpc>
            </a:pPr>
            <a:r>
              <a:rPr lang="nb-NO" sz="24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Forslag til program</a:t>
            </a:r>
            <a:endParaRPr lang="nb-NO" sz="24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</a:pPr>
            <a:endParaRPr lang="nb-NO" sz="24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Rolig musikk ved innmarsj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Rektor ønsker velkommen til et nytt skoleår</a:t>
            </a: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, gjerne også en hilsen fra </a:t>
            </a: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FAU</a:t>
            </a: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og </a:t>
            </a: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elevråd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F0D69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Skolesang/ a</a:t>
            </a: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llsang,</a:t>
            </a: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eventuelt et kulturelt innslag av elever eller ansatte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En hilsen fra FAU og elevråd.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Kontrollert og klassevis utgang med rolig klassisk musikk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83840" y="-9072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God start på SFO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655920" y="1565280"/>
            <a:ext cx="6711120" cy="4479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264600">
              <a:lnSpc>
                <a:spcPct val="100000"/>
              </a:lnSpc>
            </a:pPr>
            <a:r>
              <a:rPr lang="nb-NO" sz="20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Samme struktur og tankegods overføres til SFO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 SFO lederen ønsker barna velkommen og presenterer de ansatte</a:t>
            </a:r>
            <a:r>
              <a:rPr lang="nb-NO" sz="20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.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Positive grunnregler som sikrer et godt psykososialt miljø og trygghet i gruppa, presenteres. (Maks 3 regler)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De voksne </a:t>
            </a:r>
            <a:r>
              <a:rPr lang="nb-NO" sz="20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går foran og leder an 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     -  i forhold til aktiviteter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      - i forhold til relasjoner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Sikre god kontakt med de foresatte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Sikre god kontakt med </a:t>
            </a:r>
            <a:r>
              <a:rPr lang="nb-NO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lærerne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044360" y="5616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GOD START I SKOLEGÅRDEN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044360" y="1610640"/>
            <a:ext cx="7507800" cy="4785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722160">
              <a:lnSpc>
                <a:spcPct val="100000"/>
              </a:lnSpc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Struktur</a:t>
            </a: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på uteområdet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996840" lvl="1" indent="-183960">
              <a:lnSpc>
                <a:spcPct val="100000"/>
              </a:lnSpc>
              <a:spcBef>
                <a:spcPts val="32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6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Ulike  s</a:t>
            </a:r>
            <a:r>
              <a:rPr lang="nb-NO" sz="16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oner</a:t>
            </a:r>
            <a:endParaRPr lang="nb-NO" sz="1600" b="0" strike="noStrike" spc="-1">
              <a:solidFill>
                <a:srgbClr val="000000"/>
              </a:solidFill>
              <a:latin typeface="Arial"/>
            </a:endParaRPr>
          </a:p>
          <a:p>
            <a:pPr marL="996840" lvl="1" indent="-183960">
              <a:lnSpc>
                <a:spcPct val="100000"/>
              </a:lnSpc>
              <a:spcBef>
                <a:spcPts val="32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6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rolige soner/definerte soner for ulike aktiviteter</a:t>
            </a:r>
            <a:endParaRPr lang="nb-NO" sz="1600" b="0" strike="noStrike" spc="-1">
              <a:solidFill>
                <a:srgbClr val="000000"/>
              </a:solidFill>
              <a:latin typeface="Arial"/>
            </a:endParaRPr>
          </a:p>
          <a:p>
            <a:pPr marL="539640" indent="-82080">
              <a:lnSpc>
                <a:spcPct val="100000"/>
              </a:lnSpc>
              <a:spcBef>
                <a:spcPts val="320"/>
              </a:spcBef>
            </a:pPr>
            <a:endParaRPr lang="nb-NO" sz="1600" b="0" strike="noStrike" spc="-1">
              <a:solidFill>
                <a:srgbClr val="000000"/>
              </a:solidFill>
              <a:latin typeface="Arial"/>
            </a:endParaRPr>
          </a:p>
          <a:p>
            <a:pPr marL="722160"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Voksne </a:t>
            </a: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som vet hvordan de skal gripe inn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996840" lvl="1" indent="-183960">
              <a:lnSpc>
                <a:spcPct val="100000"/>
              </a:lnSpc>
              <a:spcBef>
                <a:spcPts val="32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6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Gul vest</a:t>
            </a:r>
            <a:endParaRPr lang="nb-NO" sz="1600" b="0" strike="noStrike" spc="-1">
              <a:solidFill>
                <a:srgbClr val="000000"/>
              </a:solidFill>
              <a:latin typeface="Arial"/>
            </a:endParaRPr>
          </a:p>
          <a:p>
            <a:pPr marL="996840" lvl="1" indent="-183960">
              <a:lnSpc>
                <a:spcPct val="100000"/>
              </a:lnSpc>
              <a:spcBef>
                <a:spcPts val="32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6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Arbeidsdeling</a:t>
            </a:r>
            <a:endParaRPr lang="nb-NO" sz="1600" b="0" strike="noStrike" spc="-1">
              <a:solidFill>
                <a:srgbClr val="000000"/>
              </a:solidFill>
              <a:latin typeface="Arial"/>
            </a:endParaRPr>
          </a:p>
          <a:p>
            <a:pPr marL="996840" lvl="1" indent="-183960">
              <a:lnSpc>
                <a:spcPct val="100000"/>
              </a:lnSpc>
              <a:spcBef>
                <a:spcPts val="32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6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Bakvakt </a:t>
            </a:r>
            <a:endParaRPr lang="nb-NO" sz="1600" b="0" strike="noStrike" spc="-1">
              <a:solidFill>
                <a:srgbClr val="000000"/>
              </a:solidFill>
              <a:latin typeface="Arial"/>
            </a:endParaRPr>
          </a:p>
          <a:p>
            <a:pPr marL="539640" indent="-95040">
              <a:lnSpc>
                <a:spcPct val="100000"/>
              </a:lnSpc>
              <a:spcBef>
                <a:spcPts val="281"/>
              </a:spcBef>
            </a:pPr>
            <a:endParaRPr lang="nb-NO" sz="1600" b="0" strike="noStrike" spc="-1">
              <a:solidFill>
                <a:srgbClr val="000000"/>
              </a:solidFill>
              <a:latin typeface="Arial"/>
            </a:endParaRPr>
          </a:p>
          <a:p>
            <a:pPr marL="722160"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Fokus på ivaretakelse av elever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457200">
              <a:lnSpc>
                <a:spcPct val="100000"/>
              </a:lnSpc>
              <a:spcBef>
                <a:spcPts val="400"/>
              </a:spcBef>
            </a:pPr>
            <a:r>
              <a:rPr lang="nb-NO" sz="14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Se de, følg med</a:t>
            </a: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 marL="996840" lvl="1" indent="-18396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Kontrollert inngripen</a:t>
            </a:r>
            <a:endParaRPr lang="nb-NO" sz="1800" b="0" strike="noStrike" spc="-1">
              <a:solidFill>
                <a:srgbClr val="000000"/>
              </a:solidFill>
              <a:latin typeface="Arial"/>
            </a:endParaRPr>
          </a:p>
          <a:p>
            <a:pPr marL="996840" lvl="1" indent="-18396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Oppfølging</a:t>
            </a:r>
            <a:endParaRPr lang="nb-NO" sz="18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55920" y="-23832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God start for de foresatte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827640" y="124020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264600">
              <a:lnSpc>
                <a:spcPct val="100000"/>
              </a:lnSpc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Tidlig klasseforeldremøte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	- Om våren for ny klasse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	- Tidlig høst for etablerte klasser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Læreren står i døra og ønsker velkommen.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Småbord og navnelapper for alle.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Presentasjon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Fokuser på skolens  arbeid mht å sikre et godt psykososialt læringsmiljø for alle elevene. Positiv innfallsvinkel hvor man sier noe om standarder og regler (Maks 3-5)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Servering og samtale</a:t>
            </a: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/drøfting rundt småbordene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Tilbakemeldinger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Praktiske saker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400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2000" b="0" strike="noStrike" spc="-1">
                <a:solidFill>
                  <a:srgbClr val="FFFFFF"/>
                </a:solidFill>
                <a:latin typeface="Trebuchet MS"/>
                <a:ea typeface="Trebuchet MS"/>
              </a:rPr>
              <a:t> Kontakt videre/ hvordan være i dialog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55920" y="-23832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br/>
            <a:r>
              <a:rPr lang="nb-NO" sz="35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Trinnvis gruppearbeid</a:t>
            </a:r>
            <a:endParaRPr lang="nb-NO" sz="3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543240" y="105732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64960" indent="-137880">
              <a:lnSpc>
                <a:spcPct val="100000"/>
              </a:lnSpc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Lag et konkret opplegg for første time med klassen din med de føringer og begrensninger som er i forhold til smittesituasjon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Ta utgangspunkt i det som er blitt presentert av oss   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på kurset.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Administrasjonen lager et opplegg for fellessamling med de føringer og begrensninger som er i forhold til smittesituasjon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spcBef>
                <a:spcPts val="281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183960">
              <a:lnSpc>
                <a:spcPct val="100000"/>
              </a:lnSpc>
              <a:spcBef>
                <a:spcPts val="281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Velg en referent. Noen trinn vil bli bedt om å legge fram i plenum</a:t>
            </a:r>
            <a:endParaRPr lang="nb-NO" sz="1800" b="0" strike="noStrike" spc="-1">
              <a:solidFill>
                <a:srgbClr val="000000"/>
              </a:solidFill>
              <a:latin typeface="Arial"/>
            </a:endParaRPr>
          </a:p>
          <a:p>
            <a:pPr marL="539640" lvl="1" indent="-183960">
              <a:lnSpc>
                <a:spcPct val="100000"/>
              </a:lnSpc>
              <a:spcBef>
                <a:spcPts val="281"/>
              </a:spcBef>
              <a:buClr>
                <a:srgbClr val="86D1D8"/>
              </a:buClr>
              <a:buFont typeface="Noto Sans Symbols"/>
              <a:buChar char="▪"/>
            </a:pPr>
            <a:r>
              <a:rPr lang="nb-NO" sz="1800" b="0" i="1" u="sng" strike="noStrike" spc="-1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 Alle leverer skriftlig referat til rektor fra arbeidsoppgavene.</a:t>
            </a:r>
            <a:endParaRPr lang="nb-NO" sz="1800" b="0" strike="noStrike" spc="-1">
              <a:solidFill>
                <a:srgbClr val="000000"/>
              </a:solidFill>
              <a:latin typeface="Arial"/>
            </a:endParaRPr>
          </a:p>
          <a:p>
            <a:pPr marL="539640" indent="-95040">
              <a:lnSpc>
                <a:spcPct val="100000"/>
              </a:lnSpc>
              <a:spcBef>
                <a:spcPts val="281"/>
              </a:spcBef>
            </a:pPr>
            <a:endParaRPr lang="nb-NO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55840" y="198720"/>
            <a:ext cx="7054920" cy="1690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3600" b="0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    </a:t>
            </a:r>
            <a:r>
              <a:rPr lang="nb-NO" sz="4000" b="1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Kjernekomponenter</a:t>
            </a:r>
            <a:endParaRPr lang="nb-NO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827640" y="1146240"/>
            <a:ext cx="6711120" cy="5101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>
              <a:lnSpc>
                <a:spcPct val="100000"/>
              </a:lnSpc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17160">
              <a:lnSpc>
                <a:spcPct val="100000"/>
              </a:lnSpc>
              <a:spcBef>
                <a:spcPts val="1001"/>
              </a:spcBef>
              <a:buClr>
                <a:srgbClr val="86D1D8"/>
              </a:buClr>
              <a:buFont typeface="Noto Sans Symbols"/>
              <a:buChar char="►"/>
            </a:pPr>
            <a:r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God start</a:t>
            </a: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57840">
              <a:lnSpc>
                <a:spcPct val="100000"/>
              </a:lnSpc>
              <a:spcBef>
                <a:spcPts val="1001"/>
              </a:spcBef>
              <a:buClr>
                <a:srgbClr val="86D1D8"/>
              </a:buClr>
              <a:buFont typeface="Noto Sans Symbols"/>
              <a:buChar char="►"/>
            </a:pPr>
            <a:r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Mobbingens psykologi</a:t>
            </a: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17160">
              <a:lnSpc>
                <a:spcPct val="100000"/>
              </a:lnSpc>
              <a:spcBef>
                <a:spcPts val="1001"/>
              </a:spcBef>
              <a:buClr>
                <a:srgbClr val="86D1D8"/>
              </a:buClr>
              <a:buFont typeface="Noto Sans Symbols"/>
              <a:buChar char="►"/>
            </a:pPr>
            <a:r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Autoritativ klasseledelse med fokus på relasjonsbygging</a:t>
            </a: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17160">
              <a:lnSpc>
                <a:spcPct val="100000"/>
              </a:lnSpc>
              <a:spcBef>
                <a:spcPts val="1001"/>
              </a:spcBef>
              <a:buClr>
                <a:srgbClr val="86D1D8"/>
              </a:buClr>
              <a:buFont typeface="Noto Sans Symbols"/>
              <a:buChar char="►"/>
            </a:pPr>
            <a:r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Avdekking og stopping</a:t>
            </a: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17160">
              <a:lnSpc>
                <a:spcPct val="100000"/>
              </a:lnSpc>
              <a:spcBef>
                <a:spcPts val="1001"/>
              </a:spcBef>
              <a:buClr>
                <a:srgbClr val="86D1D8"/>
              </a:buClr>
              <a:buFont typeface="Noto Sans Symbols"/>
              <a:buChar char="►"/>
            </a:pPr>
            <a:r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Oppfølging og resosialisering</a:t>
            </a: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nb-NO" sz="2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Organisasjonsutvikling og involvering av  elever &amp; foresatte vil være gjennomgående i satsinga.</a:t>
            </a:r>
            <a:endParaRPr lang="nb-NO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3800" b="0" strike="noStrike" spc="-1" dirty="0">
                <a:solidFill>
                  <a:srgbClr val="EBEBEB"/>
                </a:solidFill>
                <a:latin typeface="Century Gothic"/>
                <a:ea typeface="Century Gothic"/>
              </a:rPr>
              <a:t>Etterarbeid – mellomarbeid før neste samling</a:t>
            </a:r>
            <a:endParaRPr lang="nb-NO" sz="3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1088280" y="1470960"/>
            <a:ext cx="7507800" cy="3826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1400" b="0" strike="noStrike" spc="-1" dirty="0">
                <a:solidFill>
                  <a:schemeClr val="bg1"/>
                </a:solidFill>
                <a:latin typeface="Arial"/>
              </a:rPr>
              <a:t> </a:t>
            </a: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endParaRPr lang="nb-NO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60786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b-NO" sz="20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Gjennomfør en evaluering på trinn av ny oppstart. </a:t>
            </a: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0786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b-NO" sz="20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Hva ble gjort og hvordan fungerte det?</a:t>
            </a: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r>
              <a:rPr lang="nb-NO" sz="2000" spc="-1" dirty="0">
                <a:solidFill>
                  <a:srgbClr val="FFFFFF"/>
                </a:solidFill>
                <a:latin typeface="Century Gothic"/>
                <a:ea typeface="Century Gothic"/>
              </a:rPr>
              <a:t>     </a:t>
            </a:r>
            <a:r>
              <a:rPr lang="nb-NO" sz="20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Hvilke utfordringer fikk dere?</a:t>
            </a: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64960"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     Hvilke justeringer må dere gjøre til neste gang? </a:t>
            </a:r>
            <a:endParaRPr lang="nb-NO" sz="2000" spc="-1" dirty="0">
              <a:solidFill>
                <a:srgbClr val="FFFFFF"/>
              </a:solidFill>
              <a:latin typeface="Century Gothic"/>
            </a:endParaRPr>
          </a:p>
          <a:p>
            <a:pPr marL="60786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b-NO" sz="2000" spc="-1" dirty="0">
                <a:solidFill>
                  <a:srgbClr val="FFFFFF"/>
                </a:solidFill>
                <a:latin typeface="Century Gothic"/>
              </a:rPr>
              <a:t>Hvert trinn skriver ned sine erfaringer og leverer til rektor som oppsummerer</a:t>
            </a:r>
          </a:p>
          <a:p>
            <a:pPr marL="60786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nb-NO" sz="2000" spc="-1" dirty="0">
              <a:solidFill>
                <a:schemeClr val="bg1"/>
              </a:solidFill>
              <a:latin typeface="Century Gothic"/>
            </a:endParaRPr>
          </a:p>
          <a:p>
            <a:pPr marL="60786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Les</a:t>
            </a:r>
            <a:r>
              <a:rPr lang="nb-NO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fagteksten “God Start” av Grete S. </a:t>
            </a:r>
            <a:r>
              <a:rPr lang="nb-NO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Vaaland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- 1-3.trinn legger fram for fellesskapet de 3 viktigste elementene</a:t>
            </a:r>
            <a:br>
              <a:rPr lang="nb-NO" sz="2000" dirty="0">
                <a:solidFill>
                  <a:schemeClr val="bg1"/>
                </a:solidFill>
              </a:rPr>
            </a:br>
            <a:r>
              <a:rPr lang="nb-NO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fra artikkelen fram til s. 22 </a:t>
            </a:r>
          </a:p>
          <a:p>
            <a:pPr marL="60786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4-5.trinn gjør tilsvarende fra s.22-27</a:t>
            </a:r>
          </a:p>
          <a:p>
            <a:pPr marL="60786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b-NO" sz="20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6-7</a:t>
            </a:r>
            <a:r>
              <a:rPr lang="nb-NO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.trinn gjør tilsvarende fra s. 27  og ut</a:t>
            </a:r>
            <a:endParaRPr lang="nb-NO" sz="2000" spc="-1" dirty="0">
              <a:solidFill>
                <a:schemeClr val="bg1"/>
              </a:solidFill>
              <a:latin typeface="Century Gothic"/>
            </a:endParaRPr>
          </a:p>
          <a:p>
            <a:pPr marL="60786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nb-NO" sz="2000" spc="-1" dirty="0">
              <a:solidFill>
                <a:srgbClr val="FFFFFF"/>
              </a:solidFill>
              <a:latin typeface="Century Gothic"/>
            </a:endParaRPr>
          </a:p>
          <a:p>
            <a:pPr marL="60786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nb-NO" sz="2000" spc="-1" dirty="0">
              <a:solidFill>
                <a:srgbClr val="FFFFFF"/>
              </a:solidFill>
              <a:latin typeface="Century Gothic"/>
            </a:endParaRPr>
          </a:p>
          <a:p>
            <a:pPr marL="60786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	</a:t>
            </a: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024975" y="788925"/>
            <a:ext cx="7350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x-none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Refleksjonsspørsmål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i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i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x-none" sz="2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Hva av dette har jeg på plass?</a:t>
            </a:r>
            <a:endParaRPr sz="26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x-none" sz="2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Hvor har jeg mitt forbedringspotensiale?</a:t>
            </a:r>
            <a:endParaRPr sz="26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x-none" sz="2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-individuelt</a:t>
            </a:r>
            <a:endParaRPr sz="26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x-none" sz="2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-teamet</a:t>
            </a:r>
            <a:endParaRPr sz="26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x-none" sz="2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-kollegiet</a:t>
            </a:r>
            <a:endParaRPr sz="26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24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«</a:t>
            </a:r>
            <a:r>
              <a:rPr lang="nb-NO" sz="24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BEGYNNELSEN</a:t>
            </a: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er den viktigste delen av arbeidet»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					</a:t>
            </a:r>
            <a:r>
              <a:rPr lang="nb-NO" sz="1600" b="0" i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Platon (425-347 f.Kr)</a:t>
            </a:r>
            <a:endParaRPr lang="nb-NO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1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Enkelt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		 å følge en oppskrift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Google Shape;175;p22"/>
          <p:cNvPicPr/>
          <p:nvPr/>
        </p:nvPicPr>
        <p:blipFill>
          <a:blip r:embed="rId2"/>
          <a:stretch/>
        </p:blipFill>
        <p:spPr>
          <a:xfrm>
            <a:off x="3472560" y="2797200"/>
            <a:ext cx="3086280" cy="27633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3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1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Komplisert 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     å sende en rakett til månen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Google Shape;183;p23"/>
          <p:cNvPicPr/>
          <p:nvPr/>
        </p:nvPicPr>
        <p:blipFill>
          <a:blip r:embed="rId2"/>
          <a:stretch/>
        </p:blipFill>
        <p:spPr>
          <a:xfrm>
            <a:off x="5470560" y="2115720"/>
            <a:ext cx="1787400" cy="33674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7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4200" b="1" strike="noStrike" spc="-1">
                <a:solidFill>
                  <a:srgbClr val="EBEBEB"/>
                </a:solidFill>
                <a:latin typeface="Century Gothic"/>
                <a:ea typeface="Century Gothic"/>
              </a:rPr>
              <a:t>Komplekst</a:t>
            </a:r>
            <a:endParaRPr lang="nb-NO" sz="4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nb-NO" sz="1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å jobbe med  barn/unge</a:t>
            </a:r>
            <a:endParaRPr lang="nb-NO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nb-NO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         x 2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  <a:p>
            <a:pPr marL="264960" indent="-137880">
              <a:lnSpc>
                <a:spcPct val="100000"/>
              </a:lnSpc>
              <a:spcBef>
                <a:spcPts val="400"/>
              </a:spcBef>
            </a:pP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Google Shape;191;p24"/>
          <p:cNvPicPr/>
          <p:nvPr/>
        </p:nvPicPr>
        <p:blipFill>
          <a:blip r:embed="rId2"/>
          <a:stretch/>
        </p:blipFill>
        <p:spPr>
          <a:xfrm>
            <a:off x="4644000" y="1605600"/>
            <a:ext cx="4073400" cy="4622040"/>
          </a:xfrm>
          <a:prstGeom prst="rect">
            <a:avLst/>
          </a:prstGeom>
          <a:ln>
            <a:noFill/>
          </a:ln>
        </p:spPr>
      </p:pic>
      <p:sp>
        <p:nvSpPr>
          <p:cNvPr id="121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84560" y="452880"/>
            <a:ext cx="7054920" cy="1400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endParaRPr lang="nb-NO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827640" y="2053080"/>
            <a:ext cx="671112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nb-NO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b-NO" sz="2800" b="0" i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«</a:t>
            </a:r>
            <a:r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Hva skal jeg kjempe med-</a:t>
            </a: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b-NO" sz="28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                           hva er mitt våpen?»</a:t>
            </a: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b-NO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b-NO" sz="2000" b="0" i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                                          Nordahl Grieg (1902-1943)</a:t>
            </a:r>
            <a:endParaRPr lang="nb-N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Shape 3"/>
          <p:cNvSpPr txBox="1"/>
          <p:nvPr/>
        </p:nvSpPr>
        <p:spPr>
          <a:xfrm rot="5400000">
            <a:off x="6233400" y="3263400"/>
            <a:ext cx="3859560" cy="228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b-NO" sz="1100" b="0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AT/ER-MKA</a:t>
            </a:r>
            <a:endParaRPr lang="nb-NO" sz="1100" b="0" strike="noStrike" spc="-1"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6497</TotalTime>
  <Words>1456</Words>
  <Application>Microsoft Office PowerPoint</Application>
  <PresentationFormat>Skjermfremvisning (4:3)</PresentationFormat>
  <Paragraphs>334</Paragraphs>
  <Slides>30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41" baseType="lpstr">
      <vt:lpstr>arial</vt:lpstr>
      <vt:lpstr>arial</vt:lpstr>
      <vt:lpstr>Calibri</vt:lpstr>
      <vt:lpstr>Century Gothic</vt:lpstr>
      <vt:lpstr>Noto Sans Symbols</vt:lpstr>
      <vt:lpstr>Symbol</vt:lpstr>
      <vt:lpstr>Times New Roman</vt:lpstr>
      <vt:lpstr>Trebuchet MS</vt:lpstr>
      <vt:lpstr>Wingdings</vt:lpstr>
      <vt:lpstr>Office Theme</vt:lpstr>
      <vt:lpstr>Office Theme</vt:lpstr>
      <vt:lpstr>PowerPoint-presentasjon</vt:lpstr>
      <vt:lpstr>Program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Den artikulerte motstanden       tid -penger - kompetanse - krav …….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Sosiale gruppedynamikker som drivkrefter i mobbing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Bruker</dc:creator>
  <dc:description/>
  <cp:lastModifiedBy>Arne Tveit</cp:lastModifiedBy>
  <cp:revision>17</cp:revision>
  <cp:lastPrinted>2021-08-10T08:04:23Z</cp:lastPrinted>
  <dcterms:modified xsi:type="dcterms:W3CDTF">2022-06-01T08:26:58Z</dcterms:modified>
  <dc:language>nb-NO</dc:language>
</cp:coreProperties>
</file>