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sldIdLst>
    <p:sldId id="256" r:id="rId2"/>
    <p:sldId id="257" r:id="rId3"/>
    <p:sldId id="346" r:id="rId4"/>
    <p:sldId id="347" r:id="rId5"/>
    <p:sldId id="348" r:id="rId6"/>
    <p:sldId id="353" r:id="rId7"/>
    <p:sldId id="350" r:id="rId8"/>
    <p:sldId id="412" r:id="rId9"/>
    <p:sldId id="349" r:id="rId10"/>
    <p:sldId id="302" r:id="rId11"/>
    <p:sldId id="259" r:id="rId12"/>
    <p:sldId id="414" r:id="rId13"/>
    <p:sldId id="262" r:id="rId14"/>
    <p:sldId id="267" r:id="rId15"/>
    <p:sldId id="268" r:id="rId16"/>
    <p:sldId id="269" r:id="rId17"/>
    <p:sldId id="270" r:id="rId18"/>
    <p:sldId id="271" r:id="rId19"/>
    <p:sldId id="272" r:id="rId20"/>
    <p:sldId id="273" r:id="rId21"/>
    <p:sldId id="274" r:id="rId22"/>
    <p:sldId id="275" r:id="rId23"/>
    <p:sldId id="276" r:id="rId24"/>
    <p:sldId id="277" r:id="rId25"/>
    <p:sldId id="413" r:id="rId26"/>
    <p:sldId id="278" r:id="rId27"/>
    <p:sldId id="279" r:id="rId28"/>
    <p:sldId id="280" r:id="rId29"/>
    <p:sldId id="281" r:id="rId30"/>
    <p:sldId id="282" r:id="rId31"/>
    <p:sldId id="283" r:id="rId32"/>
    <p:sldId id="284" r:id="rId33"/>
    <p:sldId id="305" r:id="rId34"/>
    <p:sldId id="285" r:id="rId35"/>
  </p:sldIdLst>
  <p:sldSz cx="9144000" cy="6858000" type="screen4x3"/>
  <p:notesSz cx="6886575" cy="100171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60"/>
  </p:normalViewPr>
  <p:slideViewPr>
    <p:cSldViewPr snapToGrid="0">
      <p:cViewPr varScale="1">
        <p:scale>
          <a:sx n="78" d="100"/>
          <a:sy n="78" d="100"/>
        </p:scale>
        <p:origin x="1589" y="77"/>
      </p:cViewPr>
      <p:guideLst>
        <p:guide orient="horz" pos="2160"/>
        <p:guide pos="2880"/>
      </p:guideLst>
    </p:cSldViewPr>
  </p:slideViewPr>
  <p:notesTextViewPr>
    <p:cViewPr>
      <p:scale>
        <a:sx n="1" d="1"/>
        <a:sy n="1" d="1"/>
      </p:scale>
      <p:origin x="0" y="0"/>
    </p:cViewPr>
  </p:notesTextViewPr>
  <p:sorterViewPr>
    <p:cViewPr varScale="1">
      <p:scale>
        <a:sx n="1" d="1"/>
        <a:sy n="1" d="1"/>
      </p:scale>
      <p:origin x="0" y="-5448"/>
    </p:cViewPr>
  </p:sorterViewPr>
  <p:notesViewPr>
    <p:cSldViewPr snapToGrid="0">
      <p:cViewPr varScale="1">
        <p:scale>
          <a:sx n="53" d="100"/>
          <a:sy n="53" d="100"/>
        </p:scale>
        <p:origin x="2656" y="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8CB11-88D2-4432-BC73-929EE9ACBAAD}" type="doc">
      <dgm:prSet loTypeId="urn:microsoft.com/office/officeart/2005/8/layout/venn2" loCatId="relationship" qsTypeId="urn:microsoft.com/office/officeart/2005/8/quickstyle/3d3" qsCatId="3D" csTypeId="urn:microsoft.com/office/officeart/2005/8/colors/colorful2" csCatId="colorful" phldr="1"/>
      <dgm:spPr/>
      <dgm:t>
        <a:bodyPr/>
        <a:lstStyle/>
        <a:p>
          <a:endParaRPr lang="nb-NO"/>
        </a:p>
      </dgm:t>
    </dgm:pt>
    <dgm:pt modelId="{F64C84E5-385B-4C66-81A7-1675C9C0F884}">
      <dgm:prSet phldrT="[Tekst]" custT="1"/>
      <dgm:spPr/>
      <dgm:t>
        <a:bodyPr/>
        <a:lstStyle/>
        <a:p>
          <a:r>
            <a:rPr lang="nb-NO" sz="3200" dirty="0"/>
            <a:t>Krenkelser</a:t>
          </a:r>
        </a:p>
      </dgm:t>
    </dgm:pt>
    <dgm:pt modelId="{38517E77-1C97-4FF3-BA53-CF865169B771}" type="parTrans" cxnId="{394790A9-A82B-4C55-977A-A25AB833164D}">
      <dgm:prSet/>
      <dgm:spPr/>
      <dgm:t>
        <a:bodyPr/>
        <a:lstStyle/>
        <a:p>
          <a:endParaRPr lang="nb-NO"/>
        </a:p>
      </dgm:t>
    </dgm:pt>
    <dgm:pt modelId="{4256531B-6AD3-410A-858D-7B69B2F47682}" type="sibTrans" cxnId="{394790A9-A82B-4C55-977A-A25AB833164D}">
      <dgm:prSet/>
      <dgm:spPr/>
      <dgm:t>
        <a:bodyPr/>
        <a:lstStyle/>
        <a:p>
          <a:endParaRPr lang="nb-NO"/>
        </a:p>
      </dgm:t>
    </dgm:pt>
    <dgm:pt modelId="{B60154DF-5161-4A8F-A027-2C8D56BA52EC}">
      <dgm:prSet phldrT="[Tekst]"/>
      <dgm:spPr/>
      <dgm:t>
        <a:bodyPr/>
        <a:lstStyle/>
        <a:p>
          <a:r>
            <a:rPr lang="nb-NO" dirty="0"/>
            <a:t>Mobbing</a:t>
          </a:r>
        </a:p>
      </dgm:t>
    </dgm:pt>
    <dgm:pt modelId="{180C2882-8539-4629-B4B0-35214353C54A}" type="parTrans" cxnId="{637FAD43-B180-4687-945E-3E6DA4CABEF4}">
      <dgm:prSet/>
      <dgm:spPr/>
      <dgm:t>
        <a:bodyPr/>
        <a:lstStyle/>
        <a:p>
          <a:endParaRPr lang="nb-NO"/>
        </a:p>
      </dgm:t>
    </dgm:pt>
    <dgm:pt modelId="{E9A84C45-4B08-417A-8A39-75C23C26E49C}" type="sibTrans" cxnId="{637FAD43-B180-4687-945E-3E6DA4CABEF4}">
      <dgm:prSet/>
      <dgm:spPr/>
      <dgm:t>
        <a:bodyPr/>
        <a:lstStyle/>
        <a:p>
          <a:endParaRPr lang="nb-NO"/>
        </a:p>
      </dgm:t>
    </dgm:pt>
    <dgm:pt modelId="{AA12EF1E-B089-497C-B731-2F14D8AC7950}" type="pres">
      <dgm:prSet presAssocID="{7E18CB11-88D2-4432-BC73-929EE9ACBAAD}" presName="Name0" presStyleCnt="0">
        <dgm:presLayoutVars>
          <dgm:chMax val="7"/>
          <dgm:resizeHandles val="exact"/>
        </dgm:presLayoutVars>
      </dgm:prSet>
      <dgm:spPr/>
    </dgm:pt>
    <dgm:pt modelId="{D08101EB-2362-4BC1-9980-CBBB973D5569}" type="pres">
      <dgm:prSet presAssocID="{7E18CB11-88D2-4432-BC73-929EE9ACBAAD}" presName="comp1" presStyleCnt="0"/>
      <dgm:spPr/>
    </dgm:pt>
    <dgm:pt modelId="{30C1CC41-9124-4559-B5D9-F83C90A80ADC}" type="pres">
      <dgm:prSet presAssocID="{7E18CB11-88D2-4432-BC73-929EE9ACBAAD}" presName="circle1" presStyleLbl="node1" presStyleIdx="0" presStyleCnt="2" custScaleX="113822" custScaleY="76852"/>
      <dgm:spPr/>
    </dgm:pt>
    <dgm:pt modelId="{B2950B18-7CB7-4539-997E-1AB13D45FE2B}" type="pres">
      <dgm:prSet presAssocID="{7E18CB11-88D2-4432-BC73-929EE9ACBAAD}" presName="c1text" presStyleLbl="node1" presStyleIdx="0" presStyleCnt="2">
        <dgm:presLayoutVars>
          <dgm:bulletEnabled val="1"/>
        </dgm:presLayoutVars>
      </dgm:prSet>
      <dgm:spPr/>
    </dgm:pt>
    <dgm:pt modelId="{4DB6DF76-7824-44FC-839A-1F0103754290}" type="pres">
      <dgm:prSet presAssocID="{7E18CB11-88D2-4432-BC73-929EE9ACBAAD}" presName="comp2" presStyleCnt="0"/>
      <dgm:spPr/>
    </dgm:pt>
    <dgm:pt modelId="{F12AAAF6-D1EA-495E-9921-1A7B59FA570F}" type="pres">
      <dgm:prSet presAssocID="{7E18CB11-88D2-4432-BC73-929EE9ACBAAD}" presName="circle2" presStyleLbl="node1" presStyleIdx="1" presStyleCnt="2" custScaleX="71364" custScaleY="48447"/>
      <dgm:spPr/>
    </dgm:pt>
    <dgm:pt modelId="{55E7D5DD-5763-4452-A322-FB80DF0DB92F}" type="pres">
      <dgm:prSet presAssocID="{7E18CB11-88D2-4432-BC73-929EE9ACBAAD}" presName="c2text" presStyleLbl="node1" presStyleIdx="1" presStyleCnt="2">
        <dgm:presLayoutVars>
          <dgm:bulletEnabled val="1"/>
        </dgm:presLayoutVars>
      </dgm:prSet>
      <dgm:spPr/>
    </dgm:pt>
  </dgm:ptLst>
  <dgm:cxnLst>
    <dgm:cxn modelId="{637FAD43-B180-4687-945E-3E6DA4CABEF4}" srcId="{7E18CB11-88D2-4432-BC73-929EE9ACBAAD}" destId="{B60154DF-5161-4A8F-A027-2C8D56BA52EC}" srcOrd="1" destOrd="0" parTransId="{180C2882-8539-4629-B4B0-35214353C54A}" sibTransId="{E9A84C45-4B08-417A-8A39-75C23C26E49C}"/>
    <dgm:cxn modelId="{0C76A672-302D-4ABB-9083-74689DEC7778}" type="presOf" srcId="{B60154DF-5161-4A8F-A027-2C8D56BA52EC}" destId="{F12AAAF6-D1EA-495E-9921-1A7B59FA570F}" srcOrd="0" destOrd="0" presId="urn:microsoft.com/office/officeart/2005/8/layout/venn2"/>
    <dgm:cxn modelId="{394790A9-A82B-4C55-977A-A25AB833164D}" srcId="{7E18CB11-88D2-4432-BC73-929EE9ACBAAD}" destId="{F64C84E5-385B-4C66-81A7-1675C9C0F884}" srcOrd="0" destOrd="0" parTransId="{38517E77-1C97-4FF3-BA53-CF865169B771}" sibTransId="{4256531B-6AD3-410A-858D-7B69B2F47682}"/>
    <dgm:cxn modelId="{30D8F2A9-9943-4D10-804A-9107A2296B93}" type="presOf" srcId="{F64C84E5-385B-4C66-81A7-1675C9C0F884}" destId="{30C1CC41-9124-4559-B5D9-F83C90A80ADC}" srcOrd="0" destOrd="0" presId="urn:microsoft.com/office/officeart/2005/8/layout/venn2"/>
    <dgm:cxn modelId="{BC2099B8-61CE-4DED-90F0-64DB3EA7AE51}" type="presOf" srcId="{F64C84E5-385B-4C66-81A7-1675C9C0F884}" destId="{B2950B18-7CB7-4539-997E-1AB13D45FE2B}" srcOrd="1" destOrd="0" presId="urn:microsoft.com/office/officeart/2005/8/layout/venn2"/>
    <dgm:cxn modelId="{673412D8-633F-4404-A4BF-ECC0F7543894}" type="presOf" srcId="{B60154DF-5161-4A8F-A027-2C8D56BA52EC}" destId="{55E7D5DD-5763-4452-A322-FB80DF0DB92F}" srcOrd="1" destOrd="0" presId="urn:microsoft.com/office/officeart/2005/8/layout/venn2"/>
    <dgm:cxn modelId="{0080B5F4-DE9B-4377-AE98-169FAB668049}" type="presOf" srcId="{7E18CB11-88D2-4432-BC73-929EE9ACBAAD}" destId="{AA12EF1E-B089-497C-B731-2F14D8AC7950}" srcOrd="0" destOrd="0" presId="urn:microsoft.com/office/officeart/2005/8/layout/venn2"/>
    <dgm:cxn modelId="{DB749B39-1E14-4C70-B765-01E320D97ECA}" type="presParOf" srcId="{AA12EF1E-B089-497C-B731-2F14D8AC7950}" destId="{D08101EB-2362-4BC1-9980-CBBB973D5569}" srcOrd="0" destOrd="0" presId="urn:microsoft.com/office/officeart/2005/8/layout/venn2"/>
    <dgm:cxn modelId="{D218CB4F-B41A-4544-A196-B72DED737AAD}" type="presParOf" srcId="{D08101EB-2362-4BC1-9980-CBBB973D5569}" destId="{30C1CC41-9124-4559-B5D9-F83C90A80ADC}" srcOrd="0" destOrd="0" presId="urn:microsoft.com/office/officeart/2005/8/layout/venn2"/>
    <dgm:cxn modelId="{F3A57413-605F-41E5-B832-C907782D1EE0}" type="presParOf" srcId="{D08101EB-2362-4BC1-9980-CBBB973D5569}" destId="{B2950B18-7CB7-4539-997E-1AB13D45FE2B}" srcOrd="1" destOrd="0" presId="urn:microsoft.com/office/officeart/2005/8/layout/venn2"/>
    <dgm:cxn modelId="{DE31CBCE-634A-49EC-B718-0AF09E908DF3}" type="presParOf" srcId="{AA12EF1E-B089-497C-B731-2F14D8AC7950}" destId="{4DB6DF76-7824-44FC-839A-1F0103754290}" srcOrd="1" destOrd="0" presId="urn:microsoft.com/office/officeart/2005/8/layout/venn2"/>
    <dgm:cxn modelId="{B6A6FFDE-3739-47D0-B0B8-51586AE69426}" type="presParOf" srcId="{4DB6DF76-7824-44FC-839A-1F0103754290}" destId="{F12AAAF6-D1EA-495E-9921-1A7B59FA570F}" srcOrd="0" destOrd="0" presId="urn:microsoft.com/office/officeart/2005/8/layout/venn2"/>
    <dgm:cxn modelId="{E9E44457-ECD2-4B44-868D-872FEBF16CBD}" type="presParOf" srcId="{4DB6DF76-7824-44FC-839A-1F0103754290}" destId="{55E7D5DD-5763-4452-A322-FB80DF0DB92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CD148-083C-4F6C-9AC9-F0593712C857}" type="doc">
      <dgm:prSet loTypeId="urn:microsoft.com/office/officeart/2005/8/layout/venn3" loCatId="relationship" qsTypeId="urn:microsoft.com/office/officeart/2005/8/quickstyle/3d4" qsCatId="3D" csTypeId="urn:microsoft.com/office/officeart/2005/8/colors/colorful3" csCatId="colorful" phldr="1"/>
      <dgm:spPr/>
      <dgm:t>
        <a:bodyPr/>
        <a:lstStyle/>
        <a:p>
          <a:endParaRPr lang="nb-NO"/>
        </a:p>
      </dgm:t>
    </dgm:pt>
    <dgm:pt modelId="{CB92980B-8B5A-4421-8083-FE89E5C4DA80}">
      <dgm:prSet phldrT="[Tekst]" custT="1"/>
      <dgm:spPr/>
      <dgm:t>
        <a:bodyPr anchor="t"/>
        <a:lstStyle/>
        <a:p>
          <a:r>
            <a:rPr lang="nb-NO" sz="3200" dirty="0"/>
            <a:t>Aggressiv atferd	</a:t>
          </a:r>
        </a:p>
      </dgm:t>
    </dgm:pt>
    <dgm:pt modelId="{54DB3B30-6A51-4C43-8C86-37B3DECDAD61}" type="parTrans" cxnId="{4F754D05-E82A-477F-9E93-DA63F81CE289}">
      <dgm:prSet/>
      <dgm:spPr/>
      <dgm:t>
        <a:bodyPr/>
        <a:lstStyle/>
        <a:p>
          <a:endParaRPr lang="nb-NO"/>
        </a:p>
      </dgm:t>
    </dgm:pt>
    <dgm:pt modelId="{7693B209-3C50-4089-BD66-0D50BD7AB92E}" type="sibTrans" cxnId="{4F754D05-E82A-477F-9E93-DA63F81CE289}">
      <dgm:prSet/>
      <dgm:spPr/>
      <dgm:t>
        <a:bodyPr/>
        <a:lstStyle/>
        <a:p>
          <a:endParaRPr lang="nb-NO"/>
        </a:p>
      </dgm:t>
    </dgm:pt>
    <dgm:pt modelId="{99F66F32-9CCE-4B32-930F-4CC1FF87D3BB}">
      <dgm:prSet phldrT="[Tekst]" custT="1"/>
      <dgm:spPr/>
      <dgm:t>
        <a:bodyPr/>
        <a:lstStyle/>
        <a:p>
          <a:r>
            <a:rPr lang="nb-NO" sz="3600" dirty="0"/>
            <a:t>Konflikt</a:t>
          </a:r>
        </a:p>
      </dgm:t>
    </dgm:pt>
    <dgm:pt modelId="{28E67D01-00C1-41A8-B692-A413D3ABD350}" type="parTrans" cxnId="{35B98890-CCDC-4568-B482-374A14AD0028}">
      <dgm:prSet/>
      <dgm:spPr/>
      <dgm:t>
        <a:bodyPr/>
        <a:lstStyle/>
        <a:p>
          <a:endParaRPr lang="nb-NO"/>
        </a:p>
      </dgm:t>
    </dgm:pt>
    <dgm:pt modelId="{E787E0DC-0447-4C46-9512-A23C3D5AC1C6}" type="sibTrans" cxnId="{35B98890-CCDC-4568-B482-374A14AD0028}">
      <dgm:prSet/>
      <dgm:spPr/>
      <dgm:t>
        <a:bodyPr/>
        <a:lstStyle/>
        <a:p>
          <a:endParaRPr lang="nb-NO"/>
        </a:p>
      </dgm:t>
    </dgm:pt>
    <dgm:pt modelId="{23E12B29-984B-4CD2-A58B-8A6342CE4FD8}" type="pres">
      <dgm:prSet presAssocID="{D26CD148-083C-4F6C-9AC9-F0593712C857}" presName="Name0" presStyleCnt="0">
        <dgm:presLayoutVars>
          <dgm:dir/>
          <dgm:resizeHandles val="exact"/>
        </dgm:presLayoutVars>
      </dgm:prSet>
      <dgm:spPr/>
    </dgm:pt>
    <dgm:pt modelId="{75DF3B8D-86E6-4473-ABB2-3262087D830F}" type="pres">
      <dgm:prSet presAssocID="{CB92980B-8B5A-4421-8083-FE89E5C4DA80}" presName="Name5" presStyleLbl="vennNode1" presStyleIdx="0" presStyleCnt="2" custScaleX="134372">
        <dgm:presLayoutVars>
          <dgm:bulletEnabled val="1"/>
        </dgm:presLayoutVars>
      </dgm:prSet>
      <dgm:spPr/>
    </dgm:pt>
    <dgm:pt modelId="{516314D6-32E3-43F4-AD7B-1907D3FE2320}" type="pres">
      <dgm:prSet presAssocID="{7693B209-3C50-4089-BD66-0D50BD7AB92E}" presName="space" presStyleCnt="0"/>
      <dgm:spPr/>
    </dgm:pt>
    <dgm:pt modelId="{6BAB4284-A1E5-494B-915A-D446C9693E97}" type="pres">
      <dgm:prSet presAssocID="{99F66F32-9CCE-4B32-930F-4CC1FF87D3BB}" presName="Name5" presStyleLbl="vennNode1" presStyleIdx="1" presStyleCnt="2" custScaleX="128711">
        <dgm:presLayoutVars>
          <dgm:bulletEnabled val="1"/>
        </dgm:presLayoutVars>
      </dgm:prSet>
      <dgm:spPr/>
    </dgm:pt>
  </dgm:ptLst>
  <dgm:cxnLst>
    <dgm:cxn modelId="{4F754D05-E82A-477F-9E93-DA63F81CE289}" srcId="{D26CD148-083C-4F6C-9AC9-F0593712C857}" destId="{CB92980B-8B5A-4421-8083-FE89E5C4DA80}" srcOrd="0" destOrd="0" parTransId="{54DB3B30-6A51-4C43-8C86-37B3DECDAD61}" sibTransId="{7693B209-3C50-4089-BD66-0D50BD7AB92E}"/>
    <dgm:cxn modelId="{18FD1E17-F4D2-48D6-B8A9-69277BDAB5AA}" type="presOf" srcId="{99F66F32-9CCE-4B32-930F-4CC1FF87D3BB}" destId="{6BAB4284-A1E5-494B-915A-D446C9693E97}" srcOrd="0" destOrd="0" presId="urn:microsoft.com/office/officeart/2005/8/layout/venn3"/>
    <dgm:cxn modelId="{DD4C596A-BBB1-4EB5-BB1D-EB99DDB1EB55}" type="presOf" srcId="{D26CD148-083C-4F6C-9AC9-F0593712C857}" destId="{23E12B29-984B-4CD2-A58B-8A6342CE4FD8}" srcOrd="0" destOrd="0" presId="urn:microsoft.com/office/officeart/2005/8/layout/venn3"/>
    <dgm:cxn modelId="{84A2AF50-318E-4D9F-B944-82FD0AB6E3C9}" type="presOf" srcId="{CB92980B-8B5A-4421-8083-FE89E5C4DA80}" destId="{75DF3B8D-86E6-4473-ABB2-3262087D830F}" srcOrd="0" destOrd="0" presId="urn:microsoft.com/office/officeart/2005/8/layout/venn3"/>
    <dgm:cxn modelId="{35B98890-CCDC-4568-B482-374A14AD0028}" srcId="{D26CD148-083C-4F6C-9AC9-F0593712C857}" destId="{99F66F32-9CCE-4B32-930F-4CC1FF87D3BB}" srcOrd="1" destOrd="0" parTransId="{28E67D01-00C1-41A8-B692-A413D3ABD350}" sibTransId="{E787E0DC-0447-4C46-9512-A23C3D5AC1C6}"/>
    <dgm:cxn modelId="{391F05C6-A838-4CE3-B021-3FCD29A18BA5}" type="presParOf" srcId="{23E12B29-984B-4CD2-A58B-8A6342CE4FD8}" destId="{75DF3B8D-86E6-4473-ABB2-3262087D830F}" srcOrd="0" destOrd="0" presId="urn:microsoft.com/office/officeart/2005/8/layout/venn3"/>
    <dgm:cxn modelId="{29C55728-B098-4696-9B5D-68B05F98502D}" type="presParOf" srcId="{23E12B29-984B-4CD2-A58B-8A6342CE4FD8}" destId="{516314D6-32E3-43F4-AD7B-1907D3FE2320}" srcOrd="1" destOrd="0" presId="urn:microsoft.com/office/officeart/2005/8/layout/venn3"/>
    <dgm:cxn modelId="{2B660ABC-355E-41A6-9285-326AA506789E}" type="presParOf" srcId="{23E12B29-984B-4CD2-A58B-8A6342CE4FD8}" destId="{6BAB4284-A1E5-494B-915A-D446C9693E97}"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18CB11-88D2-4432-BC73-929EE9ACBAAD}" type="doc">
      <dgm:prSet loTypeId="urn:microsoft.com/office/officeart/2005/8/layout/venn3" loCatId="relationship" qsTypeId="urn:microsoft.com/office/officeart/2005/8/quickstyle/simple5" qsCatId="simple" csTypeId="urn:microsoft.com/office/officeart/2005/8/colors/colorful5" csCatId="colorful" phldr="1"/>
      <dgm:spPr/>
      <dgm:t>
        <a:bodyPr/>
        <a:lstStyle/>
        <a:p>
          <a:endParaRPr lang="nb-NO"/>
        </a:p>
      </dgm:t>
    </dgm:pt>
    <dgm:pt modelId="{B60154DF-5161-4A8F-A027-2C8D56BA52EC}">
      <dgm:prSet phldrT="[Tekst]"/>
      <dgm:spPr/>
      <dgm:t>
        <a:bodyPr/>
        <a:lstStyle/>
        <a:p>
          <a:r>
            <a:rPr lang="nb-NO" dirty="0"/>
            <a:t>Mobbing</a:t>
          </a:r>
        </a:p>
      </dgm:t>
    </dgm:pt>
    <dgm:pt modelId="{180C2882-8539-4629-B4B0-35214353C54A}" type="parTrans" cxnId="{637FAD43-B180-4687-945E-3E6DA4CABEF4}">
      <dgm:prSet/>
      <dgm:spPr/>
      <dgm:t>
        <a:bodyPr/>
        <a:lstStyle/>
        <a:p>
          <a:endParaRPr lang="nb-NO"/>
        </a:p>
      </dgm:t>
    </dgm:pt>
    <dgm:pt modelId="{E9A84C45-4B08-417A-8A39-75C23C26E49C}" type="sibTrans" cxnId="{637FAD43-B180-4687-945E-3E6DA4CABEF4}">
      <dgm:prSet/>
      <dgm:spPr/>
      <dgm:t>
        <a:bodyPr/>
        <a:lstStyle/>
        <a:p>
          <a:endParaRPr lang="nb-NO"/>
        </a:p>
      </dgm:t>
    </dgm:pt>
    <dgm:pt modelId="{F64C84E5-385B-4C66-81A7-1675C9C0F884}">
      <dgm:prSet phldrT="[Tekst]" custT="1"/>
      <dgm:spPr/>
      <dgm:t>
        <a:bodyPr/>
        <a:lstStyle/>
        <a:p>
          <a:r>
            <a:rPr lang="nb-NO" sz="3200" baseline="0" dirty="0"/>
            <a:t> Digital risikoatferd</a:t>
          </a:r>
        </a:p>
      </dgm:t>
    </dgm:pt>
    <dgm:pt modelId="{4256531B-6AD3-410A-858D-7B69B2F47682}" type="sibTrans" cxnId="{394790A9-A82B-4C55-977A-A25AB833164D}">
      <dgm:prSet/>
      <dgm:spPr/>
      <dgm:t>
        <a:bodyPr/>
        <a:lstStyle/>
        <a:p>
          <a:endParaRPr lang="nb-NO"/>
        </a:p>
      </dgm:t>
    </dgm:pt>
    <dgm:pt modelId="{38517E77-1C97-4FF3-BA53-CF865169B771}" type="parTrans" cxnId="{394790A9-A82B-4C55-977A-A25AB833164D}">
      <dgm:prSet/>
      <dgm:spPr/>
      <dgm:t>
        <a:bodyPr/>
        <a:lstStyle/>
        <a:p>
          <a:endParaRPr lang="nb-NO"/>
        </a:p>
      </dgm:t>
    </dgm:pt>
    <dgm:pt modelId="{6CF6947D-0985-4943-BAA7-4FFC89CAAEA1}" type="pres">
      <dgm:prSet presAssocID="{7E18CB11-88D2-4432-BC73-929EE9ACBAAD}" presName="Name0" presStyleCnt="0">
        <dgm:presLayoutVars>
          <dgm:dir/>
          <dgm:resizeHandles val="exact"/>
        </dgm:presLayoutVars>
      </dgm:prSet>
      <dgm:spPr/>
    </dgm:pt>
    <dgm:pt modelId="{1671D1F5-1B8F-49B1-98A2-E60201E1E4AD}" type="pres">
      <dgm:prSet presAssocID="{F64C84E5-385B-4C66-81A7-1675C9C0F884}" presName="Name5" presStyleLbl="vennNode1" presStyleIdx="0" presStyleCnt="2" custLinFactNeighborX="-57551" custLinFactNeighborY="-900">
        <dgm:presLayoutVars>
          <dgm:bulletEnabled val="1"/>
        </dgm:presLayoutVars>
      </dgm:prSet>
      <dgm:spPr/>
    </dgm:pt>
    <dgm:pt modelId="{57711B92-3BB2-49FB-AF54-D3B69F330F36}" type="pres">
      <dgm:prSet presAssocID="{4256531B-6AD3-410A-858D-7B69B2F47682}" presName="space" presStyleCnt="0"/>
      <dgm:spPr/>
    </dgm:pt>
    <dgm:pt modelId="{DAC480E5-A719-466D-90BA-0BFE3CC3CB3E}" type="pres">
      <dgm:prSet presAssocID="{B60154DF-5161-4A8F-A027-2C8D56BA52EC}" presName="Name5" presStyleLbl="vennNode1" presStyleIdx="1" presStyleCnt="2">
        <dgm:presLayoutVars>
          <dgm:bulletEnabled val="1"/>
        </dgm:presLayoutVars>
      </dgm:prSet>
      <dgm:spPr/>
    </dgm:pt>
  </dgm:ptLst>
  <dgm:cxnLst>
    <dgm:cxn modelId="{C1514C02-964E-4BDE-819E-F85872892E4E}" type="presOf" srcId="{F64C84E5-385B-4C66-81A7-1675C9C0F884}" destId="{1671D1F5-1B8F-49B1-98A2-E60201E1E4AD}" srcOrd="0" destOrd="0" presId="urn:microsoft.com/office/officeart/2005/8/layout/venn3"/>
    <dgm:cxn modelId="{FBADC80B-ED33-4223-9061-F60C6A4B3BE2}" type="presOf" srcId="{7E18CB11-88D2-4432-BC73-929EE9ACBAAD}" destId="{6CF6947D-0985-4943-BAA7-4FFC89CAAEA1}" srcOrd="0" destOrd="0" presId="urn:microsoft.com/office/officeart/2005/8/layout/venn3"/>
    <dgm:cxn modelId="{F6F17329-A665-4F1E-9E96-D2D78F11A0B1}" type="presOf" srcId="{B60154DF-5161-4A8F-A027-2C8D56BA52EC}" destId="{DAC480E5-A719-466D-90BA-0BFE3CC3CB3E}" srcOrd="0" destOrd="0" presId="urn:microsoft.com/office/officeart/2005/8/layout/venn3"/>
    <dgm:cxn modelId="{637FAD43-B180-4687-945E-3E6DA4CABEF4}" srcId="{7E18CB11-88D2-4432-BC73-929EE9ACBAAD}" destId="{B60154DF-5161-4A8F-A027-2C8D56BA52EC}" srcOrd="1" destOrd="0" parTransId="{180C2882-8539-4629-B4B0-35214353C54A}" sibTransId="{E9A84C45-4B08-417A-8A39-75C23C26E49C}"/>
    <dgm:cxn modelId="{394790A9-A82B-4C55-977A-A25AB833164D}" srcId="{7E18CB11-88D2-4432-BC73-929EE9ACBAAD}" destId="{F64C84E5-385B-4C66-81A7-1675C9C0F884}" srcOrd="0" destOrd="0" parTransId="{38517E77-1C97-4FF3-BA53-CF865169B771}" sibTransId="{4256531B-6AD3-410A-858D-7B69B2F47682}"/>
    <dgm:cxn modelId="{FBA98E1E-C9BB-45C7-B055-8A6E769C746E}" type="presParOf" srcId="{6CF6947D-0985-4943-BAA7-4FFC89CAAEA1}" destId="{1671D1F5-1B8F-49B1-98A2-E60201E1E4AD}" srcOrd="0" destOrd="0" presId="urn:microsoft.com/office/officeart/2005/8/layout/venn3"/>
    <dgm:cxn modelId="{33B3FAFA-11B5-455E-960B-C9313312D799}" type="presParOf" srcId="{6CF6947D-0985-4943-BAA7-4FFC89CAAEA1}" destId="{57711B92-3BB2-49FB-AF54-D3B69F330F36}" srcOrd="1" destOrd="0" presId="urn:microsoft.com/office/officeart/2005/8/layout/venn3"/>
    <dgm:cxn modelId="{FFF9FDA3-D65D-4D39-ADC2-7BC39CDB2378}" type="presParOf" srcId="{6CF6947D-0985-4943-BAA7-4FFC89CAAEA1}" destId="{DAC480E5-A719-466D-90BA-0BFE3CC3CB3E}"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E5355-BFF0-4831-8ABA-EC7CF46679FE}" type="doc">
      <dgm:prSet loTypeId="urn:microsoft.com/office/officeart/2005/8/layout/venn2" loCatId="relationship" qsTypeId="urn:microsoft.com/office/officeart/2005/8/quickstyle/3d3" qsCatId="3D" csTypeId="urn:microsoft.com/office/officeart/2005/8/colors/colorful4" csCatId="colorful" phldr="1"/>
      <dgm:spPr/>
      <dgm:t>
        <a:bodyPr/>
        <a:lstStyle/>
        <a:p>
          <a:endParaRPr lang="nb-NO"/>
        </a:p>
      </dgm:t>
    </dgm:pt>
    <dgm:pt modelId="{192C805C-0317-46EC-9AD0-46B63B11C1CB}">
      <dgm:prSet phldrT="[Tekst]" custT="1"/>
      <dgm:spPr/>
      <dgm:t>
        <a:bodyPr/>
        <a:lstStyle/>
        <a:p>
          <a:endParaRPr lang="nb-NO" sz="2000" dirty="0">
            <a:solidFill>
              <a:schemeClr val="tx1"/>
            </a:solidFill>
          </a:endParaRPr>
        </a:p>
        <a:p>
          <a:endParaRPr lang="nb-NO" sz="2000" dirty="0">
            <a:solidFill>
              <a:schemeClr val="tx1"/>
            </a:solidFill>
          </a:endParaRPr>
        </a:p>
        <a:p>
          <a:r>
            <a:rPr lang="nb-NO" sz="2000" dirty="0">
              <a:solidFill>
                <a:schemeClr val="tx1"/>
              </a:solidFill>
            </a:rPr>
            <a:t>Negative sosiale prosesser &amp;</a:t>
          </a:r>
        </a:p>
        <a:p>
          <a:r>
            <a:rPr lang="nb-NO" sz="2000" dirty="0">
              <a:solidFill>
                <a:schemeClr val="tx1"/>
              </a:solidFill>
            </a:rPr>
            <a:t>systematisk utstøting</a:t>
          </a:r>
        </a:p>
      </dgm:t>
    </dgm:pt>
    <dgm:pt modelId="{ED03AF94-2C72-417C-8C51-DC8E60A9A2D3}" type="parTrans" cxnId="{59BB0AF5-6413-4F51-9820-E8DE51716F62}">
      <dgm:prSet/>
      <dgm:spPr/>
      <dgm:t>
        <a:bodyPr/>
        <a:lstStyle/>
        <a:p>
          <a:endParaRPr lang="nb-NO"/>
        </a:p>
      </dgm:t>
    </dgm:pt>
    <dgm:pt modelId="{BB45A788-FB10-4CCA-BCFB-BE82B1817A64}" type="sibTrans" cxnId="{59BB0AF5-6413-4F51-9820-E8DE51716F62}">
      <dgm:prSet/>
      <dgm:spPr/>
      <dgm:t>
        <a:bodyPr/>
        <a:lstStyle/>
        <a:p>
          <a:endParaRPr lang="nb-NO"/>
        </a:p>
      </dgm:t>
    </dgm:pt>
    <dgm:pt modelId="{C222C972-7FCD-42D0-9D0A-BDF04A19F16C}">
      <dgm:prSet phldrT="[Tekst]"/>
      <dgm:spPr/>
      <dgm:t>
        <a:bodyPr/>
        <a:lstStyle/>
        <a:p>
          <a:r>
            <a:rPr lang="nb-NO" dirty="0"/>
            <a:t>Mobbing</a:t>
          </a:r>
        </a:p>
      </dgm:t>
    </dgm:pt>
    <dgm:pt modelId="{FCC41519-0766-4DEA-AE6D-296160432A27}" type="parTrans" cxnId="{0C5B8696-9246-4038-8487-0C0D337C0563}">
      <dgm:prSet/>
      <dgm:spPr/>
      <dgm:t>
        <a:bodyPr/>
        <a:lstStyle/>
        <a:p>
          <a:endParaRPr lang="nb-NO"/>
        </a:p>
      </dgm:t>
    </dgm:pt>
    <dgm:pt modelId="{044CC2A0-7283-4B58-A221-A0B6DE8B53A3}" type="sibTrans" cxnId="{0C5B8696-9246-4038-8487-0C0D337C0563}">
      <dgm:prSet/>
      <dgm:spPr/>
      <dgm:t>
        <a:bodyPr/>
        <a:lstStyle/>
        <a:p>
          <a:endParaRPr lang="nb-NO"/>
        </a:p>
      </dgm:t>
    </dgm:pt>
    <dgm:pt modelId="{9364EACB-9298-4C6C-B9C9-2FC16D4C0B88}" type="pres">
      <dgm:prSet presAssocID="{FE6E5355-BFF0-4831-8ABA-EC7CF46679FE}" presName="Name0" presStyleCnt="0">
        <dgm:presLayoutVars>
          <dgm:chMax val="7"/>
          <dgm:resizeHandles val="exact"/>
        </dgm:presLayoutVars>
      </dgm:prSet>
      <dgm:spPr/>
    </dgm:pt>
    <dgm:pt modelId="{AB7A404E-AE2C-4A75-B123-C14155AA7754}" type="pres">
      <dgm:prSet presAssocID="{FE6E5355-BFF0-4831-8ABA-EC7CF46679FE}" presName="comp1" presStyleCnt="0"/>
      <dgm:spPr/>
    </dgm:pt>
    <dgm:pt modelId="{F07869C1-C2EF-482E-84A2-32CF102A8591}" type="pres">
      <dgm:prSet presAssocID="{FE6E5355-BFF0-4831-8ABA-EC7CF46679FE}" presName="circle1" presStyleLbl="node1" presStyleIdx="0" presStyleCnt="2" custScaleX="110839" custLinFactNeighborX="620" custLinFactNeighborY="-207"/>
      <dgm:spPr/>
    </dgm:pt>
    <dgm:pt modelId="{4F09A012-A0C4-4FD5-86DD-B4F30A71445E}" type="pres">
      <dgm:prSet presAssocID="{FE6E5355-BFF0-4831-8ABA-EC7CF46679FE}" presName="c1text" presStyleLbl="node1" presStyleIdx="0" presStyleCnt="2">
        <dgm:presLayoutVars>
          <dgm:bulletEnabled val="1"/>
        </dgm:presLayoutVars>
      </dgm:prSet>
      <dgm:spPr/>
    </dgm:pt>
    <dgm:pt modelId="{D53A6A99-2A21-4183-930D-6CC552F546E3}" type="pres">
      <dgm:prSet presAssocID="{FE6E5355-BFF0-4831-8ABA-EC7CF46679FE}" presName="comp2" presStyleCnt="0"/>
      <dgm:spPr/>
    </dgm:pt>
    <dgm:pt modelId="{29A59865-650E-4AD7-82D8-E6AB31097760}" type="pres">
      <dgm:prSet presAssocID="{FE6E5355-BFF0-4831-8ABA-EC7CF46679FE}" presName="circle2" presStyleLbl="node1" presStyleIdx="1" presStyleCnt="2" custScaleX="96502" custScaleY="47067" custLinFactNeighborY="6204"/>
      <dgm:spPr/>
    </dgm:pt>
    <dgm:pt modelId="{ECE9D786-5D4C-4DCB-8A07-D6E3A7B6DF0E}" type="pres">
      <dgm:prSet presAssocID="{FE6E5355-BFF0-4831-8ABA-EC7CF46679FE}" presName="c2text" presStyleLbl="node1" presStyleIdx="1" presStyleCnt="2">
        <dgm:presLayoutVars>
          <dgm:bulletEnabled val="1"/>
        </dgm:presLayoutVars>
      </dgm:prSet>
      <dgm:spPr/>
    </dgm:pt>
  </dgm:ptLst>
  <dgm:cxnLst>
    <dgm:cxn modelId="{98DB5B1E-93F4-43B7-8015-C4AE7DBF0B85}" type="presOf" srcId="{192C805C-0317-46EC-9AD0-46B63B11C1CB}" destId="{F07869C1-C2EF-482E-84A2-32CF102A8591}" srcOrd="0" destOrd="0" presId="urn:microsoft.com/office/officeart/2005/8/layout/venn2"/>
    <dgm:cxn modelId="{E11B0E6B-532F-4F60-9736-D45AA72E1F31}" type="presOf" srcId="{192C805C-0317-46EC-9AD0-46B63B11C1CB}" destId="{4F09A012-A0C4-4FD5-86DD-B4F30A71445E}" srcOrd="1" destOrd="0" presId="urn:microsoft.com/office/officeart/2005/8/layout/venn2"/>
    <dgm:cxn modelId="{0C5B8696-9246-4038-8487-0C0D337C0563}" srcId="{FE6E5355-BFF0-4831-8ABA-EC7CF46679FE}" destId="{C222C972-7FCD-42D0-9D0A-BDF04A19F16C}" srcOrd="1" destOrd="0" parTransId="{FCC41519-0766-4DEA-AE6D-296160432A27}" sibTransId="{044CC2A0-7283-4B58-A221-A0B6DE8B53A3}"/>
    <dgm:cxn modelId="{403972CC-33FC-420F-AAC2-F9C1B5BDB040}" type="presOf" srcId="{FE6E5355-BFF0-4831-8ABA-EC7CF46679FE}" destId="{9364EACB-9298-4C6C-B9C9-2FC16D4C0B88}" srcOrd="0" destOrd="0" presId="urn:microsoft.com/office/officeart/2005/8/layout/venn2"/>
    <dgm:cxn modelId="{464BD8DF-0130-46D5-B2CB-9CF34CC59784}" type="presOf" srcId="{C222C972-7FCD-42D0-9D0A-BDF04A19F16C}" destId="{ECE9D786-5D4C-4DCB-8A07-D6E3A7B6DF0E}" srcOrd="1" destOrd="0" presId="urn:microsoft.com/office/officeart/2005/8/layout/venn2"/>
    <dgm:cxn modelId="{624323F4-EBE8-4823-A6D5-5CA82450B347}" type="presOf" srcId="{C222C972-7FCD-42D0-9D0A-BDF04A19F16C}" destId="{29A59865-650E-4AD7-82D8-E6AB31097760}" srcOrd="0" destOrd="0" presId="urn:microsoft.com/office/officeart/2005/8/layout/venn2"/>
    <dgm:cxn modelId="{59BB0AF5-6413-4F51-9820-E8DE51716F62}" srcId="{FE6E5355-BFF0-4831-8ABA-EC7CF46679FE}" destId="{192C805C-0317-46EC-9AD0-46B63B11C1CB}" srcOrd="0" destOrd="0" parTransId="{ED03AF94-2C72-417C-8C51-DC8E60A9A2D3}" sibTransId="{BB45A788-FB10-4CCA-BCFB-BE82B1817A64}"/>
    <dgm:cxn modelId="{3AC99002-B880-41F0-99FB-8E8E51B6C97B}" type="presParOf" srcId="{9364EACB-9298-4C6C-B9C9-2FC16D4C0B88}" destId="{AB7A404E-AE2C-4A75-B123-C14155AA7754}" srcOrd="0" destOrd="0" presId="urn:microsoft.com/office/officeart/2005/8/layout/venn2"/>
    <dgm:cxn modelId="{1583332E-75C6-4134-9D8F-D1C3A9589634}" type="presParOf" srcId="{AB7A404E-AE2C-4A75-B123-C14155AA7754}" destId="{F07869C1-C2EF-482E-84A2-32CF102A8591}" srcOrd="0" destOrd="0" presId="urn:microsoft.com/office/officeart/2005/8/layout/venn2"/>
    <dgm:cxn modelId="{12E1E800-568A-46EA-8DCF-2939E17618AB}" type="presParOf" srcId="{AB7A404E-AE2C-4A75-B123-C14155AA7754}" destId="{4F09A012-A0C4-4FD5-86DD-B4F30A71445E}" srcOrd="1" destOrd="0" presId="urn:microsoft.com/office/officeart/2005/8/layout/venn2"/>
    <dgm:cxn modelId="{0991D062-DDCD-4607-8F97-9E83BE5CD080}" type="presParOf" srcId="{9364EACB-9298-4C6C-B9C9-2FC16D4C0B88}" destId="{D53A6A99-2A21-4183-930D-6CC552F546E3}" srcOrd="1" destOrd="0" presId="urn:microsoft.com/office/officeart/2005/8/layout/venn2"/>
    <dgm:cxn modelId="{9B14BBFD-1699-48E9-A31D-7016FAC2DCA2}" type="presParOf" srcId="{D53A6A99-2A21-4183-930D-6CC552F546E3}" destId="{29A59865-650E-4AD7-82D8-E6AB31097760}" srcOrd="0" destOrd="0" presId="urn:microsoft.com/office/officeart/2005/8/layout/venn2"/>
    <dgm:cxn modelId="{7C0709C9-BDAC-4EC7-8B69-CF43E2A6EB8E}" type="presParOf" srcId="{D53A6A99-2A21-4183-930D-6CC552F546E3}" destId="{ECE9D786-5D4C-4DCB-8A07-D6E3A7B6DF0E}"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1CC41-9124-4559-B5D9-F83C90A80ADC}">
      <dsp:nvSpPr>
        <dsp:cNvPr id="0" name=""/>
        <dsp:cNvSpPr/>
      </dsp:nvSpPr>
      <dsp:spPr>
        <a:xfrm>
          <a:off x="735136" y="470367"/>
          <a:ext cx="4625726" cy="3123265"/>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nb-NO" sz="3200" kern="1200" dirty="0"/>
            <a:t>Krenkelser</a:t>
          </a:r>
        </a:p>
      </dsp:txBody>
      <dsp:txXfrm>
        <a:off x="1833746" y="704612"/>
        <a:ext cx="2428506" cy="530955"/>
      </dsp:txXfrm>
    </dsp:sp>
    <dsp:sp modelId="{F12AAAF6-D1EA-495E-9921-1A7B59FA570F}">
      <dsp:nvSpPr>
        <dsp:cNvPr id="0" name=""/>
        <dsp:cNvSpPr/>
      </dsp:nvSpPr>
      <dsp:spPr>
        <a:xfrm>
          <a:off x="1960412" y="1801667"/>
          <a:ext cx="2175174" cy="1476664"/>
        </a:xfrm>
        <a:prstGeom prst="ellipse">
          <a:avLst/>
        </a:prstGeom>
        <a:solidFill>
          <a:schemeClr val="accent2">
            <a:hueOff val="-2964286"/>
            <a:satOff val="14200"/>
            <a:lumOff val="1313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b-NO" sz="2400" kern="1200" dirty="0"/>
            <a:t>Mobbing</a:t>
          </a:r>
        </a:p>
      </dsp:txBody>
      <dsp:txXfrm>
        <a:off x="2278959" y="2170833"/>
        <a:ext cx="1538080" cy="738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F3B8D-86E6-4473-ABB2-3262087D830F}">
      <dsp:nvSpPr>
        <dsp:cNvPr id="0" name=""/>
        <dsp:cNvSpPr/>
      </dsp:nvSpPr>
      <dsp:spPr>
        <a:xfrm>
          <a:off x="143838" y="1192"/>
          <a:ext cx="3068539" cy="2283615"/>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25675" tIns="40640" rIns="125675" bIns="40640" numCol="1" spcCol="1270" anchor="t" anchorCtr="0">
          <a:noAutofit/>
        </a:bodyPr>
        <a:lstStyle/>
        <a:p>
          <a:pPr marL="0" lvl="0" indent="0" algn="ctr" defTabSz="1422400">
            <a:lnSpc>
              <a:spcPct val="90000"/>
            </a:lnSpc>
            <a:spcBef>
              <a:spcPct val="0"/>
            </a:spcBef>
            <a:spcAft>
              <a:spcPct val="35000"/>
            </a:spcAft>
            <a:buNone/>
          </a:pPr>
          <a:r>
            <a:rPr lang="nb-NO" sz="3200" kern="1200" dirty="0"/>
            <a:t>Aggressiv atferd	</a:t>
          </a:r>
        </a:p>
      </dsp:txBody>
      <dsp:txXfrm>
        <a:off x="593215" y="335620"/>
        <a:ext cx="2169785" cy="1614759"/>
      </dsp:txXfrm>
    </dsp:sp>
    <dsp:sp modelId="{6BAB4284-A1E5-494B-915A-D446C9693E97}">
      <dsp:nvSpPr>
        <dsp:cNvPr id="0" name=""/>
        <dsp:cNvSpPr/>
      </dsp:nvSpPr>
      <dsp:spPr>
        <a:xfrm>
          <a:off x="2755654" y="1192"/>
          <a:ext cx="2939264" cy="2283615"/>
        </a:xfrm>
        <a:prstGeom prst="ellipse">
          <a:avLst/>
        </a:prstGeom>
        <a:solidFill>
          <a:schemeClr val="accent3">
            <a:alpha val="50000"/>
            <a:hueOff val="-1433403"/>
            <a:satOff val="1180"/>
            <a:lumOff val="-9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25675" tIns="45720" rIns="125675" bIns="45720" numCol="1" spcCol="1270" anchor="ctr" anchorCtr="0">
          <a:noAutofit/>
        </a:bodyPr>
        <a:lstStyle/>
        <a:p>
          <a:pPr marL="0" lvl="0" indent="0" algn="ctr" defTabSz="1600200">
            <a:lnSpc>
              <a:spcPct val="90000"/>
            </a:lnSpc>
            <a:spcBef>
              <a:spcPct val="0"/>
            </a:spcBef>
            <a:spcAft>
              <a:spcPct val="35000"/>
            </a:spcAft>
            <a:buNone/>
          </a:pPr>
          <a:r>
            <a:rPr lang="nb-NO" sz="3600" kern="1200" dirty="0"/>
            <a:t>Konflikt</a:t>
          </a:r>
        </a:p>
      </dsp:txBody>
      <dsp:txXfrm>
        <a:off x="3186099" y="335620"/>
        <a:ext cx="2078374" cy="1614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1D1F5-1B8F-49B1-98A2-E60201E1E4AD}">
      <dsp:nvSpPr>
        <dsp:cNvPr id="0" name=""/>
        <dsp:cNvSpPr/>
      </dsp:nvSpPr>
      <dsp:spPr>
        <a:xfrm>
          <a:off x="0" y="212115"/>
          <a:ext cx="2414437" cy="241443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2875" tIns="40640" rIns="132875" bIns="40640" numCol="1" spcCol="1270" anchor="ctr" anchorCtr="0">
          <a:noAutofit/>
        </a:bodyPr>
        <a:lstStyle/>
        <a:p>
          <a:pPr marL="0" lvl="0" indent="0" algn="ctr" defTabSz="1422400">
            <a:lnSpc>
              <a:spcPct val="90000"/>
            </a:lnSpc>
            <a:spcBef>
              <a:spcPct val="0"/>
            </a:spcBef>
            <a:spcAft>
              <a:spcPct val="35000"/>
            </a:spcAft>
            <a:buNone/>
          </a:pPr>
          <a:r>
            <a:rPr lang="nb-NO" sz="3200" kern="1200" baseline="0" dirty="0"/>
            <a:t> Digital risikoatferd</a:t>
          </a:r>
        </a:p>
      </dsp:txBody>
      <dsp:txXfrm>
        <a:off x="353586" y="565701"/>
        <a:ext cx="1707265" cy="1707265"/>
      </dsp:txXfrm>
    </dsp:sp>
    <dsp:sp modelId="{DAC480E5-A719-466D-90BA-0BFE3CC3CB3E}">
      <dsp:nvSpPr>
        <dsp:cNvPr id="0" name=""/>
        <dsp:cNvSpPr/>
      </dsp:nvSpPr>
      <dsp:spPr>
        <a:xfrm>
          <a:off x="1934950" y="233845"/>
          <a:ext cx="2414437" cy="2414437"/>
        </a:xfrm>
        <a:prstGeom prst="ellipse">
          <a:avLst/>
        </a:prstGeom>
        <a:gradFill rotWithShape="0">
          <a:gsLst>
            <a:gs pos="0">
              <a:schemeClr val="accent5">
                <a:alpha val="50000"/>
                <a:hueOff val="2495256"/>
                <a:satOff val="-50489"/>
                <a:lumOff val="1569"/>
                <a:alphaOff val="0"/>
                <a:tint val="100000"/>
                <a:shade val="100000"/>
                <a:satMod val="130000"/>
              </a:schemeClr>
            </a:gs>
            <a:gs pos="100000">
              <a:schemeClr val="accent5">
                <a:alpha val="50000"/>
                <a:hueOff val="2495256"/>
                <a:satOff val="-50489"/>
                <a:lumOff val="15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32875" tIns="36830" rIns="132875" bIns="36830" numCol="1" spcCol="1270" anchor="ctr" anchorCtr="0">
          <a:noAutofit/>
        </a:bodyPr>
        <a:lstStyle/>
        <a:p>
          <a:pPr marL="0" lvl="0" indent="0" algn="ctr" defTabSz="1289050">
            <a:lnSpc>
              <a:spcPct val="90000"/>
            </a:lnSpc>
            <a:spcBef>
              <a:spcPct val="0"/>
            </a:spcBef>
            <a:spcAft>
              <a:spcPct val="35000"/>
            </a:spcAft>
            <a:buNone/>
          </a:pPr>
          <a:r>
            <a:rPr lang="nb-NO" sz="2900" kern="1200" dirty="0"/>
            <a:t>Mobbing</a:t>
          </a:r>
        </a:p>
      </dsp:txBody>
      <dsp:txXfrm>
        <a:off x="2288536" y="587431"/>
        <a:ext cx="1707265" cy="1707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869C1-C2EF-482E-84A2-32CF102A8591}">
      <dsp:nvSpPr>
        <dsp:cNvPr id="0" name=""/>
        <dsp:cNvSpPr/>
      </dsp:nvSpPr>
      <dsp:spPr>
        <a:xfrm>
          <a:off x="-28328" y="0"/>
          <a:ext cx="3913281" cy="3530600"/>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nb-NO" sz="2000" kern="1200" dirty="0">
            <a:solidFill>
              <a:schemeClr val="tx1"/>
            </a:solidFill>
          </a:endParaRPr>
        </a:p>
        <a:p>
          <a:pPr marL="0" lvl="0" indent="0" algn="ctr" defTabSz="889000">
            <a:lnSpc>
              <a:spcPct val="90000"/>
            </a:lnSpc>
            <a:spcBef>
              <a:spcPct val="0"/>
            </a:spcBef>
            <a:spcAft>
              <a:spcPct val="35000"/>
            </a:spcAft>
            <a:buNone/>
          </a:pPr>
          <a:endParaRPr lang="nb-NO" sz="2000" kern="1200" dirty="0">
            <a:solidFill>
              <a:schemeClr val="tx1"/>
            </a:solidFill>
          </a:endParaRPr>
        </a:p>
        <a:p>
          <a:pPr marL="0" lvl="0" indent="0" algn="ctr" defTabSz="889000">
            <a:lnSpc>
              <a:spcPct val="90000"/>
            </a:lnSpc>
            <a:spcBef>
              <a:spcPct val="0"/>
            </a:spcBef>
            <a:spcAft>
              <a:spcPct val="35000"/>
            </a:spcAft>
            <a:buNone/>
          </a:pPr>
          <a:r>
            <a:rPr lang="nb-NO" sz="2000" kern="1200" dirty="0">
              <a:solidFill>
                <a:schemeClr val="tx1"/>
              </a:solidFill>
            </a:rPr>
            <a:t>Negative sosiale prosesser &amp;</a:t>
          </a:r>
        </a:p>
        <a:p>
          <a:pPr marL="0" lvl="0" indent="0" algn="ctr" defTabSz="889000">
            <a:lnSpc>
              <a:spcPct val="90000"/>
            </a:lnSpc>
            <a:spcBef>
              <a:spcPct val="0"/>
            </a:spcBef>
            <a:spcAft>
              <a:spcPct val="35000"/>
            </a:spcAft>
            <a:buNone/>
          </a:pPr>
          <a:r>
            <a:rPr lang="nb-NO" sz="2000" kern="1200" dirty="0">
              <a:solidFill>
                <a:schemeClr val="tx1"/>
              </a:solidFill>
            </a:rPr>
            <a:t>systematisk utstøting</a:t>
          </a:r>
        </a:p>
      </dsp:txBody>
      <dsp:txXfrm>
        <a:off x="901075" y="264795"/>
        <a:ext cx="2054472" cy="600202"/>
      </dsp:txXfrm>
    </dsp:sp>
    <dsp:sp modelId="{29A59865-650E-4AD7-82D8-E6AB31097760}">
      <dsp:nvSpPr>
        <dsp:cNvPr id="0" name=""/>
        <dsp:cNvSpPr/>
      </dsp:nvSpPr>
      <dsp:spPr>
        <a:xfrm>
          <a:off x="650649" y="1747748"/>
          <a:ext cx="2555324" cy="1246310"/>
        </a:xfrm>
        <a:prstGeom prst="ellipse">
          <a:avLst/>
        </a:prstGeom>
        <a:solidFill>
          <a:schemeClr val="accent4">
            <a:hueOff val="-911834"/>
            <a:satOff val="-4605"/>
            <a:lumOff val="-647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nb-NO" sz="2200" kern="1200" dirty="0"/>
            <a:t>Mobbing</a:t>
          </a:r>
        </a:p>
      </dsp:txBody>
      <dsp:txXfrm>
        <a:off x="1024868" y="2059326"/>
        <a:ext cx="1806887" cy="62315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84183" cy="500857"/>
          </a:xfrm>
          <a:prstGeom prst="rect">
            <a:avLst/>
          </a:prstGeom>
          <a:noFill/>
          <a:ln>
            <a:noFill/>
          </a:ln>
        </p:spPr>
        <p:txBody>
          <a:bodyPr spcFirstLastPara="1" wrap="square" lIns="92257" tIns="92257" rIns="92257" bIns="92257"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uFillTx/>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9pPr>
          </a:lstStyle>
          <a:p>
            <a:endParaRPr/>
          </a:p>
        </p:txBody>
      </p:sp>
      <p:sp>
        <p:nvSpPr>
          <p:cNvPr id="4" name="Google Shape;4;n"/>
          <p:cNvSpPr txBox="1">
            <a:spLocks noGrp="1"/>
          </p:cNvSpPr>
          <p:nvPr>
            <p:ph type="dt" idx="10"/>
          </p:nvPr>
        </p:nvSpPr>
        <p:spPr>
          <a:xfrm>
            <a:off x="3900802" y="1"/>
            <a:ext cx="2984183" cy="500857"/>
          </a:xfrm>
          <a:prstGeom prst="rect">
            <a:avLst/>
          </a:prstGeom>
          <a:noFill/>
          <a:ln>
            <a:noFill/>
          </a:ln>
        </p:spPr>
        <p:txBody>
          <a:bodyPr spcFirstLastPara="1" wrap="square" lIns="92257" tIns="92257" rIns="92257" bIns="92257"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uFillTx/>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uFillTx/>
                <a:latin typeface="Arial"/>
                <a:ea typeface="Arial"/>
                <a:cs typeface="Arial"/>
                <a:sym typeface="Arial"/>
              </a:defRPr>
            </a:lvl9pPr>
          </a:lstStyle>
          <a:p>
            <a:endParaRPr/>
          </a:p>
        </p:txBody>
      </p:sp>
      <p:sp>
        <p:nvSpPr>
          <p:cNvPr id="7" name="Google Shape;7;n"/>
          <p:cNvSpPr txBox="1">
            <a:spLocks noGrp="1"/>
          </p:cNvSpPr>
          <p:nvPr>
            <p:ph type="ftr" idx="11"/>
          </p:nvPr>
        </p:nvSpPr>
        <p:spPr>
          <a:xfrm>
            <a:off x="1" y="9514530"/>
            <a:ext cx="2984183" cy="500857"/>
          </a:xfrm>
          <a:prstGeom prst="rect">
            <a:avLst/>
          </a:prstGeom>
          <a:noFill/>
          <a:ln>
            <a:noFill/>
          </a:ln>
        </p:spPr>
        <p:txBody>
          <a:bodyPr spcFirstLastPara="1" wrap="square" lIns="92257" tIns="92257" rIns="92257" bIns="92257"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uFillTx/>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uFillTx/>
                <a:latin typeface="Arial"/>
                <a:ea typeface="Arial"/>
                <a:cs typeface="Arial"/>
                <a:sym typeface="Arial"/>
              </a:defRPr>
            </a:lvl9pPr>
          </a:lstStyle>
          <a:p>
            <a:endParaRPr/>
          </a:p>
        </p:txBody>
      </p:sp>
      <p:sp>
        <p:nvSpPr>
          <p:cNvPr id="8" name="Google Shape;8;n"/>
          <p:cNvSpPr txBox="1">
            <a:spLocks noGrp="1"/>
          </p:cNvSpPr>
          <p:nvPr>
            <p:ph type="sldNum" idx="12"/>
          </p:nvPr>
        </p:nvSpPr>
        <p:spPr>
          <a:xfrm>
            <a:off x="3900802" y="9514530"/>
            <a:ext cx="2984183" cy="500857"/>
          </a:xfrm>
          <a:prstGeom prst="rect">
            <a:avLst/>
          </a:prstGeom>
          <a:noFill/>
          <a:ln>
            <a:noFill/>
          </a:ln>
        </p:spPr>
        <p:txBody>
          <a:bodyPr spcFirstLastPara="1" wrap="square" lIns="93922" tIns="46948" rIns="93922" bIns="46948" anchor="b" anchorCtr="0">
            <a:noAutofit/>
          </a:bodyPr>
          <a:lstStyle/>
          <a:p>
            <a:pPr algn="r">
              <a:buClr>
                <a:schemeClr val="dk1"/>
              </a:buClr>
              <a:buSzPts val="300"/>
            </a:pPr>
            <a:fld id="{00000000-1234-1234-1234-123412341234}" type="slidenum">
              <a:rPr lang="en-US" sz="1200" smtClean="0">
                <a:solidFill>
                  <a:schemeClr val="dk1"/>
                </a:solidFill>
              </a:rPr>
              <a:pPr algn="r">
                <a:buClr>
                  <a:schemeClr val="dk1"/>
                </a:buClr>
                <a:buSzPts val="300"/>
              </a:pPr>
              <a:t>‹#›</a:t>
            </a:fld>
            <a:endParaRPr lang="en-US" sz="1200">
              <a:solidFill>
                <a:schemeClr val="dk1"/>
              </a:solidFill>
            </a:endParaRPr>
          </a:p>
        </p:txBody>
      </p:sp>
    </p:spTree>
    <p:extLst>
      <p:ext uri="{BB962C8B-B14F-4D97-AF65-F5344CB8AC3E}">
        <p14:creationId xmlns:p14="http://schemas.microsoft.com/office/powerpoint/2010/main" val="35622194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None/>
            </a:pPr>
            <a:endParaRPr>
              <a:uFillTx/>
            </a:endParaRPr>
          </a:p>
        </p:txBody>
      </p:sp>
      <p:sp>
        <p:nvSpPr>
          <p:cNvPr id="118" name="Google Shape;118;p1: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8658" y="4758136"/>
            <a:ext cx="5509362" cy="4507707"/>
          </a:xfrm>
          <a:prstGeom prst="rect">
            <a:avLst/>
          </a:prstGeom>
          <a:noFill/>
          <a:ln>
            <a:noFill/>
          </a:ln>
        </p:spPr>
        <p:txBody>
          <a:bodyPr spcFirstLastPara="1" wrap="square" lIns="92257" tIns="92257" rIns="92257" bIns="92257" anchor="t" anchorCtr="0">
            <a:noAutofit/>
          </a:bodyPr>
          <a:lstStyle/>
          <a:p>
            <a:pPr marL="76893" indent="-76893">
              <a:buNone/>
            </a:pPr>
            <a:endParaRPr/>
          </a:p>
        </p:txBody>
      </p:sp>
      <p:sp>
        <p:nvSpPr>
          <p:cNvPr id="139" name="Google Shape;139;p4:notes"/>
          <p:cNvSpPr txBox="1">
            <a:spLocks noGrp="1"/>
          </p:cNvSpPr>
          <p:nvPr>
            <p:ph type="sldNum" idx="12"/>
          </p:nvPr>
        </p:nvSpPr>
        <p:spPr>
          <a:xfrm>
            <a:off x="3900801" y="9514530"/>
            <a:ext cx="2984098" cy="500857"/>
          </a:xfrm>
          <a:prstGeom prst="rect">
            <a:avLst/>
          </a:prstGeom>
          <a:noFill/>
          <a:ln>
            <a:noFill/>
          </a:ln>
        </p:spPr>
        <p:txBody>
          <a:bodyPr spcFirstLastPara="1" wrap="square" lIns="93922" tIns="46948" rIns="93922" bIns="46948" anchor="b" anchorCtr="0">
            <a:noAutofit/>
          </a:bodyPr>
          <a:lstStyle/>
          <a:p>
            <a:pPr>
              <a:buClr>
                <a:schemeClr val="dk1"/>
              </a:buClr>
              <a:buSzPts val="450"/>
            </a:pPr>
            <a:fld id="{00000000-1234-1234-1234-123412341234}" type="slidenum">
              <a:rPr lang="en-US" sz="1800">
                <a:solidFill>
                  <a:schemeClr val="dk1"/>
                </a:solidFill>
              </a:rPr>
              <a:pPr>
                <a:buClr>
                  <a:schemeClr val="dk1"/>
                </a:buClr>
                <a:buSzPts val="450"/>
              </a:pPr>
              <a:t>11</a:t>
            </a:fld>
            <a:endParaRPr sz="18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8658" y="4758136"/>
            <a:ext cx="5509362" cy="4507707"/>
          </a:xfrm>
          <a:prstGeom prst="rect">
            <a:avLst/>
          </a:prstGeom>
          <a:noFill/>
          <a:ln>
            <a:noFill/>
          </a:ln>
        </p:spPr>
        <p:txBody>
          <a:bodyPr spcFirstLastPara="1" wrap="square" lIns="92257" tIns="92257" rIns="92257" bIns="92257" anchor="t" anchorCtr="0">
            <a:noAutofit/>
          </a:bodyPr>
          <a:lstStyle/>
          <a:p>
            <a:pPr marL="0" indent="0">
              <a:buNone/>
            </a:pPr>
            <a:endParaRPr>
              <a:uFillTx/>
            </a:endParaRPr>
          </a:p>
        </p:txBody>
      </p:sp>
      <p:sp>
        <p:nvSpPr>
          <p:cNvPr id="161" name="Google Shape;161;p7:notes"/>
          <p:cNvSpPr txBox="1">
            <a:spLocks noGrp="1"/>
          </p:cNvSpPr>
          <p:nvPr>
            <p:ph type="sldNum" idx="12"/>
          </p:nvPr>
        </p:nvSpPr>
        <p:spPr>
          <a:xfrm>
            <a:off x="3900801" y="9514530"/>
            <a:ext cx="2984098" cy="500857"/>
          </a:xfrm>
          <a:prstGeom prst="rect">
            <a:avLst/>
          </a:prstGeom>
          <a:noFill/>
          <a:ln>
            <a:noFill/>
          </a:ln>
        </p:spPr>
        <p:txBody>
          <a:bodyPr spcFirstLastPara="1" wrap="square" lIns="93922" tIns="46948" rIns="93922" bIns="46948" anchor="b" anchorCtr="0">
            <a:noAutofit/>
          </a:bodyPr>
          <a:lstStyle/>
          <a:p>
            <a:pPr algn="r">
              <a:buClr>
                <a:schemeClr val="dk1"/>
              </a:buClr>
              <a:buSzPts val="300"/>
            </a:pPr>
            <a:fld id="{00000000-1234-1234-1234-123412341234}" type="slidenum">
              <a:rPr lang="en-US">
                <a:uFillTx/>
              </a:rPr>
              <a:pPr algn="r">
                <a:buClr>
                  <a:schemeClr val="dk1"/>
                </a:buClr>
                <a:buSzPts val="300"/>
              </a:pPr>
              <a:t>13</a:t>
            </a:fld>
            <a:endParaRPr>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a:spLocks noGrp="1" noRot="1" noChangeAspect="1"/>
          </p:cNvSpPr>
          <p:nvPr>
            <p:ph type="sldImg" idx="2"/>
          </p:nvPr>
        </p:nvSpPr>
        <p:spPr>
          <a:xfrm>
            <a:off x="992188" y="774700"/>
            <a:ext cx="5151437" cy="386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1" name="Google Shape;421;p12: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461361" indent="-307574"/>
            <a:r>
              <a:rPr lang="en-US" u="sng">
                <a:latin typeface="Times New Roman"/>
                <a:ea typeface="Times New Roman"/>
                <a:cs typeface="Times New Roman"/>
                <a:sym typeface="Times New Roman"/>
              </a:rPr>
              <a:t>Filmer:</a:t>
            </a:r>
            <a:endParaRPr/>
          </a:p>
          <a:p>
            <a:pPr marL="461361" indent="-230680">
              <a:buNone/>
            </a:pPr>
            <a:endParaRPr u="sng">
              <a:latin typeface="Times New Roman"/>
              <a:ea typeface="Times New Roman"/>
              <a:cs typeface="Times New Roman"/>
              <a:sym typeface="Times New Roman"/>
            </a:endParaRPr>
          </a:p>
          <a:p>
            <a:pPr marL="461361" indent="-307574"/>
            <a:r>
              <a:rPr lang="en-US">
                <a:latin typeface="Times New Roman"/>
                <a:ea typeface="Times New Roman"/>
                <a:cs typeface="Times New Roman"/>
                <a:sym typeface="Times New Roman"/>
              </a:rPr>
              <a:t>Reduserte hemninger (1,25)</a:t>
            </a:r>
            <a:endParaRPr/>
          </a:p>
          <a:p>
            <a:pPr marL="461361" indent="-307574"/>
            <a:r>
              <a:rPr lang="en-US">
                <a:latin typeface="Times New Roman"/>
                <a:ea typeface="Times New Roman"/>
                <a:cs typeface="Times New Roman"/>
                <a:sym typeface="Times New Roman"/>
              </a:rPr>
              <a:t>Provokasjon og legitimering (1,47)</a:t>
            </a:r>
            <a:endParaRPr/>
          </a:p>
          <a:p>
            <a:pPr marL="461361" indent="-230680">
              <a:buNone/>
            </a:pPr>
            <a:endParaRPr>
              <a:latin typeface="Times New Roman"/>
              <a:ea typeface="Times New Roman"/>
              <a:cs typeface="Times New Roman"/>
              <a:sym typeface="Times New Roman"/>
            </a:endParaRPr>
          </a:p>
          <a:p>
            <a:pPr marL="461361" indent="-307574"/>
            <a:r>
              <a:rPr lang="en-US">
                <a:latin typeface="Times New Roman"/>
                <a:ea typeface="Times New Roman"/>
                <a:cs typeface="Times New Roman"/>
                <a:sym typeface="Times New Roman"/>
              </a:rPr>
              <a:t>Sarkasme (m alternative løsninger) (1,37)</a:t>
            </a:r>
            <a:endParaRPr/>
          </a:p>
          <a:p>
            <a:pPr marL="461361" indent="-230680">
              <a:buNone/>
            </a:pPr>
            <a:endParaRPr>
              <a:latin typeface="Times New Roman"/>
              <a:ea typeface="Times New Roman"/>
              <a:cs typeface="Times New Roman"/>
              <a:sym typeface="Times New Roman"/>
            </a:endParaRPr>
          </a:p>
          <a:p>
            <a:pPr marL="461361" indent="-230680">
              <a:buNone/>
            </a:pPr>
            <a:endParaRPr u="sng">
              <a:latin typeface="Times New Roman"/>
              <a:ea typeface="Times New Roman"/>
              <a:cs typeface="Times New Roman"/>
              <a:sym typeface="Times New Roman"/>
            </a:endParaRPr>
          </a:p>
        </p:txBody>
      </p:sp>
      <p:sp>
        <p:nvSpPr>
          <p:cNvPr id="422" name="Google Shape;422;p12:notes"/>
          <p:cNvSpPr txBox="1">
            <a:spLocks noGrp="1"/>
          </p:cNvSpPr>
          <p:nvPr>
            <p:ph type="sldNum" idx="12"/>
          </p:nvPr>
        </p:nvSpPr>
        <p:spPr>
          <a:xfrm>
            <a:off x="3900802" y="9514530"/>
            <a:ext cx="2984183" cy="500857"/>
          </a:xfrm>
          <a:prstGeom prst="rect">
            <a:avLst/>
          </a:prstGeom>
          <a:noFill/>
          <a:ln>
            <a:noFill/>
          </a:ln>
        </p:spPr>
        <p:txBody>
          <a:bodyPr spcFirstLastPara="1" wrap="square" lIns="93922" tIns="46948" rIns="93922" bIns="46948" anchor="b" anchorCtr="0">
            <a:noAutofit/>
          </a:bodyPr>
          <a:lstStyle/>
          <a:p>
            <a:pPr>
              <a:buSzPts val="1200"/>
            </a:pPr>
            <a:fld id="{00000000-1234-1234-1234-123412341234}" type="slidenum">
              <a:rPr lang="en-US" sz="1200">
                <a:solidFill>
                  <a:schemeClr val="dk1"/>
                </a:solidFill>
                <a:latin typeface="Times"/>
                <a:ea typeface="Times"/>
                <a:cs typeface="Times"/>
                <a:sym typeface="Times"/>
              </a:rPr>
              <a:pPr>
                <a:buSzPts val="1200"/>
              </a:pPr>
              <a:t>14</a:t>
            </a:fld>
            <a:endParaRPr sz="1200">
              <a:solidFill>
                <a:schemeClr val="dk1"/>
              </a:solidFill>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3: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428" name="Google Shape;428;p13: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4: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484" name="Google Shape;484;p14: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15: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540" name="Google Shape;540;p15: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6: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547" name="Google Shape;547;p16: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7: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17:notes"/>
          <p:cNvSpPr txBox="1">
            <a:spLocks noGrp="1"/>
          </p:cNvSpPr>
          <p:nvPr>
            <p:ph type="body" idx="1"/>
          </p:nvPr>
        </p:nvSpPr>
        <p:spPr>
          <a:xfrm>
            <a:off x="688658" y="4758136"/>
            <a:ext cx="5509362"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555" name="Google Shape;555;p17:notes"/>
          <p:cNvSpPr txBox="1">
            <a:spLocks noGrp="1"/>
          </p:cNvSpPr>
          <p:nvPr>
            <p:ph type="sldNum" idx="12"/>
          </p:nvPr>
        </p:nvSpPr>
        <p:spPr>
          <a:xfrm>
            <a:off x="3900801" y="9514530"/>
            <a:ext cx="2984098" cy="500857"/>
          </a:xfrm>
          <a:prstGeom prst="rect">
            <a:avLst/>
          </a:prstGeom>
          <a:noFill/>
          <a:ln>
            <a:noFill/>
          </a:ln>
        </p:spPr>
        <p:txBody>
          <a:bodyPr spcFirstLastPara="1" wrap="square" lIns="93922" tIns="46948" rIns="93922" bIns="46948" anchor="b" anchorCtr="0">
            <a:noAutofit/>
          </a:bodyPr>
          <a:lstStyle/>
          <a:p>
            <a:pPr>
              <a:buSzPts val="350"/>
            </a:pPr>
            <a:fld id="{00000000-1234-1234-1234-123412341234}" type="slidenum">
              <a:rPr lang="en-US"/>
              <a:pPr>
                <a:buSzPts val="350"/>
              </a:pPr>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9852f3fa3_0_0: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e9852f3fa3_0_0:notes"/>
          <p:cNvSpPr txBox="1">
            <a:spLocks noGrp="1"/>
          </p:cNvSpPr>
          <p:nvPr>
            <p:ph type="body" idx="1"/>
          </p:nvPr>
        </p:nvSpPr>
        <p:spPr>
          <a:xfrm>
            <a:off x="688658" y="4758135"/>
            <a:ext cx="5509330" cy="4507589"/>
          </a:xfrm>
          <a:prstGeom prst="rect">
            <a:avLst/>
          </a:prstGeom>
        </p:spPr>
        <p:txBody>
          <a:bodyPr spcFirstLastPara="1" wrap="square" lIns="92257" tIns="92257" rIns="92257" bIns="92257" anchor="t" anchorCtr="0">
            <a:noAutofit/>
          </a:bodyPr>
          <a:lstStyle/>
          <a:p>
            <a:pPr marL="0" indent="0">
              <a:buNone/>
            </a:pPr>
            <a:endParaRPr/>
          </a:p>
        </p:txBody>
      </p:sp>
      <p:sp>
        <p:nvSpPr>
          <p:cNvPr id="563" name="Google Shape;563;ge9852f3fa3_0_0:notes"/>
          <p:cNvSpPr txBox="1">
            <a:spLocks noGrp="1"/>
          </p:cNvSpPr>
          <p:nvPr>
            <p:ph type="sldNum" idx="12"/>
          </p:nvPr>
        </p:nvSpPr>
        <p:spPr>
          <a:xfrm>
            <a:off x="3900801" y="9514530"/>
            <a:ext cx="2984208" cy="500910"/>
          </a:xfrm>
          <a:prstGeom prst="rect">
            <a:avLst/>
          </a:prstGeom>
        </p:spPr>
        <p:txBody>
          <a:bodyPr spcFirstLastPara="1" wrap="square" lIns="93922" tIns="46948" rIns="93922" bIns="46948" anchor="b" anchorCtr="0">
            <a:noAutofit/>
          </a:bodyPr>
          <a:lstStyle/>
          <a:p>
            <a:pPr algn="r">
              <a:buClr>
                <a:schemeClr val="dk1"/>
              </a:buClr>
              <a:buSzPts val="300"/>
            </a:pPr>
            <a:fld id="{00000000-1234-1234-1234-123412341234}" type="slidenum">
              <a:rPr lang="en-US"/>
              <a:pPr algn="r">
                <a:buClr>
                  <a:schemeClr val="dk1"/>
                </a:buClr>
                <a:buSzPts val="300"/>
              </a:pPr>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e98a1672f7_0_8: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e98a1672f7_0_8:notes"/>
          <p:cNvSpPr txBox="1">
            <a:spLocks noGrp="1"/>
          </p:cNvSpPr>
          <p:nvPr>
            <p:ph type="body" idx="1"/>
          </p:nvPr>
        </p:nvSpPr>
        <p:spPr>
          <a:xfrm>
            <a:off x="688658" y="4758135"/>
            <a:ext cx="5509330" cy="4507589"/>
          </a:xfrm>
          <a:prstGeom prst="rect">
            <a:avLst/>
          </a:prstGeom>
        </p:spPr>
        <p:txBody>
          <a:bodyPr spcFirstLastPara="1" wrap="square" lIns="92257" tIns="92257" rIns="92257" bIns="92257" anchor="t" anchorCtr="0">
            <a:noAutofit/>
          </a:bodyPr>
          <a:lstStyle/>
          <a:p>
            <a:pPr marL="0" indent="0">
              <a:buNone/>
            </a:pPr>
            <a:endParaRPr/>
          </a:p>
        </p:txBody>
      </p:sp>
      <p:sp>
        <p:nvSpPr>
          <p:cNvPr id="570" name="Google Shape;570;ge98a1672f7_0_8:notes"/>
          <p:cNvSpPr txBox="1">
            <a:spLocks noGrp="1"/>
          </p:cNvSpPr>
          <p:nvPr>
            <p:ph type="sldNum" idx="12"/>
          </p:nvPr>
        </p:nvSpPr>
        <p:spPr>
          <a:xfrm>
            <a:off x="3900801" y="9514530"/>
            <a:ext cx="2984208" cy="500910"/>
          </a:xfrm>
          <a:prstGeom prst="rect">
            <a:avLst/>
          </a:prstGeom>
        </p:spPr>
        <p:txBody>
          <a:bodyPr spcFirstLastPara="1" wrap="square" lIns="93922" tIns="46948" rIns="93922" bIns="46948" anchor="b" anchorCtr="0">
            <a:noAutofit/>
          </a:bodyPr>
          <a:lstStyle/>
          <a:p>
            <a:pPr algn="r">
              <a:buClr>
                <a:schemeClr val="dk1"/>
              </a:buClr>
              <a:buSzPts val="300"/>
            </a:pPr>
            <a:fld id="{00000000-1234-1234-1234-123412341234}" type="slidenum">
              <a:rPr lang="en-US"/>
              <a:pPr algn="r">
                <a:buClr>
                  <a:schemeClr val="dk1"/>
                </a:buClr>
                <a:buSzPts val="300"/>
              </a:pPr>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88658" y="4758136"/>
            <a:ext cx="5509362" cy="4507707"/>
          </a:xfrm>
          <a:prstGeom prst="rect">
            <a:avLst/>
          </a:prstGeom>
          <a:noFill/>
          <a:ln>
            <a:noFill/>
          </a:ln>
        </p:spPr>
        <p:txBody>
          <a:bodyPr spcFirstLastPara="1" wrap="square" lIns="92257" tIns="92257" rIns="92257" bIns="92257" anchor="t" anchorCtr="0">
            <a:noAutofit/>
          </a:bodyPr>
          <a:lstStyle/>
          <a:p>
            <a:pPr marL="0" indent="0">
              <a:buNone/>
            </a:pPr>
            <a:endParaRPr>
              <a:uFillTx/>
            </a:endParaRPr>
          </a:p>
        </p:txBody>
      </p:sp>
      <p:sp>
        <p:nvSpPr>
          <p:cNvPr id="125" name="Google Shape;125;p2:notes"/>
          <p:cNvSpPr txBox="1">
            <a:spLocks noGrp="1"/>
          </p:cNvSpPr>
          <p:nvPr>
            <p:ph type="sldNum" idx="12"/>
          </p:nvPr>
        </p:nvSpPr>
        <p:spPr>
          <a:xfrm>
            <a:off x="3900801" y="9514530"/>
            <a:ext cx="2984098" cy="500857"/>
          </a:xfrm>
          <a:prstGeom prst="rect">
            <a:avLst/>
          </a:prstGeom>
          <a:noFill/>
          <a:ln>
            <a:noFill/>
          </a:ln>
        </p:spPr>
        <p:txBody>
          <a:bodyPr spcFirstLastPara="1" wrap="square" lIns="93922" tIns="46948" rIns="93922" bIns="46948" anchor="b" anchorCtr="0">
            <a:noAutofit/>
          </a:bodyPr>
          <a:lstStyle/>
          <a:p>
            <a:pPr algn="r">
              <a:buClr>
                <a:schemeClr val="dk1"/>
              </a:buClr>
              <a:buSzPts val="300"/>
            </a:pPr>
            <a:fld id="{00000000-1234-1234-1234-123412341234}" type="slidenum">
              <a:rPr lang="en-US">
                <a:uFillTx/>
              </a:rPr>
              <a:pPr algn="r">
                <a:buClr>
                  <a:schemeClr val="dk1"/>
                </a:buClr>
                <a:buSzPts val="300"/>
              </a:pPr>
              <a:t>2</a:t>
            </a:fld>
            <a:endParaRPr>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0: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576" name="Google Shape;576;p20: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9: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583" name="Google Shape;583;p19: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1: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590" name="Google Shape;590;p21: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2: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22:notes"/>
          <p:cNvSpPr txBox="1">
            <a:spLocks noGrp="1"/>
          </p:cNvSpPr>
          <p:nvPr>
            <p:ph type="body" idx="1"/>
          </p:nvPr>
        </p:nvSpPr>
        <p:spPr>
          <a:xfrm>
            <a:off x="688658" y="4758136"/>
            <a:ext cx="5509362" cy="4507707"/>
          </a:xfrm>
          <a:prstGeom prst="rect">
            <a:avLst/>
          </a:prstGeom>
          <a:noFill/>
          <a:ln>
            <a:noFill/>
          </a:ln>
        </p:spPr>
        <p:txBody>
          <a:bodyPr spcFirstLastPara="1" wrap="square" lIns="92257" tIns="92257" rIns="92257" bIns="92257" anchor="t" anchorCtr="0">
            <a:noAutofit/>
          </a:bodyPr>
          <a:lstStyle/>
          <a:p>
            <a:pPr marL="0" indent="0">
              <a:buNone/>
            </a:pPr>
            <a:endParaRPr/>
          </a:p>
        </p:txBody>
      </p:sp>
      <p:sp>
        <p:nvSpPr>
          <p:cNvPr id="597" name="Google Shape;597;p22:notes"/>
          <p:cNvSpPr txBox="1">
            <a:spLocks noGrp="1"/>
          </p:cNvSpPr>
          <p:nvPr>
            <p:ph type="sldNum" idx="12"/>
          </p:nvPr>
        </p:nvSpPr>
        <p:spPr>
          <a:xfrm>
            <a:off x="3900801" y="9514530"/>
            <a:ext cx="2984098" cy="500857"/>
          </a:xfrm>
          <a:prstGeom prst="rect">
            <a:avLst/>
          </a:prstGeom>
          <a:noFill/>
          <a:ln>
            <a:noFill/>
          </a:ln>
        </p:spPr>
        <p:txBody>
          <a:bodyPr spcFirstLastPara="1" wrap="square" lIns="93922" tIns="46948" rIns="93922" bIns="46948" anchor="b" anchorCtr="0">
            <a:noAutofit/>
          </a:bodyPr>
          <a:lstStyle/>
          <a:p>
            <a:pPr algn="r">
              <a:buClr>
                <a:schemeClr val="dk1"/>
              </a:buClr>
              <a:buSzPts val="300"/>
            </a:pPr>
            <a:fld id="{00000000-1234-1234-1234-123412341234}" type="slidenum">
              <a:rPr lang="en-US"/>
              <a:pPr algn="r">
                <a:buClr>
                  <a:schemeClr val="dk1"/>
                </a:buClr>
                <a:buSzPts val="300"/>
              </a:pPr>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3: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603" name="Google Shape;603;p23: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4: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612" name="Google Shape;612;p24: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5: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619" name="Google Shape;619;p25: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26: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SzPts val="300"/>
              <a:buNone/>
            </a:pPr>
            <a:endParaRPr/>
          </a:p>
        </p:txBody>
      </p:sp>
      <p:sp>
        <p:nvSpPr>
          <p:cNvPr id="626" name="Google Shape;626;p26: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7: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27:notes"/>
          <p:cNvSpPr txBox="1">
            <a:spLocks noGrp="1"/>
          </p:cNvSpPr>
          <p:nvPr>
            <p:ph type="body" idx="1"/>
          </p:nvPr>
        </p:nvSpPr>
        <p:spPr>
          <a:xfrm>
            <a:off x="688658" y="4758136"/>
            <a:ext cx="5509260" cy="4507707"/>
          </a:xfrm>
          <a:prstGeom prst="rect">
            <a:avLst/>
          </a:prstGeom>
          <a:noFill/>
          <a:ln>
            <a:noFill/>
          </a:ln>
        </p:spPr>
        <p:txBody>
          <a:bodyPr spcFirstLastPara="1" wrap="square" lIns="93922" tIns="46948" rIns="93922" bIns="46948" anchor="t" anchorCtr="0">
            <a:noAutofit/>
          </a:bodyPr>
          <a:lstStyle/>
          <a:p>
            <a:pPr marL="0" indent="0">
              <a:buSzPts val="300"/>
              <a:buNone/>
            </a:pPr>
            <a:endParaRPr/>
          </a:p>
        </p:txBody>
      </p:sp>
      <p:sp>
        <p:nvSpPr>
          <p:cNvPr id="633" name="Google Shape;633;p27:notes"/>
          <p:cNvSpPr txBox="1">
            <a:spLocks noGrp="1"/>
          </p:cNvSpPr>
          <p:nvPr>
            <p:ph type="sldNum" idx="12"/>
          </p:nvPr>
        </p:nvSpPr>
        <p:spPr>
          <a:xfrm>
            <a:off x="3900802" y="9514530"/>
            <a:ext cx="2984183" cy="500857"/>
          </a:xfrm>
          <a:prstGeom prst="rect">
            <a:avLst/>
          </a:prstGeom>
          <a:noFill/>
          <a:ln>
            <a:noFill/>
          </a:ln>
        </p:spPr>
        <p:txBody>
          <a:bodyPr spcFirstLastPara="1" wrap="square" lIns="93922" tIns="46948" rIns="93922" bIns="46948" anchor="b" anchorCtr="0">
            <a:noAutofit/>
          </a:bodyPr>
          <a:lstStyle/>
          <a:p>
            <a:pPr algn="r">
              <a:buClr>
                <a:schemeClr val="dk1"/>
              </a:buClr>
              <a:buSzPts val="300"/>
            </a:pPr>
            <a:fld id="{00000000-1234-1234-1234-123412341234}" type="slidenum">
              <a:rPr lang="en-US" sz="1200">
                <a:solidFill>
                  <a:schemeClr val="dk1"/>
                </a:solidFill>
              </a:rPr>
              <a:pPr algn="r">
                <a:buClr>
                  <a:schemeClr val="dk1"/>
                </a:buClr>
                <a:buSzPts val="300"/>
              </a:pPr>
              <a:t>31</a:t>
            </a:fld>
            <a:endParaRPr sz="12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28: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28:notes"/>
          <p:cNvSpPr txBox="1">
            <a:spLocks noGrp="1"/>
          </p:cNvSpPr>
          <p:nvPr>
            <p:ph type="body" idx="1"/>
          </p:nvPr>
        </p:nvSpPr>
        <p:spPr>
          <a:xfrm>
            <a:off x="688658" y="4758136"/>
            <a:ext cx="5509362" cy="4507707"/>
          </a:xfrm>
          <a:prstGeom prst="rect">
            <a:avLst/>
          </a:prstGeom>
          <a:noFill/>
          <a:ln>
            <a:noFill/>
          </a:ln>
        </p:spPr>
        <p:txBody>
          <a:bodyPr spcFirstLastPara="1" wrap="square" lIns="92257" tIns="92257" rIns="92257" bIns="92257" anchor="t" anchorCtr="0">
            <a:noAutofit/>
          </a:bodyPr>
          <a:lstStyle/>
          <a:p>
            <a:pPr marL="0" indent="0">
              <a:buNone/>
            </a:pPr>
            <a:endParaRPr/>
          </a:p>
        </p:txBody>
      </p:sp>
      <p:sp>
        <p:nvSpPr>
          <p:cNvPr id="647" name="Google Shape;647;p28:notes"/>
          <p:cNvSpPr txBox="1">
            <a:spLocks noGrp="1"/>
          </p:cNvSpPr>
          <p:nvPr>
            <p:ph type="sldNum" idx="12"/>
          </p:nvPr>
        </p:nvSpPr>
        <p:spPr>
          <a:xfrm>
            <a:off x="3900801" y="9514530"/>
            <a:ext cx="2984098" cy="500857"/>
          </a:xfrm>
          <a:prstGeom prst="rect">
            <a:avLst/>
          </a:prstGeom>
          <a:noFill/>
          <a:ln>
            <a:noFill/>
          </a:ln>
        </p:spPr>
        <p:txBody>
          <a:bodyPr spcFirstLastPara="1" wrap="square" lIns="93922" tIns="46948" rIns="93922" bIns="46948" anchor="b" anchorCtr="0">
            <a:noAutofit/>
          </a:bodyPr>
          <a:lstStyle/>
          <a:p>
            <a:pPr algn="r">
              <a:buClr>
                <a:schemeClr val="dk1"/>
              </a:buClr>
              <a:buSzPts val="300"/>
            </a:pPr>
            <a:fld id="{00000000-1234-1234-1234-123412341234}" type="slidenum">
              <a:rPr lang="en-US"/>
              <a:pPr algn="r">
                <a:buClr>
                  <a:schemeClr val="dk1"/>
                </a:buClr>
                <a:buSzPts val="300"/>
              </a:pPr>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Loven</a:t>
            </a:r>
            <a:r>
              <a:rPr lang="nb-NO" baseline="0" dirty="0"/>
              <a:t> bryr seg ikke om noe er en krenkelse eller om det er mobbing. Dette er viktig</a:t>
            </a:r>
          </a:p>
          <a:p>
            <a:endParaRPr lang="nb-NO" baseline="0" dirty="0"/>
          </a:p>
          <a:p>
            <a:r>
              <a:rPr lang="nb-NO" baseline="0" dirty="0"/>
              <a:t>Men for å løse saker kan det være nødvendig å forstå forskjellen</a:t>
            </a:r>
          </a:p>
          <a:p>
            <a:endParaRPr lang="nb-NO" baseline="0" dirty="0"/>
          </a:p>
          <a:p>
            <a:r>
              <a:rPr lang="nb-NO" baseline="0" dirty="0"/>
              <a:t>Målet er ikke å jobbe hurtigst mulig, men riktigst mulig.</a:t>
            </a:r>
          </a:p>
        </p:txBody>
      </p:sp>
      <p:sp>
        <p:nvSpPr>
          <p:cNvPr id="4" name="Plassholder for lysbildenummer 3"/>
          <p:cNvSpPr>
            <a:spLocks noGrp="1"/>
          </p:cNvSpPr>
          <p:nvPr>
            <p:ph type="sldNum" sz="quarter" idx="10"/>
          </p:nvPr>
        </p:nvSpPr>
        <p:spPr/>
        <p:txBody>
          <a:bodyPr/>
          <a:lstStyle/>
          <a:p>
            <a:fld id="{08A843BE-DE61-AF40-9A94-F414206FFBAE}" type="slidenum">
              <a:rPr lang="nb-NO" smtClean="0"/>
              <a:t>3</a:t>
            </a:fld>
            <a:endParaRPr lang="nb-NO"/>
          </a:p>
        </p:txBody>
      </p:sp>
    </p:spTree>
    <p:extLst>
      <p:ext uri="{BB962C8B-B14F-4D97-AF65-F5344CB8AC3E}">
        <p14:creationId xmlns:p14="http://schemas.microsoft.com/office/powerpoint/2010/main" val="3140845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1: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31:notes"/>
          <p:cNvSpPr txBox="1">
            <a:spLocks noGrp="1"/>
          </p:cNvSpPr>
          <p:nvPr>
            <p:ph type="body" idx="1"/>
          </p:nvPr>
        </p:nvSpPr>
        <p:spPr>
          <a:xfrm>
            <a:off x="710248" y="4459526"/>
            <a:ext cx="5681980" cy="4224814"/>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latin typeface="Arial"/>
                <a:ea typeface="Arial"/>
                <a:cs typeface="Arial"/>
                <a:sym typeface="Arial"/>
              </a:rPr>
              <a:t>Dette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diktet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står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Djupedalsutvalget</a:t>
            </a:r>
            <a:endParaRPr dirty="0"/>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latin typeface="Arial"/>
                <a:ea typeface="Arial"/>
                <a:cs typeface="Arial"/>
                <a:sym typeface="Arial"/>
              </a:rPr>
              <a:t>Fokuset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på</a:t>
            </a:r>
            <a:r>
              <a:rPr lang="en-US" sz="1200" b="0" i="0" u="none" strike="noStrike" cap="none" dirty="0">
                <a:solidFill>
                  <a:schemeClr val="dk1"/>
                </a:solidFill>
                <a:latin typeface="Arial"/>
                <a:ea typeface="Arial"/>
                <a:cs typeface="Arial"/>
                <a:sym typeface="Arial"/>
              </a:rPr>
              <a:t> mange </a:t>
            </a:r>
            <a:r>
              <a:rPr lang="en-US" sz="1200" b="0" i="0" u="none" strike="noStrike" cap="none" dirty="0" err="1">
                <a:solidFill>
                  <a:schemeClr val="dk1"/>
                </a:solidFill>
                <a:latin typeface="Arial"/>
                <a:ea typeface="Arial"/>
                <a:cs typeface="Arial"/>
                <a:sym typeface="Arial"/>
              </a:rPr>
              <a:t>måter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flyttet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fra</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rett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ikke</a:t>
            </a:r>
            <a:r>
              <a:rPr lang="en-US" sz="1200" b="0" i="0" u="none" strike="noStrike" cap="none" dirty="0">
                <a:solidFill>
                  <a:schemeClr val="dk1"/>
                </a:solidFill>
                <a:latin typeface="Arial"/>
                <a:ea typeface="Arial"/>
                <a:cs typeface="Arial"/>
                <a:sym typeface="Arial"/>
              </a:rPr>
              <a:t> å </a:t>
            </a:r>
            <a:r>
              <a:rPr lang="en-US" sz="1200" b="0" i="0" u="none" strike="noStrike" cap="none" dirty="0" err="1">
                <a:solidFill>
                  <a:schemeClr val="dk1"/>
                </a:solidFill>
                <a:latin typeface="Arial"/>
                <a:ea typeface="Arial"/>
                <a:cs typeface="Arial"/>
                <a:sym typeface="Arial"/>
              </a:rPr>
              <a:t>bli</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mobbet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rett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ikke</a:t>
            </a:r>
            <a:r>
              <a:rPr lang="en-US" sz="1200" b="0" i="0" u="none" strike="noStrike" cap="none" dirty="0">
                <a:solidFill>
                  <a:schemeClr val="dk1"/>
                </a:solidFill>
                <a:latin typeface="Arial"/>
                <a:ea typeface="Arial"/>
                <a:cs typeface="Arial"/>
                <a:sym typeface="Arial"/>
              </a:rPr>
              <a:t> å </a:t>
            </a:r>
            <a:r>
              <a:rPr lang="en-US" sz="1200" b="0" i="0" u="none" strike="noStrike" cap="none" dirty="0" err="1">
                <a:solidFill>
                  <a:schemeClr val="dk1"/>
                </a:solidFill>
                <a:latin typeface="Arial"/>
                <a:ea typeface="Arial"/>
                <a:cs typeface="Arial"/>
                <a:sym typeface="Arial"/>
              </a:rPr>
              <a:t>bli</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krenket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rett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inkludering</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Barn- </a:t>
            </a:r>
            <a:r>
              <a:rPr lang="en-US" sz="1200" b="0" i="0" u="none" strike="noStrike" cap="none" dirty="0" err="1">
                <a:solidFill>
                  <a:schemeClr val="dk1"/>
                </a:solidFill>
                <a:latin typeface="Arial"/>
                <a:ea typeface="Arial"/>
                <a:cs typeface="Arial"/>
                <a:sym typeface="Arial"/>
              </a:rPr>
              <a:t>ungdom</a:t>
            </a:r>
            <a:r>
              <a:rPr lang="en-US" sz="1200" b="0" i="0" u="none" strike="noStrike" cap="none" dirty="0">
                <a:solidFill>
                  <a:schemeClr val="dk1"/>
                </a:solidFill>
                <a:latin typeface="Arial"/>
                <a:ea typeface="Arial"/>
                <a:cs typeface="Arial"/>
                <a:sym typeface="Arial"/>
              </a:rPr>
              <a:t> har </a:t>
            </a:r>
            <a:r>
              <a:rPr lang="en-US" sz="1200" b="0" i="0" u="none" strike="noStrike" cap="none" dirty="0" err="1">
                <a:solidFill>
                  <a:schemeClr val="dk1"/>
                </a:solidFill>
                <a:latin typeface="Arial"/>
                <a:ea typeface="Arial"/>
                <a:cs typeface="Arial"/>
                <a:sym typeface="Arial"/>
              </a:rPr>
              <a:t>rett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å </a:t>
            </a:r>
            <a:r>
              <a:rPr lang="en-US" sz="1200" b="0" i="0" u="none" strike="noStrike" cap="none" dirty="0" err="1">
                <a:solidFill>
                  <a:schemeClr val="dk1"/>
                </a:solidFill>
                <a:latin typeface="Arial"/>
                <a:ea typeface="Arial"/>
                <a:cs typeface="Arial"/>
                <a:sym typeface="Arial"/>
              </a:rPr>
              <a:t>være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inkludert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a:t>
            </a:r>
            <a:r>
              <a:rPr lang="en-US" sz="1200" b="0" i="0" u="none" strike="noStrike" cap="none" dirty="0">
                <a:solidFill>
                  <a:schemeClr val="dk1"/>
                </a:solidFill>
                <a:latin typeface="Arial"/>
                <a:ea typeface="Arial"/>
                <a:cs typeface="Arial"/>
                <a:sym typeface="Arial"/>
              </a:rPr>
              <a:t> et </a:t>
            </a:r>
            <a:r>
              <a:rPr lang="en-US" sz="1200" b="0" i="0" u="none" strike="noStrike" cap="none" dirty="0" err="1">
                <a:solidFill>
                  <a:schemeClr val="dk1"/>
                </a:solidFill>
                <a:latin typeface="Arial"/>
                <a:ea typeface="Arial"/>
                <a:cs typeface="Arial"/>
                <a:sym typeface="Arial"/>
              </a:rPr>
              <a:t>felleskap</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rett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å </a:t>
            </a:r>
            <a:r>
              <a:rPr lang="en-US" sz="1200" b="0" i="0" u="none" strike="noStrike" cap="none" dirty="0" err="1">
                <a:solidFill>
                  <a:schemeClr val="dk1"/>
                </a:solidFill>
                <a:latin typeface="Arial"/>
                <a:ea typeface="Arial"/>
                <a:cs typeface="Arial"/>
                <a:sym typeface="Arial"/>
              </a:rPr>
              <a:t>høre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 Nye </a:t>
            </a:r>
            <a:r>
              <a:rPr lang="en-US" sz="1200" b="0" i="0" u="none" strike="noStrike" cap="none" dirty="0" err="1">
                <a:solidFill>
                  <a:schemeClr val="dk1"/>
                </a:solidFill>
                <a:latin typeface="Arial"/>
                <a:ea typeface="Arial"/>
                <a:cs typeface="Arial"/>
                <a:sym typeface="Arial"/>
              </a:rPr>
              <a:t>utfordringer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knyttet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sosiale</a:t>
            </a:r>
            <a:r>
              <a:rPr lang="en-US" sz="1200" b="0" i="0" u="none" strike="noStrike" cap="none" dirty="0">
                <a:solidFill>
                  <a:schemeClr val="dk1"/>
                </a:solidFill>
                <a:latin typeface="Arial"/>
                <a:ea typeface="Arial"/>
                <a:cs typeface="Arial"/>
                <a:sym typeface="Arial"/>
              </a:rPr>
              <a:t> media. </a:t>
            </a:r>
            <a:r>
              <a:rPr lang="en-US" sz="1200" b="0" i="0" u="none" strike="noStrike" cap="none" dirty="0" err="1">
                <a:solidFill>
                  <a:schemeClr val="dk1"/>
                </a:solidFill>
                <a:latin typeface="Arial"/>
                <a:ea typeface="Arial"/>
                <a:cs typeface="Arial"/>
                <a:sym typeface="Arial"/>
              </a:rPr>
              <a:t>Antall</a:t>
            </a:r>
            <a:r>
              <a:rPr lang="en-US" sz="1200" b="0" i="0" u="none" strike="noStrike" cap="none" dirty="0">
                <a:solidFill>
                  <a:schemeClr val="dk1"/>
                </a:solidFill>
                <a:latin typeface="Arial"/>
                <a:ea typeface="Arial"/>
                <a:cs typeface="Arial"/>
                <a:sym typeface="Arial"/>
              </a:rPr>
              <a:t> </a:t>
            </a:r>
            <a:r>
              <a:rPr lang="en-US" sz="1200" b="0" i="1" u="none" strike="noStrike" cap="none" dirty="0">
                <a:solidFill>
                  <a:schemeClr val="dk1"/>
                </a:solidFill>
                <a:latin typeface="Arial"/>
                <a:ea typeface="Arial"/>
                <a:cs typeface="Arial"/>
                <a:sym typeface="Arial"/>
              </a:rPr>
              <a:t>likes</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sier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mye</a:t>
            </a:r>
            <a:r>
              <a:rPr lang="en-US" sz="1200" b="0" i="0" u="none" strike="noStrike" cap="none" dirty="0">
                <a:solidFill>
                  <a:schemeClr val="dk1"/>
                </a:solidFill>
                <a:latin typeface="Arial"/>
                <a:ea typeface="Arial"/>
                <a:cs typeface="Arial"/>
                <a:sym typeface="Arial"/>
              </a:rPr>
              <a:t> om </a:t>
            </a:r>
            <a:r>
              <a:rPr lang="en-US" sz="1200" b="0" i="0" u="none" strike="noStrike" cap="none" dirty="0" err="1">
                <a:solidFill>
                  <a:schemeClr val="dk1"/>
                </a:solidFill>
                <a:latin typeface="Arial"/>
                <a:ea typeface="Arial"/>
                <a:cs typeface="Arial"/>
                <a:sym typeface="Arial"/>
              </a:rPr>
              <a:t>i</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hvilken</a:t>
            </a:r>
            <a:r>
              <a:rPr lang="en-US" sz="1200" b="0" i="0" u="none" strike="noStrike" cap="none" dirty="0">
                <a:solidFill>
                  <a:schemeClr val="dk1"/>
                </a:solidFill>
                <a:latin typeface="Arial"/>
                <a:ea typeface="Arial"/>
                <a:cs typeface="Arial"/>
                <a:sym typeface="Arial"/>
              </a:rPr>
              <a:t> grad du </a:t>
            </a:r>
            <a:r>
              <a:rPr lang="en-US" sz="1200" b="0" i="0" u="none" strike="noStrike" cap="none" dirty="0" err="1">
                <a:solidFill>
                  <a:schemeClr val="dk1"/>
                </a:solidFill>
                <a:latin typeface="Arial"/>
                <a:ea typeface="Arial"/>
                <a:cs typeface="Arial"/>
                <a:sym typeface="Arial"/>
              </a:rPr>
              <a:t>hører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til</a:t>
            </a:r>
            <a:r>
              <a:rPr lang="en-US" sz="1200" b="0" i="0" u="none" strike="noStrike" cap="none" dirty="0">
                <a:solidFill>
                  <a:schemeClr val="dk1"/>
                </a:solidFill>
                <a:latin typeface="Arial"/>
                <a:ea typeface="Arial"/>
                <a:cs typeface="Arial"/>
                <a:sym typeface="Arial"/>
              </a:rPr>
              <a:t>.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latin typeface="Arial"/>
                <a:ea typeface="Arial"/>
                <a:cs typeface="Arial"/>
                <a:sym typeface="Arial"/>
              </a:rPr>
              <a:t>Alvorlige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og</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mediefokuserte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enkeltsaker</a:t>
            </a:r>
            <a:r>
              <a:rPr lang="en-US" sz="1200" b="0" i="0" u="none" strike="noStrike" cap="none" dirty="0">
                <a:solidFill>
                  <a:schemeClr val="dk1"/>
                </a:solidFill>
                <a:latin typeface="Arial"/>
                <a:ea typeface="Arial"/>
                <a:cs typeface="Arial"/>
                <a:sym typeface="Arial"/>
              </a:rPr>
              <a:t> – </a:t>
            </a:r>
            <a:r>
              <a:rPr lang="en-US" sz="1200" b="0" i="0" u="none" strike="noStrike" cap="none" dirty="0" err="1">
                <a:solidFill>
                  <a:schemeClr val="dk1"/>
                </a:solidFill>
                <a:latin typeface="Arial"/>
                <a:ea typeface="Arial"/>
                <a:cs typeface="Arial"/>
                <a:sym typeface="Arial"/>
              </a:rPr>
              <a:t>en</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drivkraft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bak</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endringsforslagene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kap</a:t>
            </a:r>
            <a:r>
              <a:rPr lang="en-US" sz="1200" b="0" i="0" u="none" strike="noStrike" cap="none" dirty="0">
                <a:solidFill>
                  <a:schemeClr val="dk1"/>
                </a:solidFill>
                <a:latin typeface="Arial"/>
                <a:ea typeface="Arial"/>
                <a:cs typeface="Arial"/>
                <a:sym typeface="Arial"/>
              </a:rPr>
              <a:t> 9A. Vi </a:t>
            </a:r>
            <a:r>
              <a:rPr lang="en-US" sz="1200" b="0" i="0" u="none" strike="noStrike" cap="none" dirty="0" err="1">
                <a:solidFill>
                  <a:schemeClr val="dk1"/>
                </a:solidFill>
                <a:latin typeface="Arial"/>
                <a:ea typeface="Arial"/>
                <a:cs typeface="Arial"/>
                <a:sym typeface="Arial"/>
              </a:rPr>
              <a:t>får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klagesaker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og</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henvendelser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som</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alvorlige</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err="1">
                <a:solidFill>
                  <a:schemeClr val="dk1"/>
                </a:solidFill>
                <a:latin typeface="Arial"/>
                <a:ea typeface="Arial"/>
                <a:cs typeface="Arial"/>
                <a:sym typeface="Arial"/>
              </a:rPr>
              <a:t>Nulltoleranse</a:t>
            </a:r>
            <a:r>
              <a:rPr lang="en-US" sz="1200" b="0" i="0" u="none" strike="noStrike" cap="none" dirty="0">
                <a:solidFill>
                  <a:schemeClr val="dk1"/>
                </a:solidFill>
                <a:latin typeface="Arial"/>
                <a:ea typeface="Arial"/>
                <a:cs typeface="Arial"/>
                <a:sym typeface="Arial"/>
              </a:rPr>
              <a:t> mot mobbing:  </a:t>
            </a:r>
            <a:r>
              <a:rPr lang="en-US" sz="1200" b="0" i="0" u="none" strike="noStrike" cap="none" dirty="0" err="1">
                <a:solidFill>
                  <a:schemeClr val="dk1"/>
                </a:solidFill>
                <a:latin typeface="Arial"/>
                <a:ea typeface="Arial"/>
                <a:cs typeface="Arial"/>
                <a:sym typeface="Arial"/>
              </a:rPr>
              <a:t>Tidligere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ble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begrepet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brukt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a:t>
            </a:r>
            <a:r>
              <a:rPr lang="en-US" sz="1200" b="0" i="0" u="none" strike="noStrike" cap="none" dirty="0">
                <a:solidFill>
                  <a:schemeClr val="dk1"/>
                </a:solidFill>
                <a:latin typeface="Arial"/>
                <a:ea typeface="Arial"/>
                <a:cs typeface="Arial"/>
                <a:sym typeface="Arial"/>
              </a:rPr>
              <a:t> manifest mot mobbing. </a:t>
            </a:r>
            <a:r>
              <a:rPr lang="en-US" sz="1200" b="0" i="0" u="none" strike="noStrike" cap="none" dirty="0" err="1">
                <a:solidFill>
                  <a:schemeClr val="dk1"/>
                </a:solidFill>
                <a:latin typeface="Arial"/>
                <a:ea typeface="Arial"/>
                <a:cs typeface="Arial"/>
                <a:sym typeface="Arial"/>
              </a:rPr>
              <a:t>dette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nå</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stadfestet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regelverket</a:t>
            </a:r>
            <a:r>
              <a:rPr lang="en-US" sz="1200" b="0" i="0" u="none" strike="noStrike" cap="none" dirty="0">
                <a:solidFill>
                  <a:schemeClr val="dk1"/>
                </a:solidFill>
                <a:latin typeface="Arial"/>
                <a:ea typeface="Arial"/>
                <a:cs typeface="Arial"/>
                <a:sym typeface="Arial"/>
              </a:rPr>
              <a:t>.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Å </a:t>
            </a:r>
            <a:r>
              <a:rPr lang="en-US" sz="1200" b="0" i="0" u="none" strike="noStrike" cap="none" dirty="0" err="1">
                <a:solidFill>
                  <a:schemeClr val="dk1"/>
                </a:solidFill>
                <a:latin typeface="Arial"/>
                <a:ea typeface="Arial"/>
                <a:cs typeface="Arial"/>
                <a:sym typeface="Arial"/>
              </a:rPr>
              <a:t>bagatellisere</a:t>
            </a:r>
            <a:r>
              <a:rPr lang="en-US" sz="1200" b="0" i="0" u="none" strike="noStrike" cap="none" dirty="0">
                <a:solidFill>
                  <a:schemeClr val="dk1"/>
                </a:solidFill>
                <a:latin typeface="Arial"/>
                <a:ea typeface="Arial"/>
                <a:cs typeface="Arial"/>
                <a:sym typeface="Arial"/>
              </a:rPr>
              <a:t> mobbing </a:t>
            </a:r>
            <a:r>
              <a:rPr lang="en-US" sz="1200" b="0" i="0" u="none" strike="noStrike" cap="none" dirty="0" err="1">
                <a:solidFill>
                  <a:schemeClr val="dk1"/>
                </a:solidFill>
                <a:latin typeface="Arial"/>
                <a:ea typeface="Arial"/>
                <a:cs typeface="Arial"/>
                <a:sym typeface="Arial"/>
              </a:rPr>
              <a:t>er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iflg</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Nytt</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lovverk</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strafferettslig</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forfølgelse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som</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juristene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ville</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sagt</a:t>
            </a:r>
            <a:r>
              <a:rPr lang="en-US" sz="1200" b="0" i="0" u="none" strike="noStrike" cap="none" dirty="0">
                <a:solidFill>
                  <a:schemeClr val="dk1"/>
                </a:solidFill>
                <a:latin typeface="Arial"/>
                <a:ea typeface="Arial"/>
                <a:cs typeface="Arial"/>
                <a:sym typeface="Arial"/>
              </a:rPr>
              <a:t>. </a:t>
            </a:r>
            <a:endParaRPr dirty="0"/>
          </a:p>
          <a:p>
            <a:pPr marL="171450" marR="0" lvl="0" indent="-1714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dirty="0">
                <a:solidFill>
                  <a:schemeClr val="dk1"/>
                </a:solidFill>
                <a:latin typeface="Arial"/>
                <a:ea typeface="Arial"/>
                <a:cs typeface="Arial"/>
                <a:sym typeface="Arial"/>
              </a:rPr>
              <a:t>--------------</a:t>
            </a:r>
            <a:endParaRPr dirty="0"/>
          </a:p>
          <a:p>
            <a:pPr marL="152400" marR="0" lvl="0" indent="-76200" algn="l" rtl="0">
              <a:lnSpc>
                <a:spcPct val="100000"/>
              </a:lnSpc>
              <a:spcBef>
                <a:spcPts val="0"/>
              </a:spcBef>
              <a:spcAft>
                <a:spcPts val="0"/>
              </a:spcAft>
              <a:buClr>
                <a:schemeClr val="dk1"/>
              </a:buClr>
              <a:buSzPts val="1000"/>
              <a:buFont typeface="Arial"/>
              <a:buChar char="●"/>
            </a:pPr>
            <a:r>
              <a:rPr lang="en-US" sz="1000" b="0" i="0" u="none" strike="noStrike" cap="none" dirty="0" err="1">
                <a:solidFill>
                  <a:schemeClr val="dk1"/>
                </a:solidFill>
                <a:latin typeface="Arial"/>
                <a:ea typeface="Arial"/>
                <a:cs typeface="Arial"/>
                <a:sym typeface="Arial"/>
              </a:rPr>
              <a:t>Stadig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bedre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skolebygg</a:t>
            </a:r>
            <a:r>
              <a:rPr lang="en-US" sz="1000" b="0" i="0" u="none" strike="noStrike" cap="none" dirty="0">
                <a:solidFill>
                  <a:schemeClr val="dk1"/>
                </a:solidFill>
                <a:latin typeface="Arial"/>
                <a:ea typeface="Arial"/>
                <a:cs typeface="Arial"/>
                <a:sym typeface="Arial"/>
              </a:rPr>
              <a:t> – </a:t>
            </a:r>
            <a:r>
              <a:rPr lang="en-US" sz="1000" b="0" i="0" u="none" strike="noStrike" cap="none" dirty="0" err="1">
                <a:solidFill>
                  <a:schemeClr val="dk1"/>
                </a:solidFill>
                <a:latin typeface="Arial"/>
                <a:ea typeface="Arial"/>
                <a:cs typeface="Arial"/>
                <a:sym typeface="Arial"/>
              </a:rPr>
              <a:t>ikke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noen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garanti</a:t>
            </a:r>
            <a:r>
              <a:rPr lang="en-US" sz="1000" b="0" i="0" u="none" strike="noStrike" cap="none" dirty="0">
                <a:solidFill>
                  <a:schemeClr val="dk1"/>
                </a:solidFill>
                <a:latin typeface="Arial"/>
                <a:ea typeface="Arial"/>
                <a:cs typeface="Arial"/>
                <a:sym typeface="Arial"/>
              </a:rPr>
              <a:t> for at barn </a:t>
            </a:r>
            <a:r>
              <a:rPr lang="en-US" sz="1000" b="0" i="0" u="none" strike="noStrike" cap="none" dirty="0" err="1">
                <a:solidFill>
                  <a:schemeClr val="dk1"/>
                </a:solidFill>
                <a:latin typeface="Arial"/>
                <a:ea typeface="Arial"/>
                <a:cs typeface="Arial"/>
                <a:sym typeface="Arial"/>
              </a:rPr>
              <a:t>og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unge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inkluderes</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i</a:t>
            </a:r>
            <a:r>
              <a:rPr lang="en-US" sz="1000" b="0" i="0" u="none" strike="noStrike" cap="none" dirty="0">
                <a:solidFill>
                  <a:schemeClr val="dk1"/>
                </a:solidFill>
                <a:latin typeface="Arial"/>
                <a:ea typeface="Arial"/>
                <a:cs typeface="Arial"/>
                <a:sym typeface="Arial"/>
              </a:rPr>
              <a:t> et </a:t>
            </a:r>
            <a:r>
              <a:rPr lang="en-US" sz="1000" b="0" i="0" u="none" strike="noStrike" cap="none" dirty="0" err="1">
                <a:solidFill>
                  <a:schemeClr val="dk1"/>
                </a:solidFill>
                <a:latin typeface="Arial"/>
                <a:ea typeface="Arial"/>
                <a:cs typeface="Arial"/>
                <a:sym typeface="Arial"/>
              </a:rPr>
              <a:t>trygt</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og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godt</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skolemiljø</a:t>
            </a:r>
            <a:endParaRPr dirty="0"/>
          </a:p>
          <a:p>
            <a:pPr marL="152400" marR="0" lvl="0" indent="-76200" algn="l" rtl="0">
              <a:lnSpc>
                <a:spcPct val="100000"/>
              </a:lnSpc>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52400" marR="0" lvl="0" indent="-76200" algn="l" rtl="0">
              <a:lnSpc>
                <a:spcPct val="100000"/>
              </a:lnSpc>
              <a:spcBef>
                <a:spcPts val="0"/>
              </a:spcBef>
              <a:spcAft>
                <a:spcPts val="0"/>
              </a:spcAft>
              <a:buClr>
                <a:schemeClr val="dk1"/>
              </a:buClr>
              <a:buSzPts val="1000"/>
              <a:buFont typeface="Arial"/>
              <a:buChar char="●"/>
            </a:pPr>
            <a:r>
              <a:rPr lang="en-US" sz="1000" b="0" i="0" u="none" strike="noStrike" cap="none" dirty="0" err="1">
                <a:solidFill>
                  <a:schemeClr val="dk1"/>
                </a:solidFill>
                <a:latin typeface="Arial"/>
                <a:ea typeface="Arial"/>
                <a:cs typeface="Arial"/>
                <a:sym typeface="Arial"/>
              </a:rPr>
              <a:t>Både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kongen</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og</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statsministeren</a:t>
            </a:r>
            <a:r>
              <a:rPr lang="en-US" sz="1000" b="0" i="0" u="none" strike="noStrike" cap="none" dirty="0">
                <a:solidFill>
                  <a:schemeClr val="dk1"/>
                </a:solidFill>
                <a:latin typeface="Arial"/>
                <a:ea typeface="Arial"/>
                <a:cs typeface="Arial"/>
                <a:sym typeface="Arial"/>
              </a:rPr>
              <a:t> har tatt </a:t>
            </a:r>
            <a:r>
              <a:rPr lang="en-US" sz="1000" b="0" i="0" u="none" strike="noStrike" cap="none" dirty="0" err="1">
                <a:solidFill>
                  <a:schemeClr val="dk1"/>
                </a:solidFill>
                <a:latin typeface="Arial"/>
                <a:ea typeface="Arial"/>
                <a:cs typeface="Arial"/>
                <a:sym typeface="Arial"/>
              </a:rPr>
              <a:t>opp</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temaet</a:t>
            </a:r>
            <a:r>
              <a:rPr lang="en-US" sz="1000" b="0" i="0" u="none" strike="noStrike" cap="none" dirty="0">
                <a:solidFill>
                  <a:schemeClr val="dk1"/>
                </a:solidFill>
                <a:latin typeface="Arial"/>
                <a:ea typeface="Arial"/>
                <a:cs typeface="Arial"/>
                <a:sym typeface="Arial"/>
              </a:rPr>
              <a:t>. </a:t>
            </a:r>
            <a:endParaRPr dirty="0"/>
          </a:p>
          <a:p>
            <a:pPr marL="171450" marR="0" lvl="0" indent="-171450" algn="l" rtl="0">
              <a:lnSpc>
                <a:spcPct val="100000"/>
              </a:lnSpc>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000"/>
              <a:buFont typeface="Arial"/>
              <a:buChar char="-"/>
            </a:pPr>
            <a:r>
              <a:rPr lang="en-US" sz="1000" b="0" i="0" u="none" strike="noStrike" cap="none" dirty="0" err="1">
                <a:solidFill>
                  <a:schemeClr val="dk1"/>
                </a:solidFill>
                <a:latin typeface="Arial"/>
                <a:ea typeface="Arial"/>
                <a:cs typeface="Arial"/>
                <a:sym typeface="Arial"/>
              </a:rPr>
              <a:t>Selv</a:t>
            </a:r>
            <a:r>
              <a:rPr lang="en-US" sz="1000" b="0" i="0" u="none" strike="noStrike" cap="none" dirty="0">
                <a:solidFill>
                  <a:schemeClr val="dk1"/>
                </a:solidFill>
                <a:latin typeface="Arial"/>
                <a:ea typeface="Arial"/>
                <a:cs typeface="Arial"/>
                <a:sym typeface="Arial"/>
              </a:rPr>
              <a:t> om vi har </a:t>
            </a:r>
            <a:r>
              <a:rPr lang="en-US" sz="1000" b="0" i="0" u="none" strike="noStrike" cap="none" dirty="0" err="1">
                <a:solidFill>
                  <a:schemeClr val="dk1"/>
                </a:solidFill>
                <a:latin typeface="Arial"/>
                <a:ea typeface="Arial"/>
                <a:cs typeface="Arial"/>
                <a:sym typeface="Arial"/>
              </a:rPr>
              <a:t>gode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skolebygg</a:t>
            </a:r>
            <a:r>
              <a:rPr lang="en-US" sz="1000" b="0" i="0" u="none" strike="noStrike" cap="none" dirty="0">
                <a:solidFill>
                  <a:schemeClr val="dk1"/>
                </a:solidFill>
                <a:latin typeface="Arial"/>
                <a:ea typeface="Arial"/>
                <a:cs typeface="Arial"/>
                <a:sym typeface="Arial"/>
              </a:rPr>
              <a:t> mm. </a:t>
            </a:r>
            <a:r>
              <a:rPr lang="en-US" sz="1000" b="0" i="0" u="none" strike="noStrike" cap="none" dirty="0" err="1">
                <a:solidFill>
                  <a:schemeClr val="dk1"/>
                </a:solidFill>
                <a:latin typeface="Arial"/>
                <a:ea typeface="Arial"/>
                <a:cs typeface="Arial"/>
                <a:sym typeface="Arial"/>
              </a:rPr>
              <a:t>Er</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dette</a:t>
            </a:r>
            <a:r>
              <a:rPr lang="en-US" sz="1000" b="0" i="0" u="none" strike="noStrike" cap="none" dirty="0">
                <a:solidFill>
                  <a:schemeClr val="dk1"/>
                </a:solidFill>
                <a:latin typeface="Arial"/>
                <a:ea typeface="Arial"/>
                <a:cs typeface="Arial"/>
                <a:sym typeface="Arial"/>
              </a:rPr>
              <a:t> </a:t>
            </a:r>
            <a:r>
              <a:rPr lang="en-US" sz="1000" b="0" i="0" u="none" strike="noStrike" cap="none" dirty="0" err="1">
                <a:solidFill>
                  <a:schemeClr val="dk1"/>
                </a:solidFill>
                <a:latin typeface="Arial"/>
                <a:ea typeface="Arial"/>
                <a:cs typeface="Arial"/>
                <a:sym typeface="Arial"/>
              </a:rPr>
              <a:t>ikke</a:t>
            </a:r>
            <a:r>
              <a:rPr lang="en-US" sz="1000" b="0" i="0" u="none" strike="noStrike" cap="none" dirty="0">
                <a:solidFill>
                  <a:schemeClr val="dk1"/>
                </a:solidFill>
                <a:latin typeface="Arial"/>
                <a:ea typeface="Arial"/>
                <a:cs typeface="Arial"/>
                <a:sym typeface="Arial"/>
              </a:rPr>
              <a:t>…</a:t>
            </a:r>
            <a:endParaRPr dirty="0"/>
          </a:p>
          <a:p>
            <a:pPr marL="0" marR="0" lvl="0" indent="0" algn="l" rtl="0">
              <a:lnSpc>
                <a:spcPct val="100000"/>
              </a:lnSpc>
              <a:spcBef>
                <a:spcPts val="0"/>
              </a:spcBef>
              <a:spcAft>
                <a:spcPts val="0"/>
              </a:spcAft>
              <a:buClr>
                <a:schemeClr val="dk1"/>
              </a:buClr>
              <a:buSzPts val="1000"/>
              <a:buFont typeface="Arial"/>
              <a:buNone/>
            </a:pPr>
            <a:endParaRPr sz="1000" b="0" i="0" u="none" strike="noStrike" cap="none" dirty="0">
              <a:solidFill>
                <a:schemeClr val="dk1"/>
              </a:solidFill>
              <a:latin typeface="Arial"/>
              <a:ea typeface="Arial"/>
              <a:cs typeface="Arial"/>
              <a:sym typeface="Arial"/>
            </a:endParaRPr>
          </a:p>
        </p:txBody>
      </p:sp>
      <p:sp>
        <p:nvSpPr>
          <p:cNvPr id="632" name="Google Shape;632;p31:notes"/>
          <p:cNvSpPr txBox="1">
            <a:spLocks noGrp="1"/>
          </p:cNvSpPr>
          <p:nvPr>
            <p:ph type="sldNum" idx="12"/>
          </p:nvPr>
        </p:nvSpPr>
        <p:spPr>
          <a:xfrm>
            <a:off x="4023094" y="8917422"/>
            <a:ext cx="3077739" cy="469424"/>
          </a:xfrm>
          <a:prstGeom prst="rect">
            <a:avLst/>
          </a:prstGeom>
          <a:noFill/>
          <a:ln>
            <a:noFill/>
          </a:ln>
        </p:spPr>
        <p:txBody>
          <a:bodyPr spcFirstLastPara="1" wrap="square" lIns="93075" tIns="46525" rIns="93075" bIns="465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10076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1:notes"/>
          <p:cNvSpPr txBox="1">
            <a:spLocks noGrp="1"/>
          </p:cNvSpPr>
          <p:nvPr>
            <p:ph type="body" idx="1"/>
          </p:nvPr>
        </p:nvSpPr>
        <p:spPr>
          <a:xfrm>
            <a:off x="688658" y="4758136"/>
            <a:ext cx="5509260" cy="4507707"/>
          </a:xfrm>
          <a:prstGeom prst="rect">
            <a:avLst/>
          </a:prstGeom>
          <a:noFill/>
          <a:ln>
            <a:noFill/>
          </a:ln>
        </p:spPr>
        <p:txBody>
          <a:bodyPr spcFirstLastPara="1" wrap="square" lIns="92257" tIns="92257" rIns="92257" bIns="92257" anchor="t" anchorCtr="0">
            <a:noAutofit/>
          </a:bodyPr>
          <a:lstStyle/>
          <a:p>
            <a:pPr marL="0" indent="0">
              <a:buNone/>
            </a:pPr>
            <a:endParaRPr/>
          </a:p>
        </p:txBody>
      </p:sp>
      <p:sp>
        <p:nvSpPr>
          <p:cNvPr id="653" name="Google Shape;653;p31:notes"/>
          <p:cNvSpPr>
            <a:spLocks noGrp="1" noRot="1" noChangeAspect="1"/>
          </p:cNvSpPr>
          <p:nvPr>
            <p:ph type="sldImg" idx="2"/>
          </p:nvPr>
        </p:nvSpPr>
        <p:spPr>
          <a:xfrm>
            <a:off x="939800" y="752475"/>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handler ikke om alvorlighetsgrad: en konflikt kan være svært voldelig uten at den er mobbing. Den kan også være helt aggresjonsfri.</a:t>
            </a:r>
          </a:p>
          <a:p>
            <a:endParaRPr lang="nb-NO" dirty="0"/>
          </a:p>
          <a:p>
            <a:r>
              <a:rPr lang="nb-NO" dirty="0"/>
              <a:t>Konflikter kan være berettiget, mens mobbing aldri er det.</a:t>
            </a:r>
          </a:p>
          <a:p>
            <a:endParaRPr lang="nb-NO" dirty="0"/>
          </a:p>
          <a:p>
            <a:r>
              <a:rPr lang="nb-NO" dirty="0"/>
              <a:t>Konflikter er det forventet at man skal lære seg å leve med, mens mobbing ikke er det.</a:t>
            </a:r>
          </a:p>
        </p:txBody>
      </p:sp>
      <p:sp>
        <p:nvSpPr>
          <p:cNvPr id="4" name="Plassholder for lysbildenummer 3"/>
          <p:cNvSpPr>
            <a:spLocks noGrp="1"/>
          </p:cNvSpPr>
          <p:nvPr>
            <p:ph type="sldNum" sz="quarter" idx="10"/>
          </p:nvPr>
        </p:nvSpPr>
        <p:spPr/>
        <p:txBody>
          <a:bodyPr/>
          <a:lstStyle/>
          <a:p>
            <a:fld id="{08A843BE-DE61-AF40-9A94-F414206FFBAE}" type="slidenum">
              <a:rPr lang="nb-NO" smtClean="0"/>
              <a:t>4</a:t>
            </a:fld>
            <a:endParaRPr lang="nb-NO"/>
          </a:p>
        </p:txBody>
      </p:sp>
    </p:spTree>
    <p:extLst>
      <p:ext uri="{BB962C8B-B14F-4D97-AF65-F5344CB8AC3E}">
        <p14:creationId xmlns:p14="http://schemas.microsoft.com/office/powerpoint/2010/main" val="76650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Mobbing skjer over alt hvor mennesker omgås, også digitalt. </a:t>
            </a:r>
          </a:p>
          <a:p>
            <a:endParaRPr lang="nb-NO" baseline="0" dirty="0"/>
          </a:p>
          <a:p>
            <a:r>
              <a:rPr lang="nb-NO" baseline="0" dirty="0"/>
              <a:t>Digitale arenaer er likevel annerledes enn andre arenaer. Sosiologen Ulrich Beck kalte det moderne samfunn for et risikosamfunn: vi er så sammenknyttet at vi aldri kan vite fullt ut hvilke konsekvenser våre handlinger har på andre. Digitale plattformer, spill og sosiale medier er ekstreme varianter av risikosamfunn.</a:t>
            </a:r>
          </a:p>
          <a:p>
            <a:endParaRPr lang="nb-NO" baseline="0" dirty="0"/>
          </a:p>
          <a:p>
            <a:r>
              <a:rPr lang="nb-NO" baseline="0" dirty="0"/>
              <a:t>Digital risikoatferd kan derfor få mye større konsekvenser enn tiltenkt av de involverte, og ting som ikke var tenkt som krenkelser kan bli det likevel.</a:t>
            </a:r>
          </a:p>
          <a:p>
            <a:endParaRPr lang="nb-NO" baseline="0" dirty="0"/>
          </a:p>
          <a:p>
            <a:r>
              <a:rPr lang="nb-NO" baseline="0" dirty="0"/>
              <a:t>Men et viktig funn er at de som blir plaget digitalt også gjerne blir det utenfor den digitale </a:t>
            </a:r>
            <a:r>
              <a:rPr lang="nb-NO" baseline="0" dirty="0" err="1"/>
              <a:t>platformen</a:t>
            </a:r>
            <a:r>
              <a:rPr lang="nb-NO" baseline="0" dirty="0"/>
              <a:t>. </a:t>
            </a:r>
          </a:p>
        </p:txBody>
      </p:sp>
      <p:sp>
        <p:nvSpPr>
          <p:cNvPr id="4" name="Plassholder for lysbildenummer 3"/>
          <p:cNvSpPr>
            <a:spLocks noGrp="1"/>
          </p:cNvSpPr>
          <p:nvPr>
            <p:ph type="sldNum" sz="quarter" idx="10"/>
          </p:nvPr>
        </p:nvSpPr>
        <p:spPr/>
        <p:txBody>
          <a:bodyPr/>
          <a:lstStyle/>
          <a:p>
            <a:fld id="{08A843BE-DE61-AF40-9A94-F414206FFBAE}" type="slidenum">
              <a:rPr lang="nb-NO" smtClean="0"/>
              <a:t>5</a:t>
            </a:fld>
            <a:endParaRPr lang="nb-NO"/>
          </a:p>
        </p:txBody>
      </p:sp>
    </p:spTree>
    <p:extLst>
      <p:ext uri="{BB962C8B-B14F-4D97-AF65-F5344CB8AC3E}">
        <p14:creationId xmlns:p14="http://schemas.microsoft.com/office/powerpoint/2010/main" val="181608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6</a:t>
            </a:fld>
            <a:endParaRPr lang="nb-NO"/>
          </a:p>
        </p:txBody>
      </p:sp>
    </p:spTree>
    <p:extLst>
      <p:ext uri="{BB962C8B-B14F-4D97-AF65-F5344CB8AC3E}">
        <p14:creationId xmlns:p14="http://schemas.microsoft.com/office/powerpoint/2010/main" val="112247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7</a:t>
            </a:fld>
            <a:endParaRPr lang="nb-NO"/>
          </a:p>
        </p:txBody>
      </p:sp>
    </p:spTree>
    <p:extLst>
      <p:ext uri="{BB962C8B-B14F-4D97-AF65-F5344CB8AC3E}">
        <p14:creationId xmlns:p14="http://schemas.microsoft.com/office/powerpoint/2010/main" val="874365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713207" y="4885350"/>
            <a:ext cx="5705655" cy="4628225"/>
          </a:xfrm>
          <a:prstGeom prst="rect">
            <a:avLst/>
          </a:prstGeom>
        </p:spPr>
        <p:txBody>
          <a:bodyPr spcFirstLastPara="1" wrap="square" lIns="96762" tIns="48380" rIns="96762" bIns="48380" anchor="t" anchorCtr="0">
            <a:noAutofit/>
          </a:bodyPr>
          <a:lstStyle/>
          <a:p>
            <a:endParaRPr/>
          </a:p>
        </p:txBody>
      </p:sp>
      <p:sp>
        <p:nvSpPr>
          <p:cNvPr id="441" name="Shape 441"/>
          <p:cNvSpPr>
            <a:spLocks noGrp="1" noRot="1" noChangeAspect="1"/>
          </p:cNvSpPr>
          <p:nvPr>
            <p:ph type="sldImg" idx="2"/>
          </p:nvPr>
        </p:nvSpPr>
        <p:spPr>
          <a:xfrm>
            <a:off x="995363" y="773113"/>
            <a:ext cx="5140325" cy="38560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Mobbing er en negativ sosial prosess og innebærer ofte systematisk utstøting. Men ikke alle negative, utstøtingsprosesser kan anses for å være mobbing. Rasisme og fordommer om kjønn og legning er eksempler som må forståes som noe annet enn mobbing. De kan lede til mobbing, men antimobbearbeid er ikke tilstrekkelig for slike problemstillinger.</a:t>
            </a:r>
          </a:p>
        </p:txBody>
      </p:sp>
      <p:sp>
        <p:nvSpPr>
          <p:cNvPr id="4" name="Plassholder for lysbildenummer 3"/>
          <p:cNvSpPr>
            <a:spLocks noGrp="1"/>
          </p:cNvSpPr>
          <p:nvPr>
            <p:ph type="sldNum" sz="quarter" idx="10"/>
          </p:nvPr>
        </p:nvSpPr>
        <p:spPr/>
        <p:txBody>
          <a:bodyPr/>
          <a:lstStyle/>
          <a:p>
            <a:fld id="{08A843BE-DE61-AF40-9A94-F414206FFBAE}" type="slidenum">
              <a:rPr lang="nb-NO" smtClean="0"/>
              <a:t>9</a:t>
            </a:fld>
            <a:endParaRPr lang="nb-NO"/>
          </a:p>
        </p:txBody>
      </p:sp>
    </p:spTree>
    <p:extLst>
      <p:ext uri="{BB962C8B-B14F-4D97-AF65-F5344CB8AC3E}">
        <p14:creationId xmlns:p14="http://schemas.microsoft.com/office/powerpoint/2010/main" val="353833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28" name="Google Shape;28;p33"/>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uFillTx/>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uFillTx/>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uFillTx/>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29" name="Google Shape;29;p33"/>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30" name="Google Shape;30;p33"/>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31" name="Google Shape;31;p3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88"/>
        <p:cNvGrpSpPr/>
        <p:nvPr/>
      </p:nvGrpSpPr>
      <p:grpSpPr>
        <a:xfrm>
          <a:off x="0" y="0"/>
          <a:ext cx="0" cy="0"/>
          <a:chOff x="0" y="0"/>
          <a:chExt cx="0" cy="0"/>
        </a:xfrm>
      </p:grpSpPr>
      <p:sp>
        <p:nvSpPr>
          <p:cNvPr id="89" name="Google Shape;89;p43"/>
          <p:cNvSpPr txBox="1">
            <a:spLocks noGrp="1"/>
          </p:cNvSpPr>
          <p:nvPr>
            <p:ph type="title"/>
          </p:nvPr>
        </p:nvSpPr>
        <p:spPr>
          <a:xfrm>
            <a:off x="774885" y="609600"/>
            <a:ext cx="6072182" cy="302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90" name="Google Shape;90;p43"/>
          <p:cNvSpPr txBox="1">
            <a:spLocks noGrp="1"/>
          </p:cNvSpPr>
          <p:nvPr>
            <p:ph type="body" idx="1"/>
          </p:nvPr>
        </p:nvSpPr>
        <p:spPr>
          <a:xfrm>
            <a:off x="609597" y="4013200"/>
            <a:ext cx="6347716" cy="514248"/>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91" name="Google Shape;91;p43"/>
          <p:cNvSpPr txBox="1">
            <a:spLocks noGrp="1"/>
          </p:cNvSpPr>
          <p:nvPr>
            <p:ph type="body" idx="2"/>
          </p:nvPr>
        </p:nvSpPr>
        <p:spPr>
          <a:xfrm>
            <a:off x="609598" y="4527448"/>
            <a:ext cx="6347715"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9pPr>
          </a:lstStyle>
          <a:p>
            <a:endParaRPr/>
          </a:p>
        </p:txBody>
      </p:sp>
      <p:sp>
        <p:nvSpPr>
          <p:cNvPr id="92" name="Google Shape;92;p43"/>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93" name="Google Shape;93;p43"/>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94" name="Google Shape;94;p4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95" name="Google Shape;95;p43"/>
          <p:cNvSpPr txBox="1">
            <a:spLocks/>
          </p:cNvSpPr>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E471"/>
              </a:buClr>
              <a:buSzPts val="2000"/>
              <a:buFont typeface="Arial"/>
              <a:buNone/>
            </a:pPr>
            <a:r>
              <a:rPr lang="en-US" sz="8000" b="0" i="0" u="none" strike="noStrike" cap="none">
                <a:solidFill>
                  <a:srgbClr val="BFE471"/>
                </a:solidFill>
                <a:uFillTx/>
                <a:latin typeface="Arial"/>
                <a:ea typeface="Arial"/>
                <a:cs typeface="Arial"/>
                <a:sym typeface="Arial"/>
              </a:rPr>
              <a:t>“</a:t>
            </a:r>
            <a:endParaRPr sz="1400" b="0" i="0" u="none" strike="noStrike" cap="none">
              <a:solidFill>
                <a:srgbClr val="000000"/>
              </a:solidFill>
              <a:uFillTx/>
              <a:latin typeface="Arial"/>
              <a:ea typeface="Arial"/>
              <a:cs typeface="Arial"/>
              <a:sym typeface="Arial"/>
            </a:endParaRPr>
          </a:p>
        </p:txBody>
      </p:sp>
      <p:sp>
        <p:nvSpPr>
          <p:cNvPr id="96" name="Google Shape;96;p43"/>
          <p:cNvSpPr txBox="1">
            <a:spLocks/>
          </p:cNvSpPr>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E471"/>
              </a:buClr>
              <a:buSzPts val="2000"/>
              <a:buFont typeface="Arial"/>
              <a:buNone/>
            </a:pPr>
            <a:r>
              <a:rPr lang="en-US" sz="8000" b="0" i="0" u="none" strike="noStrike" cap="none">
                <a:solidFill>
                  <a:srgbClr val="BFE471"/>
                </a:solidFill>
                <a:uFillTx/>
                <a:latin typeface="Arial"/>
                <a:ea typeface="Arial"/>
                <a:cs typeface="Arial"/>
                <a:sym typeface="Arial"/>
              </a:rPr>
              <a:t>”</a:t>
            </a:r>
            <a:endParaRPr sz="1400" b="0" i="0" u="none" strike="noStrike" cap="none">
              <a:solidFill>
                <a:srgbClr val="000000"/>
              </a:solidFill>
              <a:uFillTx/>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97"/>
        <p:cNvGrpSpPr/>
        <p:nvPr/>
      </p:nvGrpSpPr>
      <p:grpSpPr>
        <a:xfrm>
          <a:off x="0" y="0"/>
          <a:ext cx="0" cy="0"/>
          <a:chOff x="0" y="0"/>
          <a:chExt cx="0" cy="0"/>
        </a:xfrm>
      </p:grpSpPr>
      <p:sp>
        <p:nvSpPr>
          <p:cNvPr id="98" name="Google Shape;98;p44"/>
          <p:cNvSpPr txBox="1">
            <a:spLocks noGrp="1"/>
          </p:cNvSpPr>
          <p:nvPr>
            <p:ph type="title"/>
          </p:nvPr>
        </p:nvSpPr>
        <p:spPr>
          <a:xfrm>
            <a:off x="615848" y="609600"/>
            <a:ext cx="6341465" cy="302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99" name="Google Shape;99;p44"/>
          <p:cNvSpPr txBox="1">
            <a:spLocks noGrp="1"/>
          </p:cNvSpPr>
          <p:nvPr>
            <p:ph type="body" idx="1"/>
          </p:nvPr>
        </p:nvSpPr>
        <p:spPr>
          <a:xfrm>
            <a:off x="609597" y="4013200"/>
            <a:ext cx="6347716" cy="514248"/>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100" name="Google Shape;100;p44"/>
          <p:cNvSpPr txBox="1">
            <a:spLocks noGrp="1"/>
          </p:cNvSpPr>
          <p:nvPr>
            <p:ph type="body" idx="2"/>
          </p:nvPr>
        </p:nvSpPr>
        <p:spPr>
          <a:xfrm>
            <a:off x="609598" y="4527448"/>
            <a:ext cx="6347715"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9pPr>
          </a:lstStyle>
          <a:p>
            <a:endParaRPr/>
          </a:p>
        </p:txBody>
      </p:sp>
      <p:sp>
        <p:nvSpPr>
          <p:cNvPr id="101" name="Google Shape;101;p44"/>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102" name="Google Shape;102;p44"/>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103" name="Google Shape;103;p4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104"/>
        <p:cNvGrpSpPr/>
        <p:nvPr/>
      </p:nvGrpSpPr>
      <p:grpSpPr>
        <a:xfrm>
          <a:off x="0" y="0"/>
          <a:ext cx="0" cy="0"/>
          <a:chOff x="0" y="0"/>
          <a:chExt cx="0" cy="0"/>
        </a:xfrm>
      </p:grpSpPr>
      <p:sp>
        <p:nvSpPr>
          <p:cNvPr id="105" name="Google Shape;105;p45"/>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106" name="Google Shape;106;p45"/>
          <p:cNvSpPr txBox="1">
            <a:spLocks noGrp="1"/>
          </p:cNvSpPr>
          <p:nvPr>
            <p:ph type="body" idx="1"/>
          </p:nvPr>
        </p:nvSpPr>
        <p:spPr>
          <a:xfrm rot="5400000">
            <a:off x="1843070" y="927120"/>
            <a:ext cx="3880773" cy="6347714"/>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uFillTx/>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uFillTx/>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uFillTx/>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107" name="Google Shape;107;p45"/>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108" name="Google Shape;108;p4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109" name="Google Shape;109;p4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110"/>
        <p:cNvGrpSpPr/>
        <p:nvPr/>
      </p:nvGrpSpPr>
      <p:grpSpPr>
        <a:xfrm>
          <a:off x="0" y="0"/>
          <a:ext cx="0" cy="0"/>
          <a:chOff x="0" y="0"/>
          <a:chExt cx="0" cy="0"/>
        </a:xfrm>
      </p:grpSpPr>
      <p:sp>
        <p:nvSpPr>
          <p:cNvPr id="111" name="Google Shape;111;p46"/>
          <p:cNvSpPr txBox="1">
            <a:spLocks noGrp="1"/>
          </p:cNvSpPr>
          <p:nvPr>
            <p:ph type="title"/>
          </p:nvPr>
        </p:nvSpPr>
        <p:spPr>
          <a:xfrm rot="5400000">
            <a:off x="3840993" y="2745919"/>
            <a:ext cx="5251451" cy="9788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112" name="Google Shape;112;p46"/>
          <p:cNvSpPr txBox="1">
            <a:spLocks noGrp="1"/>
          </p:cNvSpPr>
          <p:nvPr>
            <p:ph type="body" idx="1"/>
          </p:nvPr>
        </p:nvSpPr>
        <p:spPr>
          <a:xfrm rot="5400000">
            <a:off x="581386" y="637812"/>
            <a:ext cx="5251451" cy="5195026"/>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uFillTx/>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uFillTx/>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uFillTx/>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113" name="Google Shape;113;p46"/>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114" name="Google Shape;114;p46"/>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115" name="Google Shape;115;p4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sli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252855" y="879895"/>
            <a:ext cx="6019214" cy="692957"/>
          </a:xfrm>
        </p:spPr>
        <p:txBody>
          <a:bodyPr lIns="0" tIns="0" rIns="0" bIns="0" anchor="t" anchorCtr="0">
            <a:normAutofit/>
          </a:bodyPr>
          <a:lstStyle>
            <a:lvl1pPr>
              <a:defRPr sz="2550" b="1">
                <a:solidFill>
                  <a:schemeClr val="accent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C24647AF-F605-4736-AF9C-E2FDDD0BC22B}" type="datetime1">
              <a:rPr lang="nb-NO" smtClean="0"/>
              <a:t>01.06.2022</a:t>
            </a:fld>
            <a:endParaRPr lang="nb-NO"/>
          </a:p>
        </p:txBody>
      </p:sp>
      <p:sp>
        <p:nvSpPr>
          <p:cNvPr id="5" name="Plassholder for bunntekst 4"/>
          <p:cNvSpPr>
            <a:spLocks noGrp="1"/>
          </p:cNvSpPr>
          <p:nvPr>
            <p:ph type="ftr" sz="quarter" idx="11"/>
          </p:nvPr>
        </p:nvSpPr>
        <p:spPr/>
        <p:txBody>
          <a:bodyPr/>
          <a:lstStyle/>
          <a:p>
            <a:r>
              <a:rPr lang="nb-NO"/>
              <a:t>Midt-norsk Kompetansesenter for Atferd</a:t>
            </a:r>
          </a:p>
        </p:txBody>
      </p:sp>
      <p:cxnSp>
        <p:nvCxnSpPr>
          <p:cNvPr id="9" name="Rett linje 8"/>
          <p:cNvCxnSpPr/>
          <p:nvPr userDrawn="1"/>
        </p:nvCxnSpPr>
        <p:spPr>
          <a:xfrm flipH="1">
            <a:off x="1252855" y="1624829"/>
            <a:ext cx="60192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ssholder for tekst 11"/>
          <p:cNvSpPr>
            <a:spLocks noGrp="1"/>
          </p:cNvSpPr>
          <p:nvPr>
            <p:ph type="body" sz="quarter" idx="13"/>
          </p:nvPr>
        </p:nvSpPr>
        <p:spPr>
          <a:xfrm>
            <a:off x="1252537" y="1938338"/>
            <a:ext cx="6019531" cy="3953503"/>
          </a:xfrm>
        </p:spPr>
        <p:txBody>
          <a:bodyPr/>
          <a:lstStyle>
            <a:lvl1pPr marL="216000" indent="-216000">
              <a:buClr>
                <a:schemeClr val="accent1"/>
              </a:buClr>
              <a:buSzPct val="130000"/>
              <a:buFont typeface="Wingdings" charset="2"/>
              <a:buChar cha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3" name="Bil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9535" y="6480176"/>
            <a:ext cx="770779" cy="300473"/>
          </a:xfrm>
          <a:prstGeom prst="rect">
            <a:avLst/>
          </a:prstGeom>
        </p:spPr>
      </p:pic>
      <p:sp>
        <p:nvSpPr>
          <p:cNvPr id="14" name="Plassholder for lysbildenummer 5"/>
          <p:cNvSpPr>
            <a:spLocks noGrp="1"/>
          </p:cNvSpPr>
          <p:nvPr>
            <p:ph type="sldNum" sz="quarter" idx="12"/>
          </p:nvPr>
        </p:nvSpPr>
        <p:spPr>
          <a:xfrm>
            <a:off x="6779609" y="6550559"/>
            <a:ext cx="1157098" cy="307442"/>
          </a:xfrm>
        </p:spPr>
        <p:txBody>
          <a:bodyPr/>
          <a:lstStyle/>
          <a:p>
            <a:fld id="{1CAACE74-9F97-CC48-B4CB-2460102901BA}" type="slidenum">
              <a:rPr lang="nb-NO" smtClean="0"/>
              <a:t>‹#›</a:t>
            </a:fld>
            <a:endParaRPr lang="nb-NO"/>
          </a:p>
        </p:txBody>
      </p:sp>
    </p:spTree>
    <p:extLst>
      <p:ext uri="{BB962C8B-B14F-4D97-AF65-F5344CB8AC3E}">
        <p14:creationId xmlns:p14="http://schemas.microsoft.com/office/powerpoint/2010/main" val="3920598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bg>
      <p:bgPr>
        <a:solidFill>
          <a:srgbClr val="FFFFFF"/>
        </a:solidFill>
        <a:effectLst/>
      </p:bgPr>
    </p:bg>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113437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609598" y="2700868"/>
            <a:ext cx="6347715" cy="1826581"/>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4000"/>
              <a:buFont typeface="Trebuchet MS"/>
              <a:buNone/>
              <a:defRPr sz="40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35" name="Google Shape;35;p35"/>
          <p:cNvSpPr txBox="1">
            <a:spLocks noGrp="1"/>
          </p:cNvSpPr>
          <p:nvPr>
            <p:ph type="body" idx="1"/>
          </p:nvPr>
        </p:nvSpPr>
        <p:spPr>
          <a:xfrm>
            <a:off x="609598" y="4527448"/>
            <a:ext cx="6347715" cy="860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600"/>
              <a:buFont typeface="Noto Sans Symbols"/>
              <a:buNone/>
              <a:defRPr sz="2000" b="0" i="0" u="none" strike="noStrike" cap="none">
                <a:solidFill>
                  <a:srgbClr val="7F7F7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9pPr>
          </a:lstStyle>
          <a:p>
            <a:endParaRPr/>
          </a:p>
        </p:txBody>
      </p:sp>
      <p:sp>
        <p:nvSpPr>
          <p:cNvPr id="36" name="Google Shape;36;p35"/>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37" name="Google Shape;37;p3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38" name="Google Shape;38;p3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39"/>
        <p:cNvGrpSpPr/>
        <p:nvPr/>
      </p:nvGrpSpPr>
      <p:grpSpPr>
        <a:xfrm>
          <a:off x="0" y="0"/>
          <a:ext cx="0" cy="0"/>
          <a:chOff x="0" y="0"/>
          <a:chExt cx="0" cy="0"/>
        </a:xfrm>
      </p:grpSpPr>
      <p:sp>
        <p:nvSpPr>
          <p:cNvPr id="40" name="Google Shape;40;p36"/>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41" name="Google Shape;41;p36"/>
          <p:cNvSpPr txBox="1">
            <a:spLocks noGrp="1"/>
          </p:cNvSpPr>
          <p:nvPr>
            <p:ph type="body" idx="1"/>
          </p:nvPr>
        </p:nvSpPr>
        <p:spPr>
          <a:xfrm>
            <a:off x="609599" y="2160983"/>
            <a:ext cx="3090672" cy="5762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9pPr>
          </a:lstStyle>
          <a:p>
            <a:endParaRPr/>
          </a:p>
        </p:txBody>
      </p:sp>
      <p:sp>
        <p:nvSpPr>
          <p:cNvPr id="42" name="Google Shape;42;p36"/>
          <p:cNvSpPr txBox="1">
            <a:spLocks noGrp="1"/>
          </p:cNvSpPr>
          <p:nvPr>
            <p:ph type="body" idx="2"/>
          </p:nvPr>
        </p:nvSpPr>
        <p:spPr>
          <a:xfrm>
            <a:off x="609599" y="2737246"/>
            <a:ext cx="3090672" cy="330411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uFillTx/>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uFillTx/>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uFillTx/>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43" name="Google Shape;43;p36"/>
          <p:cNvSpPr txBox="1">
            <a:spLocks noGrp="1"/>
          </p:cNvSpPr>
          <p:nvPr>
            <p:ph type="body" idx="3"/>
          </p:nvPr>
        </p:nvSpPr>
        <p:spPr>
          <a:xfrm>
            <a:off x="3866640" y="2160983"/>
            <a:ext cx="3090672" cy="5762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uFillTx/>
                <a:latin typeface="Trebuchet MS"/>
                <a:ea typeface="Trebuchet MS"/>
                <a:cs typeface="Trebuchet MS"/>
                <a:sym typeface="Trebuchet MS"/>
              </a:defRPr>
            </a:lvl9pPr>
          </a:lstStyle>
          <a:p>
            <a:endParaRPr/>
          </a:p>
        </p:txBody>
      </p:sp>
      <p:sp>
        <p:nvSpPr>
          <p:cNvPr id="44" name="Google Shape;44;p36"/>
          <p:cNvSpPr txBox="1">
            <a:spLocks noGrp="1"/>
          </p:cNvSpPr>
          <p:nvPr>
            <p:ph type="body" idx="4"/>
          </p:nvPr>
        </p:nvSpPr>
        <p:spPr>
          <a:xfrm>
            <a:off x="3866640" y="2737246"/>
            <a:ext cx="3090672" cy="330411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uFillTx/>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uFillTx/>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uFillTx/>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45" name="Google Shape;45;p36"/>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46" name="Google Shape;46;p36"/>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47" name="Google Shape;47;p3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609599" y="609600"/>
            <a:ext cx="6347714"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50" name="Google Shape;50;p37"/>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51" name="Google Shape;51;p37"/>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52" name="Google Shape;52;p37"/>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609599" y="1498604"/>
            <a:ext cx="2790182" cy="1278466"/>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55" name="Google Shape;55;p38"/>
          <p:cNvSpPr txBox="1">
            <a:spLocks noGrp="1"/>
          </p:cNvSpPr>
          <p:nvPr>
            <p:ph type="body" idx="1"/>
          </p:nvPr>
        </p:nvSpPr>
        <p:spPr>
          <a:xfrm>
            <a:off x="3571275" y="514925"/>
            <a:ext cx="3386037" cy="552643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uFillTx/>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uFillTx/>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uFillTx/>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56" name="Google Shape;56;p38"/>
          <p:cNvSpPr txBox="1">
            <a:spLocks noGrp="1"/>
          </p:cNvSpPr>
          <p:nvPr>
            <p:ph type="body" idx="2"/>
          </p:nvPr>
        </p:nvSpPr>
        <p:spPr>
          <a:xfrm>
            <a:off x="609599" y="2777069"/>
            <a:ext cx="2790182" cy="2584449"/>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uFillTx/>
                <a:latin typeface="Trebuchet MS"/>
                <a:ea typeface="Trebuchet MS"/>
                <a:cs typeface="Trebuchet MS"/>
                <a:sym typeface="Trebuchet MS"/>
              </a:defRPr>
            </a:lvl9pPr>
          </a:lstStyle>
          <a:p>
            <a:endParaRPr/>
          </a:p>
        </p:txBody>
      </p:sp>
      <p:sp>
        <p:nvSpPr>
          <p:cNvPr id="57" name="Google Shape;57;p38"/>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58" name="Google Shape;58;p38"/>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59" name="Google Shape;59;p3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60"/>
        <p:cNvGrpSpPr/>
        <p:nvPr/>
      </p:nvGrpSpPr>
      <p:grpSpPr>
        <a:xfrm>
          <a:off x="0" y="0"/>
          <a:ext cx="0" cy="0"/>
          <a:chOff x="0" y="0"/>
          <a:chExt cx="0" cy="0"/>
        </a:xfrm>
      </p:grpSpPr>
      <p:sp>
        <p:nvSpPr>
          <p:cNvPr id="61" name="Google Shape;61;p39"/>
          <p:cNvSpPr txBox="1">
            <a:spLocks noGrp="1"/>
          </p:cNvSpPr>
          <p:nvPr>
            <p:ph type="title"/>
          </p:nvPr>
        </p:nvSpPr>
        <p:spPr>
          <a:xfrm>
            <a:off x="609599" y="4800600"/>
            <a:ext cx="6347714"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62" name="Google Shape;62;p39"/>
          <p:cNvSpPr>
            <a:spLocks noGrp="1"/>
          </p:cNvSpPr>
          <p:nvPr>
            <p:ph type="pic" idx="2"/>
          </p:nvPr>
        </p:nvSpPr>
        <p:spPr>
          <a:xfrm>
            <a:off x="609599" y="609600"/>
            <a:ext cx="6347714" cy="3845718"/>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9pPr>
          </a:lstStyle>
          <a:p>
            <a:endParaRPr/>
          </a:p>
        </p:txBody>
      </p:sp>
      <p:sp>
        <p:nvSpPr>
          <p:cNvPr id="63" name="Google Shape;63;p39"/>
          <p:cNvSpPr txBox="1">
            <a:spLocks noGrp="1"/>
          </p:cNvSpPr>
          <p:nvPr>
            <p:ph type="body" idx="1"/>
          </p:nvPr>
        </p:nvSpPr>
        <p:spPr>
          <a:xfrm>
            <a:off x="609599" y="5367338"/>
            <a:ext cx="6347714" cy="67402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uFillTx/>
                <a:latin typeface="Trebuchet MS"/>
                <a:ea typeface="Trebuchet MS"/>
                <a:cs typeface="Trebuchet MS"/>
                <a:sym typeface="Trebuchet MS"/>
              </a:defRPr>
            </a:lvl9pPr>
          </a:lstStyle>
          <a:p>
            <a:endParaRPr/>
          </a:p>
        </p:txBody>
      </p:sp>
      <p:sp>
        <p:nvSpPr>
          <p:cNvPr id="64" name="Google Shape;64;p39"/>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65" name="Google Shape;65;p39"/>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66" name="Google Shape;66;p3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a:off x="609600" y="609600"/>
            <a:ext cx="6347714" cy="340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69" name="Google Shape;69;p40"/>
          <p:cNvSpPr txBox="1">
            <a:spLocks noGrp="1"/>
          </p:cNvSpPr>
          <p:nvPr>
            <p:ph type="body" idx="1"/>
          </p:nvPr>
        </p:nvSpPr>
        <p:spPr>
          <a:xfrm>
            <a:off x="609600" y="4470400"/>
            <a:ext cx="6347714" cy="1570962"/>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9pPr>
          </a:lstStyle>
          <a:p>
            <a:endParaRPr/>
          </a:p>
        </p:txBody>
      </p:sp>
      <p:sp>
        <p:nvSpPr>
          <p:cNvPr id="70" name="Google Shape;70;p40"/>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71" name="Google Shape;71;p40"/>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72" name="Google Shape;72;p4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73"/>
        <p:cNvGrpSpPr/>
        <p:nvPr/>
      </p:nvGrpSpPr>
      <p:grpSpPr>
        <a:xfrm>
          <a:off x="0" y="0"/>
          <a:ext cx="0" cy="0"/>
          <a:chOff x="0" y="0"/>
          <a:chExt cx="0" cy="0"/>
        </a:xfrm>
      </p:grpSpPr>
      <p:sp>
        <p:nvSpPr>
          <p:cNvPr id="74" name="Google Shape;74;p41"/>
          <p:cNvSpPr txBox="1">
            <a:spLocks noGrp="1"/>
          </p:cNvSpPr>
          <p:nvPr>
            <p:ph type="title"/>
          </p:nvPr>
        </p:nvSpPr>
        <p:spPr>
          <a:xfrm>
            <a:off x="774885" y="609600"/>
            <a:ext cx="6072182" cy="302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75" name="Google Shape;75;p41"/>
          <p:cNvSpPr txBox="1">
            <a:spLocks noGrp="1"/>
          </p:cNvSpPr>
          <p:nvPr>
            <p:ph type="body" idx="1"/>
          </p:nvPr>
        </p:nvSpPr>
        <p:spPr>
          <a:xfrm>
            <a:off x="1101074" y="3632200"/>
            <a:ext cx="5419804" cy="3810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uFillTx/>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76" name="Google Shape;76;p41"/>
          <p:cNvSpPr txBox="1">
            <a:spLocks noGrp="1"/>
          </p:cNvSpPr>
          <p:nvPr>
            <p:ph type="body" idx="2"/>
          </p:nvPr>
        </p:nvSpPr>
        <p:spPr>
          <a:xfrm>
            <a:off x="609598" y="4470400"/>
            <a:ext cx="6347715" cy="1570962"/>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9pPr>
          </a:lstStyle>
          <a:p>
            <a:endParaRPr/>
          </a:p>
        </p:txBody>
      </p:sp>
      <p:sp>
        <p:nvSpPr>
          <p:cNvPr id="77" name="Google Shape;77;p41"/>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78" name="Google Shape;78;p41"/>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79" name="Google Shape;79;p4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
        <p:nvSpPr>
          <p:cNvPr id="80" name="Google Shape;80;p41"/>
          <p:cNvSpPr txBox="1">
            <a:spLocks/>
          </p:cNvSpPr>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E471"/>
              </a:buClr>
              <a:buSzPts val="2000"/>
              <a:buFont typeface="Arial"/>
              <a:buNone/>
            </a:pPr>
            <a:r>
              <a:rPr lang="en-US" sz="8000" b="0" i="0" u="none" strike="noStrike" cap="none">
                <a:solidFill>
                  <a:srgbClr val="BFE471"/>
                </a:solidFill>
                <a:uFillTx/>
                <a:latin typeface="Arial"/>
                <a:ea typeface="Arial"/>
                <a:cs typeface="Arial"/>
                <a:sym typeface="Arial"/>
              </a:rPr>
              <a:t>“</a:t>
            </a:r>
            <a:endParaRPr sz="1400" b="0" i="0" u="none" strike="noStrike" cap="none">
              <a:solidFill>
                <a:srgbClr val="000000"/>
              </a:solidFill>
              <a:uFillTx/>
              <a:latin typeface="Arial"/>
              <a:ea typeface="Arial"/>
              <a:cs typeface="Arial"/>
              <a:sym typeface="Arial"/>
            </a:endParaRPr>
          </a:p>
        </p:txBody>
      </p:sp>
      <p:sp>
        <p:nvSpPr>
          <p:cNvPr id="81" name="Google Shape;81;p41"/>
          <p:cNvSpPr txBox="1">
            <a:spLocks/>
          </p:cNvSpPr>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E471"/>
              </a:buClr>
              <a:buSzPts val="2000"/>
              <a:buFont typeface="Arial"/>
              <a:buNone/>
            </a:pPr>
            <a:r>
              <a:rPr lang="en-US" sz="8000" b="0" i="0" u="none" strike="noStrike" cap="none">
                <a:solidFill>
                  <a:srgbClr val="BFE471"/>
                </a:solidFill>
                <a:uFillTx/>
                <a:latin typeface="Arial"/>
                <a:ea typeface="Arial"/>
                <a:cs typeface="Arial"/>
                <a:sym typeface="Arial"/>
              </a:rPr>
              <a:t>”</a:t>
            </a:r>
            <a:endParaRPr sz="1400" b="0" i="0" u="none" strike="noStrike" cap="none">
              <a:solidFill>
                <a:srgbClr val="000000"/>
              </a:solidFill>
              <a:uFillTx/>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ame Card">
    <p:spTree>
      <p:nvGrpSpPr>
        <p:cNvPr id="1" name="Shape 82"/>
        <p:cNvGrpSpPr/>
        <p:nvPr/>
      </p:nvGrpSpPr>
      <p:grpSpPr>
        <a:xfrm>
          <a:off x="0" y="0"/>
          <a:ext cx="0" cy="0"/>
          <a:chOff x="0" y="0"/>
          <a:chExt cx="0" cy="0"/>
        </a:xfrm>
      </p:grpSpPr>
      <p:sp>
        <p:nvSpPr>
          <p:cNvPr id="83" name="Google Shape;83;p42"/>
          <p:cNvSpPr txBox="1">
            <a:spLocks noGrp="1"/>
          </p:cNvSpPr>
          <p:nvPr>
            <p:ph type="title"/>
          </p:nvPr>
        </p:nvSpPr>
        <p:spPr>
          <a:xfrm>
            <a:off x="609598" y="1931988"/>
            <a:ext cx="6347715" cy="259546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uFillTx/>
              </a:defRPr>
            </a:lvl9pPr>
          </a:lstStyle>
          <a:p>
            <a:endParaRPr/>
          </a:p>
        </p:txBody>
      </p:sp>
      <p:sp>
        <p:nvSpPr>
          <p:cNvPr id="84" name="Google Shape;84;p42"/>
          <p:cNvSpPr txBox="1">
            <a:spLocks noGrp="1"/>
          </p:cNvSpPr>
          <p:nvPr>
            <p:ph type="body" idx="1"/>
          </p:nvPr>
        </p:nvSpPr>
        <p:spPr>
          <a:xfrm>
            <a:off x="609598" y="4527448"/>
            <a:ext cx="6347715"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uFillTx/>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uFillTx/>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uFillTx/>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uFillTx/>
                <a:latin typeface="Trebuchet MS"/>
                <a:ea typeface="Trebuchet MS"/>
                <a:cs typeface="Trebuchet MS"/>
                <a:sym typeface="Trebuchet MS"/>
              </a:defRPr>
            </a:lvl9pPr>
          </a:lstStyle>
          <a:p>
            <a:endParaRPr/>
          </a:p>
        </p:txBody>
      </p:sp>
      <p:sp>
        <p:nvSpPr>
          <p:cNvPr id="85" name="Google Shape;85;p42"/>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86" name="Google Shape;86;p42"/>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87" name="Google Shape;87;p4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2"/>
          <p:cNvGrpSpPr/>
          <p:nvPr/>
        </p:nvGrpSpPr>
        <p:grpSpPr>
          <a:xfrm>
            <a:off x="-8467" y="-8468"/>
            <a:ext cx="9169805" cy="6874935"/>
            <a:chOff x="-8467" y="-8468"/>
            <a:chExt cx="9169805" cy="6874935"/>
          </a:xfrm>
        </p:grpSpPr>
        <p:sp>
          <p:nvSpPr>
            <p:cNvPr id="11" name="Google Shape;11;p32"/>
            <p:cNvSpPr>
              <a:spLocks/>
            </p:cNvSpPr>
            <p:nvPr/>
          </p:nvSpPr>
          <p:spPr>
            <a:xfrm>
              <a:off x="-8467"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8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cxnSp>
          <p:nvCxnSpPr>
            <p:cNvPr id="12" name="Google Shape;12;p32"/>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13" name="Google Shape;13;p32"/>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4" name="Google Shape;14;p32"/>
            <p:cNvSpPr>
              <a:spLocks/>
            </p:cNvSpPr>
            <p:nvPr/>
          </p:nvSpPr>
          <p:spPr>
            <a:xfrm>
              <a:off x="6891896" y="1"/>
              <a:ext cx="2269442" cy="6866466"/>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15" name="Google Shape;15;p32"/>
            <p:cNvSpPr>
              <a:spLocks/>
            </p:cNvSpPr>
            <p:nvPr/>
          </p:nvSpPr>
          <p:spPr>
            <a:xfrm>
              <a:off x="7205158" y="-8467"/>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16" name="Google Shape;16;p32"/>
            <p:cNvSpPr>
              <a:spLocks/>
            </p:cNvSpPr>
            <p:nvPr/>
          </p:nvSpPr>
          <p:spPr>
            <a:xfrm>
              <a:off x="6637896" y="3920066"/>
              <a:ext cx="2513565" cy="2937933"/>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6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17" name="Google Shape;17;p32"/>
            <p:cNvSpPr>
              <a:spLocks/>
            </p:cNvSpPr>
            <p:nvPr/>
          </p:nvSpPr>
          <p:spPr>
            <a:xfrm>
              <a:off x="7010429" y="-8467"/>
              <a:ext cx="2142876"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3F7818">
                <a:alpha val="67843"/>
              </a:srgbClr>
            </a:solidFill>
            <a:ln>
              <a:noFill/>
            </a:ln>
          </p:spPr>
        </p:sp>
        <p:sp>
          <p:nvSpPr>
            <p:cNvPr id="18" name="Google Shape;18;p32"/>
            <p:cNvSpPr>
              <a:spLocks/>
            </p:cNvSpPr>
            <p:nvPr/>
          </p:nvSpPr>
          <p:spPr>
            <a:xfrm>
              <a:off x="8295776" y="-8467"/>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19" name="Google Shape;19;p32"/>
            <p:cNvSpPr>
              <a:spLocks/>
            </p:cNvSpPr>
            <p:nvPr/>
          </p:nvSpPr>
          <p:spPr>
            <a:xfrm>
              <a:off x="8077231" y="-8468"/>
              <a:ext cx="1066770"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sp>
          <p:nvSpPr>
            <p:cNvPr id="20" name="Google Shape;20;p32"/>
            <p:cNvSpPr>
              <a:spLocks/>
            </p:cNvSpPr>
            <p:nvPr/>
          </p:nvSpPr>
          <p:spPr>
            <a:xfrm>
              <a:off x="8060297" y="4893733"/>
              <a:ext cx="1094086" cy="1964267"/>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uFillTx/>
                <a:latin typeface="Arial"/>
                <a:ea typeface="Arial"/>
                <a:cs typeface="Arial"/>
                <a:sym typeface="Arial"/>
              </a:endParaRPr>
            </a:p>
          </p:txBody>
        </p:sp>
      </p:grpSp>
      <p:sp>
        <p:nvSpPr>
          <p:cNvPr id="21" name="Google Shape;21;p32"/>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uFillTx/>
                <a:latin typeface="Trebuchet MS"/>
                <a:ea typeface="Trebuchet MS"/>
                <a:cs typeface="Trebuchet MS"/>
                <a:sym typeface="Trebuchet MS"/>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uFillTx/>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uFillTx/>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uFillTx/>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uFillTx/>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uFillTx/>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uFillTx/>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uFillTx/>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uFillTx/>
                <a:latin typeface="Arial"/>
                <a:ea typeface="Arial"/>
                <a:cs typeface="Arial"/>
                <a:sym typeface="Arial"/>
              </a:defRPr>
            </a:lvl9pPr>
          </a:lstStyle>
          <a:p>
            <a:endParaRPr/>
          </a:p>
        </p:txBody>
      </p:sp>
      <p:sp>
        <p:nvSpPr>
          <p:cNvPr id="22" name="Google Shape;22;p32"/>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uFillTx/>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uFillTx/>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uFillTx/>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uFillTx/>
                <a:latin typeface="Trebuchet MS"/>
                <a:ea typeface="Trebuchet MS"/>
                <a:cs typeface="Trebuchet MS"/>
                <a:sym typeface="Trebuchet MS"/>
              </a:defRPr>
            </a:lvl9pPr>
          </a:lstStyle>
          <a:p>
            <a:endParaRPr/>
          </a:p>
        </p:txBody>
      </p:sp>
      <p:sp>
        <p:nvSpPr>
          <p:cNvPr id="23" name="Google Shape;23;p32"/>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endParaRPr/>
          </a:p>
        </p:txBody>
      </p:sp>
      <p:sp>
        <p:nvSpPr>
          <p:cNvPr id="24" name="Google Shape;24;p32"/>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Trebuchet MS"/>
              <a:buNone/>
              <a:defRPr sz="900" b="0" i="0" u="none" strike="noStrike" cap="none">
                <a:solidFill>
                  <a:srgbClr val="888888"/>
                </a:solidFill>
                <a:uFillTx/>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400"/>
              <a:buFont typeface="Trebuchet MS"/>
              <a:buNone/>
              <a:defRPr sz="1800" b="0" i="0" u="none" strike="noStrike" cap="none">
                <a:solidFill>
                  <a:schemeClr val="dk1"/>
                </a:solidFill>
                <a:uFillTx/>
                <a:latin typeface="Trebuchet MS"/>
                <a:ea typeface="Trebuchet MS"/>
                <a:cs typeface="Trebuchet MS"/>
                <a:sym typeface="Trebuchet MS"/>
              </a:defRPr>
            </a:lvl9pPr>
          </a:lstStyle>
          <a:p>
            <a:r>
              <a:rPr lang="nb-NO"/>
              <a:t>AT/FR - MKA</a:t>
            </a:r>
            <a:endParaRPr/>
          </a:p>
        </p:txBody>
      </p:sp>
      <p:sp>
        <p:nvSpPr>
          <p:cNvPr id="25" name="Google Shape;25;p3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uFillTx/>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uFillTx/>
              </a:rPr>
              <a:t>‹#›</a:t>
            </a:fld>
            <a:endParaRPr>
              <a:uFillTx/>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slow">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uFillTx/>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diasite.uis.no/Mediasite/Play/14b0be35f06149f59d9f53f642ab1d7b1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uio.no/english/research/strategic-research-areas/nordic/research/research-groups/living-the-nordic-model/news/eu-kids-online-hovedrapport-for-norge-2019.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exbus.dk/" TargetMode="External"/><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4400"/>
              <a:buFont typeface="Trebuchet MS"/>
              <a:buNone/>
            </a:pPr>
            <a:r>
              <a:rPr lang="en-US" sz="4400" b="0" i="0" u="none" strike="noStrike" cap="none" dirty="0">
                <a:solidFill>
                  <a:schemeClr val="accent1"/>
                </a:solidFill>
                <a:uFillTx/>
                <a:latin typeface="Trebuchet MS"/>
                <a:ea typeface="Trebuchet MS"/>
                <a:cs typeface="Trebuchet MS"/>
                <a:sym typeface="Trebuchet MS"/>
              </a:rPr>
              <a:t> </a:t>
            </a:r>
            <a:r>
              <a:rPr lang="en-US" sz="4400" b="1" i="0" u="none" strike="noStrike" cap="none" dirty="0" err="1">
                <a:solidFill>
                  <a:schemeClr val="dk1"/>
                </a:solidFill>
                <a:uFillTx/>
              </a:rPr>
              <a:t>Mobbingens</a:t>
            </a:r>
            <a:r>
              <a:rPr lang="en-US" sz="4400" b="1" i="0" u="none" strike="noStrike" cap="none" dirty="0">
                <a:solidFill>
                  <a:schemeClr val="dk1"/>
                </a:solidFill>
                <a:uFillTx/>
              </a:rPr>
              <a:t> </a:t>
            </a:r>
            <a:r>
              <a:rPr lang="en-US" sz="4400" b="1" i="0" u="none" strike="noStrike" cap="none" dirty="0" err="1">
                <a:solidFill>
                  <a:schemeClr val="dk1"/>
                </a:solidFill>
                <a:uFillTx/>
              </a:rPr>
              <a:t>psykologi</a:t>
            </a:r>
            <a:r>
              <a:rPr lang="en-US" sz="4400" b="1" i="0" u="none" strike="noStrike" cap="none" dirty="0">
                <a:solidFill>
                  <a:schemeClr val="dk1"/>
                </a:solidFill>
                <a:uFillTx/>
              </a:rPr>
              <a:t> </a:t>
            </a:r>
            <a:r>
              <a:rPr lang="en-US" sz="4400" b="1" i="0" u="none" strike="noStrike" cap="none" dirty="0" err="1">
                <a:solidFill>
                  <a:schemeClr val="dk1"/>
                </a:solidFill>
                <a:uFillTx/>
              </a:rPr>
              <a:t>og</a:t>
            </a:r>
            <a:r>
              <a:rPr lang="en-US" sz="4400" b="1" i="0" u="none" strike="noStrike" cap="none" dirty="0">
                <a:solidFill>
                  <a:schemeClr val="dk1"/>
                </a:solidFill>
                <a:uFillTx/>
              </a:rPr>
              <a:t> </a:t>
            </a:r>
            <a:r>
              <a:rPr lang="en-US" sz="4400" b="1" i="0" u="none" strike="noStrike" cap="none" dirty="0" err="1">
                <a:solidFill>
                  <a:schemeClr val="dk1"/>
                </a:solidFill>
                <a:uFillTx/>
              </a:rPr>
              <a:t>dynamikk</a:t>
            </a:r>
            <a:endParaRPr sz="4400" b="1" i="0" u="none" strike="noStrike" cap="none" dirty="0">
              <a:solidFill>
                <a:schemeClr val="dk1"/>
              </a:solidFill>
              <a:uFillTx/>
            </a:endParaRPr>
          </a:p>
        </p:txBody>
      </p:sp>
      <p:sp>
        <p:nvSpPr>
          <p:cNvPr id="121" name="Google Shape;121;p1"/>
          <p:cNvSpPr txBox="1">
            <a:spLocks noGrp="1"/>
          </p:cNvSpPr>
          <p:nvPr>
            <p:ph type="body" idx="1"/>
          </p:nvPr>
        </p:nvSpPr>
        <p:spPr>
          <a:xfrm>
            <a:off x="581095" y="2258975"/>
            <a:ext cx="7889139" cy="4124531"/>
          </a:xfrm>
          <a:prstGeom prst="rect">
            <a:avLst/>
          </a:prstGeom>
          <a:noFill/>
          <a:ln>
            <a:noFill/>
          </a:ln>
        </p:spPr>
        <p:txBody>
          <a:bodyPr spcFirstLastPara="1" wrap="square" lIns="91425" tIns="91425" rIns="91425" bIns="91425" anchor="t" anchorCtr="0">
            <a:noAutofit/>
          </a:bodyPr>
          <a:lstStyle/>
          <a:p>
            <a:pPr marL="180337" marR="0" lvl="0" indent="0" algn="l" rtl="0">
              <a:lnSpc>
                <a:spcPct val="100000"/>
              </a:lnSpc>
              <a:spcBef>
                <a:spcPts val="0"/>
              </a:spcBef>
              <a:spcAft>
                <a:spcPts val="0"/>
              </a:spcAft>
              <a:buClr>
                <a:schemeClr val="accent1"/>
              </a:buClr>
              <a:buSzPts val="2880"/>
              <a:buFont typeface="Noto Sans Symbols"/>
              <a:buNone/>
            </a:pPr>
            <a:r>
              <a:rPr lang="en-US" sz="2800" dirty="0">
                <a:solidFill>
                  <a:schemeClr val="dk1"/>
                </a:solidFill>
                <a:uFillTx/>
              </a:rPr>
              <a:t>           </a:t>
            </a:r>
            <a:r>
              <a:rPr lang="en-US" sz="2800" b="0" i="0" u="none" strike="noStrike" cap="none" dirty="0" err="1">
                <a:solidFill>
                  <a:schemeClr val="dk1"/>
                </a:solidFill>
                <a:uFillTx/>
              </a:rPr>
              <a:t>årsak</a:t>
            </a:r>
            <a:r>
              <a:rPr lang="en-US" sz="2800" dirty="0">
                <a:solidFill>
                  <a:schemeClr val="dk1"/>
                </a:solidFill>
                <a:uFillTx/>
              </a:rPr>
              <a:t> - </a:t>
            </a:r>
            <a:r>
              <a:rPr lang="en-US" sz="2800" b="0" i="0" u="none" strike="noStrike" cap="none" dirty="0" err="1">
                <a:solidFill>
                  <a:schemeClr val="dk1"/>
                </a:solidFill>
                <a:uFillTx/>
              </a:rPr>
              <a:t>virkning</a:t>
            </a:r>
            <a:r>
              <a:rPr lang="en-US" sz="2800" b="0" i="0" u="none" strike="noStrike" cap="none" dirty="0">
                <a:solidFill>
                  <a:schemeClr val="dk1"/>
                </a:solidFill>
                <a:uFillTx/>
              </a:rPr>
              <a:t> </a:t>
            </a:r>
            <a:r>
              <a:rPr lang="en-US" sz="2800" dirty="0">
                <a:solidFill>
                  <a:schemeClr val="dk1"/>
                </a:solidFill>
                <a:uFillTx/>
              </a:rPr>
              <a:t>-</a:t>
            </a:r>
            <a:r>
              <a:rPr lang="en-US" sz="2800" dirty="0" err="1">
                <a:solidFill>
                  <a:schemeClr val="dk1"/>
                </a:solidFill>
                <a:uFillTx/>
              </a:rPr>
              <a:t>strategi</a:t>
            </a:r>
            <a:r>
              <a:rPr lang="en-US" sz="2800" b="0" i="0" u="none" strike="noStrike" cap="none" dirty="0">
                <a:solidFill>
                  <a:schemeClr val="dk1"/>
                </a:solidFill>
                <a:uFillTx/>
              </a:rPr>
              <a:t>  </a:t>
            </a:r>
            <a:endParaRPr sz="1600" b="1" i="1" dirty="0">
              <a:solidFill>
                <a:schemeClr val="dk1"/>
              </a:solidFill>
              <a:uFillTx/>
            </a:endParaRPr>
          </a:p>
          <a:p>
            <a:pPr marL="0" marR="0" lvl="0" indent="0" algn="l" rtl="0">
              <a:lnSpc>
                <a:spcPct val="100000"/>
              </a:lnSpc>
              <a:spcBef>
                <a:spcPts val="1000"/>
              </a:spcBef>
              <a:spcAft>
                <a:spcPts val="0"/>
              </a:spcAft>
              <a:buClr>
                <a:schemeClr val="accent1"/>
              </a:buClr>
              <a:buSzPts val="1280"/>
              <a:buFont typeface="Noto Sans Symbols"/>
              <a:buNone/>
            </a:pPr>
            <a:endParaRPr sz="1600" b="1" i="1" dirty="0">
              <a:uFillTx/>
            </a:endParaRPr>
          </a:p>
          <a:p>
            <a:pPr marL="0" marR="0" lvl="0" indent="0" algn="l" rtl="0">
              <a:lnSpc>
                <a:spcPct val="100000"/>
              </a:lnSpc>
              <a:spcBef>
                <a:spcPts val="1000"/>
              </a:spcBef>
              <a:spcAft>
                <a:spcPts val="0"/>
              </a:spcAft>
              <a:buClr>
                <a:schemeClr val="accent1"/>
              </a:buClr>
              <a:buSzPts val="1280"/>
              <a:buFont typeface="Noto Sans Symbols"/>
              <a:buNone/>
            </a:pPr>
            <a:endParaRPr sz="1600" i="1" dirty="0">
              <a:uFillTx/>
            </a:endParaRPr>
          </a:p>
          <a:p>
            <a:pPr marL="0" marR="0" lvl="0" indent="0" algn="l" rtl="0">
              <a:lnSpc>
                <a:spcPct val="100000"/>
              </a:lnSpc>
              <a:spcBef>
                <a:spcPts val="1000"/>
              </a:spcBef>
              <a:spcAft>
                <a:spcPts val="0"/>
              </a:spcAft>
              <a:buClr>
                <a:schemeClr val="accent1"/>
              </a:buClr>
              <a:buSzPts val="1280"/>
              <a:buFont typeface="Noto Sans Symbols"/>
              <a:buNone/>
            </a:pPr>
            <a:endParaRPr sz="1600" i="1" dirty="0">
              <a:uFillTx/>
            </a:endParaRPr>
          </a:p>
          <a:p>
            <a:pPr marL="0" marR="0" lvl="0" indent="0" algn="l" rtl="0">
              <a:lnSpc>
                <a:spcPct val="100000"/>
              </a:lnSpc>
              <a:spcBef>
                <a:spcPts val="1000"/>
              </a:spcBef>
              <a:spcAft>
                <a:spcPts val="0"/>
              </a:spcAft>
              <a:buClr>
                <a:schemeClr val="accent1"/>
              </a:buClr>
              <a:buSzPts val="1280"/>
              <a:buFont typeface="Noto Sans Symbols"/>
              <a:buNone/>
            </a:pPr>
            <a:endParaRPr sz="1600" i="1" dirty="0">
              <a:uFillTx/>
            </a:endParaRPr>
          </a:p>
          <a:p>
            <a:pPr marL="0" marR="0" lvl="0" indent="0" algn="l" rtl="0">
              <a:lnSpc>
                <a:spcPct val="100000"/>
              </a:lnSpc>
              <a:spcBef>
                <a:spcPts val="1000"/>
              </a:spcBef>
              <a:spcAft>
                <a:spcPts val="0"/>
              </a:spcAft>
              <a:buClr>
                <a:schemeClr val="accent1"/>
              </a:buClr>
              <a:buSzPts val="1280"/>
              <a:buFont typeface="Noto Sans Symbols"/>
              <a:buNone/>
            </a:pPr>
            <a:endParaRPr sz="1600" i="1" dirty="0">
              <a:uFillTx/>
            </a:endParaRPr>
          </a:p>
          <a:p>
            <a:pPr marL="180339" marR="0" lvl="0" indent="0" algn="l" rtl="0">
              <a:lnSpc>
                <a:spcPct val="100000"/>
              </a:lnSpc>
              <a:spcBef>
                <a:spcPts val="1000"/>
              </a:spcBef>
              <a:spcAft>
                <a:spcPts val="0"/>
              </a:spcAft>
              <a:buClr>
                <a:schemeClr val="accent1"/>
              </a:buClr>
              <a:buSzPts val="1280"/>
              <a:buFont typeface="Noto Sans Symbols"/>
              <a:buNone/>
            </a:pPr>
            <a:endParaRPr sz="1600" i="1" dirty="0">
              <a:uFillTx/>
            </a:endParaRPr>
          </a:p>
          <a:p>
            <a:pPr marL="180339" marR="0" lvl="0" indent="0" algn="l" rtl="0">
              <a:lnSpc>
                <a:spcPct val="100000"/>
              </a:lnSpc>
              <a:spcBef>
                <a:spcPts val="1000"/>
              </a:spcBef>
              <a:spcAft>
                <a:spcPts val="0"/>
              </a:spcAft>
              <a:buClr>
                <a:schemeClr val="accent1"/>
              </a:buClr>
              <a:buSzPts val="1280"/>
              <a:buFont typeface="Noto Sans Symbols"/>
              <a:buNone/>
            </a:pPr>
            <a:r>
              <a:rPr lang="en-US" sz="1600" dirty="0" err="1">
                <a:uFillTx/>
              </a:rPr>
              <a:t>Fagsamling</a:t>
            </a:r>
            <a:r>
              <a:rPr lang="en-US" sz="1600" dirty="0">
                <a:uFillTx/>
              </a:rPr>
              <a:t> 2, </a:t>
            </a:r>
          </a:p>
          <a:p>
            <a:pPr marL="180339" marR="0" lvl="0" indent="0" algn="l" rtl="0">
              <a:lnSpc>
                <a:spcPct val="100000"/>
              </a:lnSpc>
              <a:spcBef>
                <a:spcPts val="1000"/>
              </a:spcBef>
              <a:spcAft>
                <a:spcPts val="0"/>
              </a:spcAft>
              <a:buClr>
                <a:schemeClr val="accent1"/>
              </a:buClr>
              <a:buSzPts val="1280"/>
              <a:buFont typeface="Noto Sans Symbols"/>
              <a:buNone/>
            </a:pPr>
            <a:r>
              <a:rPr lang="en-US" sz="1400" dirty="0">
                <a:uFillTx/>
              </a:rPr>
              <a:t>Arne Tveit </a:t>
            </a:r>
            <a:r>
              <a:rPr lang="en-US" sz="1400" dirty="0" err="1">
                <a:uFillTx/>
              </a:rPr>
              <a:t>og</a:t>
            </a:r>
            <a:r>
              <a:rPr lang="en-US" sz="1400" dirty="0">
                <a:uFillTx/>
              </a:rPr>
              <a:t> Elisabeth </a:t>
            </a:r>
            <a:r>
              <a:rPr lang="en-US" sz="1400" dirty="0" err="1">
                <a:uFillTx/>
              </a:rPr>
              <a:t>Rystad</a:t>
            </a:r>
            <a:endParaRPr lang="en-US" sz="1400" dirty="0">
              <a:uFillTx/>
            </a:endParaRPr>
          </a:p>
          <a:p>
            <a:pPr marL="180339" marR="0" lvl="0" indent="0" algn="l" rtl="0">
              <a:lnSpc>
                <a:spcPct val="100000"/>
              </a:lnSpc>
              <a:spcBef>
                <a:spcPts val="1000"/>
              </a:spcBef>
              <a:spcAft>
                <a:spcPts val="0"/>
              </a:spcAft>
              <a:buClr>
                <a:schemeClr val="accent1"/>
              </a:buClr>
              <a:buSzPts val="960"/>
              <a:buFont typeface="Noto Sans Symbols"/>
              <a:buNone/>
            </a:pPr>
            <a:r>
              <a:rPr lang="en-US" sz="1400" b="0" i="0" u="none" strike="noStrike" cap="none" dirty="0" err="1">
                <a:solidFill>
                  <a:srgbClr val="3F3F3F"/>
                </a:solidFill>
                <a:latin typeface="Trebuchet MS"/>
                <a:ea typeface="Trebuchet MS"/>
                <a:cs typeface="Trebuchet MS"/>
                <a:sym typeface="Trebuchet MS"/>
              </a:rPr>
              <a:t>Midt-norsk</a:t>
            </a:r>
            <a:r>
              <a:rPr lang="en-US" sz="1400" b="0" i="0" u="none" strike="noStrike" cap="none" dirty="0">
                <a:solidFill>
                  <a:srgbClr val="3F3F3F"/>
                </a:solidFill>
                <a:latin typeface="Trebuchet MS"/>
                <a:ea typeface="Trebuchet MS"/>
                <a:cs typeface="Trebuchet MS"/>
                <a:sym typeface="Trebuchet MS"/>
              </a:rPr>
              <a:t> </a:t>
            </a:r>
            <a:r>
              <a:rPr lang="en-US" sz="1400" b="0" i="0" u="none" strike="noStrike" cap="none" dirty="0" err="1">
                <a:solidFill>
                  <a:srgbClr val="3F3F3F"/>
                </a:solidFill>
                <a:latin typeface="Trebuchet MS"/>
                <a:ea typeface="Trebuchet MS"/>
                <a:cs typeface="Trebuchet MS"/>
                <a:sym typeface="Trebuchet MS"/>
              </a:rPr>
              <a:t>kompetansesenter</a:t>
            </a:r>
            <a:r>
              <a:rPr lang="en-US" sz="1400" b="0" i="0" u="none" strike="noStrike" cap="none" dirty="0">
                <a:solidFill>
                  <a:srgbClr val="3F3F3F"/>
                </a:solidFill>
                <a:latin typeface="Trebuchet MS"/>
                <a:ea typeface="Trebuchet MS"/>
                <a:cs typeface="Trebuchet MS"/>
                <a:sym typeface="Trebuchet MS"/>
              </a:rPr>
              <a:t> for </a:t>
            </a:r>
            <a:r>
              <a:rPr lang="en-US" sz="1400" b="0" i="0" u="none" strike="noStrike" cap="none" dirty="0" err="1">
                <a:solidFill>
                  <a:srgbClr val="3F3F3F"/>
                </a:solidFill>
                <a:latin typeface="Trebuchet MS"/>
                <a:ea typeface="Trebuchet MS"/>
                <a:cs typeface="Trebuchet MS"/>
                <a:sym typeface="Trebuchet MS"/>
              </a:rPr>
              <a:t>atferd</a:t>
            </a:r>
            <a:endParaRPr sz="1400" b="0" i="0" u="none" strike="noStrike" cap="none" dirty="0">
              <a:solidFill>
                <a:srgbClr val="3F3F3F"/>
              </a:solidFill>
              <a:uFillTx/>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088D3D-F11F-4891-90D5-114CE771A571}"/>
              </a:ext>
            </a:extLst>
          </p:cNvPr>
          <p:cNvSpPr>
            <a:spLocks noGrp="1"/>
          </p:cNvSpPr>
          <p:nvPr>
            <p:ph type="title"/>
          </p:nvPr>
        </p:nvSpPr>
        <p:spPr/>
        <p:txBody>
          <a:bodyPr/>
          <a:lstStyle/>
          <a:p>
            <a:r>
              <a:rPr lang="nb-NO" sz="2400" b="1" i="0" u="none" strike="noStrike" baseline="0" dirty="0">
                <a:solidFill>
                  <a:srgbClr val="000000"/>
                </a:solidFill>
                <a:latin typeface="Tahoma" panose="020B0604030504040204" pitchFamily="34" charset="0"/>
              </a:rPr>
              <a:t>Eksklusjonsangst: «Hva er du villig til å gjøre for å være en del av gjengen?» (Søndergaard 2009)</a:t>
            </a:r>
            <a:br>
              <a:rPr lang="nb-NO" sz="4400" b="0" i="0" u="none" strike="noStrike" baseline="0" dirty="0">
                <a:solidFill>
                  <a:srgbClr val="000000"/>
                </a:solidFill>
                <a:latin typeface="Tahoma" panose="020B0604030504040204" pitchFamily="34" charset="0"/>
              </a:rPr>
            </a:br>
            <a:endParaRPr lang="nb-NO" dirty="0"/>
          </a:p>
        </p:txBody>
      </p:sp>
      <p:sp>
        <p:nvSpPr>
          <p:cNvPr id="3" name="Plassholder for innhold 2">
            <a:extLst>
              <a:ext uri="{FF2B5EF4-FFF2-40B4-BE49-F238E27FC236}">
                <a16:creationId xmlns:a16="http://schemas.microsoft.com/office/drawing/2014/main" id="{A0E0ADFE-BD3A-43AD-938F-6D46256D4809}"/>
              </a:ext>
            </a:extLst>
          </p:cNvPr>
          <p:cNvSpPr>
            <a:spLocks noGrp="1"/>
          </p:cNvSpPr>
          <p:nvPr>
            <p:ph idx="1"/>
          </p:nvPr>
        </p:nvSpPr>
        <p:spPr>
          <a:xfrm>
            <a:off x="502507" y="1488613"/>
            <a:ext cx="6347714" cy="5307603"/>
          </a:xfrm>
        </p:spPr>
        <p:txBody>
          <a:bodyPr/>
          <a:lstStyle/>
          <a:p>
            <a:pPr marL="137160" indent="0" algn="l">
              <a:buNone/>
            </a:pPr>
            <a:r>
              <a:rPr lang="nb-NO" sz="1800" b="0" i="0" u="none" strike="noStrike" baseline="0" dirty="0">
                <a:solidFill>
                  <a:srgbClr val="000000"/>
                </a:solidFill>
                <a:latin typeface="Tahoma" panose="020B0604030504040204" pitchFamily="34" charset="0"/>
              </a:rPr>
              <a:t> </a:t>
            </a:r>
          </a:p>
          <a:p>
            <a:r>
              <a:rPr lang="nb-NO" sz="1800" b="0" i="0" u="none" strike="noStrike" baseline="0" dirty="0">
                <a:solidFill>
                  <a:schemeClr val="tx1"/>
                </a:solidFill>
                <a:latin typeface="Tahoma" panose="020B0604030504040204" pitchFamily="34" charset="0"/>
              </a:rPr>
              <a:t>Vi er grunnleggende sosiale vesener og hvis vår plass i felleskapet trues oppstår sosial eksklusjonsangst.</a:t>
            </a:r>
          </a:p>
          <a:p>
            <a:r>
              <a:rPr lang="nb-NO" sz="1800" b="0" i="0" u="none" strike="noStrike" baseline="0" dirty="0">
                <a:solidFill>
                  <a:schemeClr val="tx1"/>
                </a:solidFill>
                <a:latin typeface="Tahoma" panose="020B0604030504040204" pitchFamily="34" charset="0"/>
              </a:rPr>
              <a:t>Denne angsten kan paradoksalt være begrunnelsen for å ekskludere andre.</a:t>
            </a:r>
          </a:p>
          <a:p>
            <a:r>
              <a:rPr lang="nb-NO" sz="1800" b="0" i="0" u="none" strike="noStrike" baseline="0" dirty="0">
                <a:solidFill>
                  <a:schemeClr val="tx1"/>
                </a:solidFill>
                <a:latin typeface="Tahoma" panose="020B0604030504040204" pitchFamily="34" charset="0"/>
              </a:rPr>
              <a:t>En lindring for angsten er å finne sammen i inn-grupper som definerer seg mot de som er på utsiden.</a:t>
            </a:r>
          </a:p>
          <a:p>
            <a:r>
              <a:rPr lang="nb-NO" sz="1800" b="0" i="0" u="none" strike="noStrike" baseline="0" dirty="0">
                <a:solidFill>
                  <a:schemeClr val="tx1"/>
                </a:solidFill>
                <a:latin typeface="Tahoma" panose="020B0604030504040204" pitchFamily="34" charset="0"/>
              </a:rPr>
              <a:t>Mobbing og ekskludering av andre blir en måte å demonstrere tilhørighet til inn-gruppen og trygge egen posisjon.</a:t>
            </a:r>
          </a:p>
          <a:p>
            <a:r>
              <a:rPr lang="nb-NO" sz="1800" b="0" i="0" u="none" strike="noStrike" baseline="0" dirty="0">
                <a:solidFill>
                  <a:schemeClr val="tx1"/>
                </a:solidFill>
                <a:latin typeface="Tahoma" panose="020B0604030504040204" pitchFamily="34" charset="0"/>
              </a:rPr>
              <a:t>Men dette skaper også mer eksklusjonsangst.</a:t>
            </a:r>
          </a:p>
          <a:p>
            <a:r>
              <a:rPr lang="nb-NO" sz="1800" b="0" i="0" u="none" strike="noStrike" baseline="0" dirty="0">
                <a:solidFill>
                  <a:schemeClr val="tx1"/>
                </a:solidFill>
                <a:latin typeface="Tahoma" panose="020B0604030504040204" pitchFamily="34" charset="0"/>
              </a:rPr>
              <a:t>Grupper som er resistente mot disse mekanismene må bygge på respekt for forskjellighet.</a:t>
            </a:r>
          </a:p>
          <a:p>
            <a:r>
              <a:rPr lang="nb-NO" sz="1800" b="0" i="0" u="none" strike="noStrike" baseline="0" dirty="0">
                <a:solidFill>
                  <a:schemeClr val="tx1"/>
                </a:solidFill>
                <a:latin typeface="Tahoma" panose="020B0604030504040204" pitchFamily="34" charset="0"/>
              </a:rPr>
              <a:t>Som voksne må vi dyrke mangfold og skape en gruppe der det er plass til alle. </a:t>
            </a:r>
          </a:p>
          <a:p>
            <a:endParaRPr lang="nb-NO" dirty="0"/>
          </a:p>
        </p:txBody>
      </p:sp>
      <p:sp>
        <p:nvSpPr>
          <p:cNvPr id="4" name="Plassholder for bunntekst 3">
            <a:extLst>
              <a:ext uri="{FF2B5EF4-FFF2-40B4-BE49-F238E27FC236}">
                <a16:creationId xmlns:a16="http://schemas.microsoft.com/office/drawing/2014/main" id="{41A3676A-27D2-426F-B9DA-08916D742862}"/>
              </a:ext>
            </a:extLst>
          </p:cNvPr>
          <p:cNvSpPr>
            <a:spLocks noGrp="1"/>
          </p:cNvSpPr>
          <p:nvPr>
            <p:ph type="ftr" sz="quarter" idx="11"/>
          </p:nvPr>
        </p:nvSpPr>
        <p:spPr>
          <a:xfrm>
            <a:off x="3676364" y="6431091"/>
            <a:ext cx="4622973" cy="365125"/>
          </a:xfrm>
        </p:spPr>
        <p:txBody>
          <a:bodyPr/>
          <a:lstStyle/>
          <a:p>
            <a:r>
              <a:rPr lang="en-US" dirty="0"/>
              <a:t>AT/ER-MKA</a:t>
            </a:r>
          </a:p>
        </p:txBody>
      </p:sp>
    </p:spTree>
    <p:extLst>
      <p:ext uri="{BB962C8B-B14F-4D97-AF65-F5344CB8AC3E}">
        <p14:creationId xmlns:p14="http://schemas.microsoft.com/office/powerpoint/2010/main" val="81427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en-US" sz="3600" b="0" i="0" u="none" strike="noStrike" cap="none">
                <a:solidFill>
                  <a:schemeClr val="accent1"/>
                </a:solidFill>
                <a:uFillTx/>
                <a:latin typeface="Trebuchet MS"/>
                <a:ea typeface="Trebuchet MS"/>
                <a:cs typeface="Trebuchet MS"/>
                <a:sym typeface="Trebuchet MS"/>
              </a:rPr>
              <a:t>       </a:t>
            </a:r>
            <a:r>
              <a:rPr lang="en-US" b="1" i="0" u="none" strike="noStrike" cap="none">
                <a:solidFill>
                  <a:schemeClr val="dk1"/>
                </a:solidFill>
                <a:uFillTx/>
              </a:rPr>
              <a:t>En utvidet definisjon </a:t>
            </a:r>
            <a:endParaRPr>
              <a:uFillTx/>
            </a:endParaRPr>
          </a:p>
        </p:txBody>
      </p:sp>
      <p:sp>
        <p:nvSpPr>
          <p:cNvPr id="142" name="Google Shape;142;p4"/>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Clr>
                <a:schemeClr val="accent1"/>
              </a:buClr>
              <a:buSzPts val="1728"/>
              <a:buFont typeface="Noto Sans Symbols"/>
              <a:buNone/>
            </a:pPr>
            <a:endParaRPr sz="1800" b="0" i="0" u="none" strike="noStrike" cap="none">
              <a:solidFill>
                <a:srgbClr val="3F3F3F"/>
              </a:solidFill>
              <a:uFillTx/>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accent1"/>
              </a:buClr>
              <a:buSzPts val="1728"/>
              <a:buFont typeface="Noto Sans Symbols"/>
              <a:buNone/>
            </a:pPr>
            <a:r>
              <a:rPr lang="en-US" sz="1800" b="0" u="none" strike="noStrike" cap="none">
                <a:solidFill>
                  <a:srgbClr val="3F3F3F"/>
                </a:solidFill>
                <a:uFillTx/>
                <a:latin typeface="Trebuchet MS"/>
                <a:ea typeface="Trebuchet MS"/>
                <a:cs typeface="Trebuchet MS"/>
                <a:sym typeface="Trebuchet MS"/>
              </a:rPr>
              <a:t> “Mobbing av elever i skolen er handlinger </a:t>
            </a:r>
            <a:endParaRPr>
              <a:uFillTx/>
            </a:endParaRPr>
          </a:p>
          <a:p>
            <a:pPr marL="342900" marR="0" lvl="0" indent="-342900" algn="l" rtl="0">
              <a:lnSpc>
                <a:spcPct val="100000"/>
              </a:lnSpc>
              <a:spcBef>
                <a:spcPts val="0"/>
              </a:spcBef>
              <a:spcAft>
                <a:spcPts val="0"/>
              </a:spcAft>
              <a:buClr>
                <a:schemeClr val="accent1"/>
              </a:buClr>
              <a:buSzPts val="1200"/>
              <a:buFont typeface="Noto Sans Symbols"/>
              <a:buNone/>
            </a:pPr>
            <a:r>
              <a:rPr lang="en-US" sz="1800" b="0" u="none" strike="noStrike" cap="none">
                <a:solidFill>
                  <a:srgbClr val="3F3F3F"/>
                </a:solidFill>
                <a:uFillTx/>
                <a:latin typeface="Trebuchet MS"/>
                <a:ea typeface="Trebuchet MS"/>
                <a:cs typeface="Trebuchet MS"/>
                <a:sym typeface="Trebuchet MS"/>
              </a:rPr>
              <a:t>   fra voksne og/eller barn  </a:t>
            </a:r>
            <a:endParaRPr>
              <a:uFillTx/>
            </a:endParaRPr>
          </a:p>
          <a:p>
            <a:pPr marL="342900" marR="0" lvl="0" indent="-342900" algn="l" rtl="0">
              <a:lnSpc>
                <a:spcPct val="100000"/>
              </a:lnSpc>
              <a:spcBef>
                <a:spcPts val="0"/>
              </a:spcBef>
              <a:spcAft>
                <a:spcPts val="0"/>
              </a:spcAft>
              <a:buClr>
                <a:schemeClr val="accent1"/>
              </a:buClr>
              <a:buSzPts val="1200"/>
              <a:buFont typeface="Noto Sans Symbols"/>
              <a:buNone/>
            </a:pPr>
            <a:r>
              <a:rPr lang="en-US" sz="1800" b="0" u="none" strike="noStrike" cap="none">
                <a:solidFill>
                  <a:srgbClr val="3F3F3F"/>
                </a:solidFill>
                <a:uFillTx/>
                <a:latin typeface="Trebuchet MS"/>
                <a:ea typeface="Trebuchet MS"/>
                <a:cs typeface="Trebuchet MS"/>
                <a:sym typeface="Trebuchet MS"/>
              </a:rPr>
              <a:t>   som hindrer </a:t>
            </a:r>
            <a:endParaRPr>
              <a:uFillTx/>
            </a:endParaRPr>
          </a:p>
          <a:p>
            <a:pPr marL="342900" marR="0" lvl="0" indent="-342900" algn="l" rtl="0">
              <a:lnSpc>
                <a:spcPct val="100000"/>
              </a:lnSpc>
              <a:spcBef>
                <a:spcPts val="0"/>
              </a:spcBef>
              <a:spcAft>
                <a:spcPts val="0"/>
              </a:spcAft>
              <a:buClr>
                <a:schemeClr val="accent1"/>
              </a:buClr>
              <a:buSzPts val="1200"/>
              <a:buFont typeface="Noto Sans Symbols"/>
              <a:buNone/>
            </a:pPr>
            <a:r>
              <a:rPr lang="en-US" sz="1800" b="0" u="none" strike="noStrike" cap="none">
                <a:solidFill>
                  <a:srgbClr val="3F3F3F"/>
                </a:solidFill>
                <a:uFillTx/>
                <a:latin typeface="Trebuchet MS"/>
                <a:ea typeface="Trebuchet MS"/>
                <a:cs typeface="Trebuchet MS"/>
                <a:sym typeface="Trebuchet MS"/>
              </a:rPr>
              <a:t>   opplevelsen av å høre til, </a:t>
            </a:r>
            <a:endParaRPr>
              <a:uFillTx/>
            </a:endParaRPr>
          </a:p>
          <a:p>
            <a:pPr marL="342900" marR="0" lvl="0" indent="-342900" algn="l" rtl="0">
              <a:lnSpc>
                <a:spcPct val="100000"/>
              </a:lnSpc>
              <a:spcBef>
                <a:spcPts val="0"/>
              </a:spcBef>
              <a:spcAft>
                <a:spcPts val="0"/>
              </a:spcAft>
              <a:buClr>
                <a:schemeClr val="accent1"/>
              </a:buClr>
              <a:buSzPts val="1200"/>
              <a:buFont typeface="Noto Sans Symbols"/>
              <a:buNone/>
            </a:pPr>
            <a:r>
              <a:rPr lang="en-US" sz="1800" b="0" u="none" strike="noStrike" cap="none">
                <a:solidFill>
                  <a:srgbClr val="3F3F3F"/>
                </a:solidFill>
                <a:uFillTx/>
                <a:latin typeface="Trebuchet MS"/>
                <a:ea typeface="Trebuchet MS"/>
                <a:cs typeface="Trebuchet MS"/>
                <a:sym typeface="Trebuchet MS"/>
              </a:rPr>
              <a:t>   være en betydningsfull person  i fellesskapet </a:t>
            </a:r>
            <a:endParaRPr>
              <a:uFillTx/>
            </a:endParaRPr>
          </a:p>
          <a:p>
            <a:pPr marL="342900" marR="0" lvl="0" indent="-342900" algn="l" rtl="0">
              <a:lnSpc>
                <a:spcPct val="100000"/>
              </a:lnSpc>
              <a:spcBef>
                <a:spcPts val="0"/>
              </a:spcBef>
              <a:spcAft>
                <a:spcPts val="0"/>
              </a:spcAft>
              <a:buClr>
                <a:schemeClr val="accent1"/>
              </a:buClr>
              <a:buSzPts val="1200"/>
              <a:buFont typeface="Noto Sans Symbols"/>
              <a:buNone/>
            </a:pPr>
            <a:r>
              <a:rPr lang="en-US" sz="1800" b="0" u="none" strike="noStrike" cap="none">
                <a:solidFill>
                  <a:srgbClr val="3F3F3F"/>
                </a:solidFill>
                <a:uFillTx/>
                <a:latin typeface="Trebuchet MS"/>
                <a:ea typeface="Trebuchet MS"/>
                <a:cs typeface="Trebuchet MS"/>
                <a:sym typeface="Trebuchet MS"/>
              </a:rPr>
              <a:t>   og muligheten til medvirkning”</a:t>
            </a:r>
            <a:endParaRPr>
              <a:uFillTx/>
            </a:endParaRPr>
          </a:p>
          <a:p>
            <a:pPr marL="342900" marR="0" lvl="0" indent="-342900" algn="l" rtl="0">
              <a:lnSpc>
                <a:spcPct val="100000"/>
              </a:lnSpc>
              <a:spcBef>
                <a:spcPts val="0"/>
              </a:spcBef>
              <a:spcAft>
                <a:spcPts val="0"/>
              </a:spcAft>
              <a:buClr>
                <a:schemeClr val="accent1"/>
              </a:buClr>
              <a:buSzPts val="1280"/>
              <a:buFont typeface="Noto Sans Symbols"/>
              <a:buNone/>
            </a:pPr>
            <a:endParaRPr sz="1600" b="0" i="0" u="none" strike="noStrike" cap="none">
              <a:solidFill>
                <a:srgbClr val="3F3F3F"/>
              </a:solidFill>
              <a:uFillTx/>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accent1"/>
              </a:buClr>
              <a:buSzPts val="1280"/>
              <a:buFont typeface="Noto Sans Symbols"/>
              <a:buNone/>
            </a:pPr>
            <a:endParaRPr sz="1600" b="0" i="0" u="none" strike="noStrike" cap="none">
              <a:solidFill>
                <a:srgbClr val="3F3F3F"/>
              </a:solidFill>
              <a:uFillTx/>
              <a:latin typeface="Trebuchet MS"/>
              <a:ea typeface="Trebuchet MS"/>
              <a:cs typeface="Trebuchet MS"/>
              <a:sym typeface="Trebuchet MS"/>
            </a:endParaRPr>
          </a:p>
          <a:p>
            <a:pPr marL="342900" marR="0" lvl="0" indent="-342900" algn="l" rtl="0">
              <a:lnSpc>
                <a:spcPct val="100000"/>
              </a:lnSpc>
              <a:spcBef>
                <a:spcPts val="0"/>
              </a:spcBef>
              <a:spcAft>
                <a:spcPts val="0"/>
              </a:spcAft>
              <a:buClr>
                <a:schemeClr val="accent1"/>
              </a:buClr>
              <a:buSzPts val="1280"/>
              <a:buFont typeface="Noto Sans Symbols"/>
              <a:buNone/>
            </a:pPr>
            <a:r>
              <a:rPr lang="en-US" sz="1600" b="0" i="0" u="none" strike="noStrike" cap="none">
                <a:solidFill>
                  <a:srgbClr val="3F3F3F"/>
                </a:solidFill>
                <a:uFillTx/>
                <a:latin typeface="Trebuchet MS"/>
                <a:ea typeface="Trebuchet MS"/>
                <a:cs typeface="Trebuchet MS"/>
                <a:sym typeface="Trebuchet MS"/>
              </a:rPr>
              <a:t>				       </a:t>
            </a:r>
            <a:r>
              <a:rPr lang="en-US" sz="1600" i="1">
                <a:uFillTx/>
              </a:rPr>
              <a:t>Lund, Helgeland &amp; Kovac, 2017</a:t>
            </a:r>
            <a:endParaRPr i="1">
              <a:uFillTx/>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7CA438-E3A7-44B7-BCCC-BBBCCB5F03F8}"/>
              </a:ext>
            </a:extLst>
          </p:cNvPr>
          <p:cNvSpPr>
            <a:spLocks noGrp="1"/>
          </p:cNvSpPr>
          <p:nvPr>
            <p:ph type="title"/>
          </p:nvPr>
        </p:nvSpPr>
        <p:spPr/>
        <p:txBody>
          <a:bodyPr/>
          <a:lstStyle/>
          <a:p>
            <a:r>
              <a:rPr lang="nb-NO" dirty="0"/>
              <a:t>Hva tenker dere om dette?</a:t>
            </a:r>
          </a:p>
        </p:txBody>
      </p:sp>
      <p:sp>
        <p:nvSpPr>
          <p:cNvPr id="3" name="Plassholder for tekst 2">
            <a:extLst>
              <a:ext uri="{FF2B5EF4-FFF2-40B4-BE49-F238E27FC236}">
                <a16:creationId xmlns:a16="http://schemas.microsoft.com/office/drawing/2014/main" id="{F95F97A4-B83E-4642-BD1F-D2DD8851D0EA}"/>
              </a:ext>
            </a:extLst>
          </p:cNvPr>
          <p:cNvSpPr>
            <a:spLocks noGrp="1"/>
          </p:cNvSpPr>
          <p:nvPr>
            <p:ph type="body" idx="1"/>
          </p:nvPr>
        </p:nvSpPr>
        <p:spPr/>
        <p:txBody>
          <a:bodyPr/>
          <a:lstStyle/>
          <a:p>
            <a:pPr marL="137160" indent="0">
              <a:buNone/>
            </a:pPr>
            <a:endParaRPr lang="nb-NO" sz="1800" b="0" i="0" u="none" strike="noStrike" baseline="0" dirty="0">
              <a:solidFill>
                <a:srgbClr val="000000"/>
              </a:solidFill>
              <a:latin typeface="Brush Script MT" panose="03060802040406070304" pitchFamily="66" charset="0"/>
            </a:endParaRPr>
          </a:p>
          <a:p>
            <a:r>
              <a:rPr lang="nb-NO" sz="1800" b="0" i="0" u="none" strike="noStrike" baseline="0" dirty="0">
                <a:solidFill>
                  <a:srgbClr val="000000"/>
                </a:solidFill>
                <a:latin typeface="Calibri" panose="020F0502020204030204" pitchFamily="34" charset="0"/>
              </a:rPr>
              <a:t>Er den presenterte forståelsen av krenkelser, konflikt og mobbing hensiktsmessig?</a:t>
            </a:r>
          </a:p>
          <a:p>
            <a:r>
              <a:rPr lang="nb-NO" sz="1800" b="0" i="0" u="none" strike="noStrike" baseline="0" dirty="0">
                <a:solidFill>
                  <a:srgbClr val="000000"/>
                </a:solidFill>
                <a:latin typeface="Calibri" panose="020F0502020204030204" pitchFamily="34" charset="0"/>
              </a:rPr>
              <a:t>Kan det hjelpe til å forstå fenomener og begreper (bedre)?</a:t>
            </a:r>
          </a:p>
          <a:p>
            <a:r>
              <a:rPr lang="nb-NO" sz="1800" b="0" i="0" u="none" strike="noStrike" baseline="0" dirty="0">
                <a:solidFill>
                  <a:srgbClr val="000000"/>
                </a:solidFill>
                <a:latin typeface="Calibri" panose="020F0502020204030204" pitchFamily="34" charset="0"/>
              </a:rPr>
              <a:t>Kan det ha praktisk betydning?</a:t>
            </a:r>
          </a:p>
          <a:p>
            <a:r>
              <a:rPr lang="nb-NO" sz="1800" b="0" i="0" u="none" strike="noStrike" baseline="0" dirty="0">
                <a:solidFill>
                  <a:srgbClr val="000000"/>
                </a:solidFill>
                <a:latin typeface="Calibri" panose="020F0502020204030204" pitchFamily="34" charset="0"/>
              </a:rPr>
              <a:t>Hvilken?</a:t>
            </a:r>
          </a:p>
          <a:p>
            <a:endParaRPr lang="nb-NO" dirty="0"/>
          </a:p>
        </p:txBody>
      </p:sp>
    </p:spTree>
    <p:extLst>
      <p:ext uri="{BB962C8B-B14F-4D97-AF65-F5344CB8AC3E}">
        <p14:creationId xmlns:p14="http://schemas.microsoft.com/office/powerpoint/2010/main" val="212896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endParaRPr>
              <a:uFillTx/>
            </a:endParaRPr>
          </a:p>
        </p:txBody>
      </p:sp>
      <p:sp>
        <p:nvSpPr>
          <p:cNvPr id="164" name="Google Shape;164;p7"/>
          <p:cNvSpPr txBox="1">
            <a:spLocks noGrp="1"/>
          </p:cNvSpPr>
          <p:nvPr>
            <p:ph type="body" idx="1"/>
          </p:nvPr>
        </p:nvSpPr>
        <p:spPr>
          <a:xfrm>
            <a:off x="609600" y="2160600"/>
            <a:ext cx="6347700" cy="3677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000000"/>
              </a:buClr>
              <a:buSzPts val="1440"/>
              <a:buFont typeface="Arial"/>
              <a:buNone/>
            </a:pPr>
            <a:r>
              <a:rPr lang="en-US" sz="1050">
                <a:solidFill>
                  <a:srgbClr val="FFFFFF"/>
                </a:solidFill>
                <a:uFillTx/>
                <a:latin typeface="Arial"/>
                <a:ea typeface="Arial"/>
                <a:cs typeface="Arial"/>
                <a:sym typeface="Arial"/>
              </a:rPr>
              <a:t>Nå blir det drama i timen!</a:t>
            </a:r>
            <a:endParaRPr sz="1400">
              <a:solidFill>
                <a:srgbClr val="000000"/>
              </a:solidFill>
              <a:uFillTx/>
              <a:latin typeface="Arial"/>
              <a:ea typeface="Arial"/>
              <a:cs typeface="Arial"/>
              <a:sym typeface="Arial"/>
            </a:endParaRPr>
          </a:p>
          <a:p>
            <a:pPr marL="0" lvl="0" indent="0" algn="ctr" rtl="0">
              <a:lnSpc>
                <a:spcPct val="100000"/>
              </a:lnSpc>
              <a:spcBef>
                <a:spcPts val="0"/>
              </a:spcBef>
              <a:spcAft>
                <a:spcPts val="0"/>
              </a:spcAft>
              <a:buClr>
                <a:srgbClr val="000000"/>
              </a:buClr>
              <a:buSzPts val="1440"/>
              <a:buFont typeface="Arial"/>
              <a:buNone/>
            </a:pPr>
            <a:r>
              <a:rPr lang="en-US" sz="1050">
                <a:solidFill>
                  <a:srgbClr val="FFFFFF"/>
                </a:solidFill>
                <a:uFillTx/>
                <a:latin typeface="Arial"/>
                <a:ea typeface="Arial"/>
                <a:cs typeface="Arial"/>
                <a:sym typeface="Arial"/>
              </a:rPr>
              <a:t>Nå blir det drama i timen!</a:t>
            </a:r>
            <a:endParaRPr sz="1400">
              <a:solidFill>
                <a:srgbClr val="000000"/>
              </a:solidFill>
              <a:uFillTx/>
              <a:latin typeface="Arial"/>
              <a:ea typeface="Arial"/>
              <a:cs typeface="Arial"/>
              <a:sym typeface="Arial"/>
            </a:endParaRPr>
          </a:p>
          <a:p>
            <a:pPr marL="0" lvl="0" indent="0" algn="l" rtl="0">
              <a:lnSpc>
                <a:spcPct val="100000"/>
              </a:lnSpc>
              <a:spcBef>
                <a:spcPts val="1000"/>
              </a:spcBef>
              <a:spcAft>
                <a:spcPts val="0"/>
              </a:spcAft>
              <a:buSzPts val="1440"/>
              <a:buNone/>
            </a:pPr>
            <a:endParaRPr>
              <a:uFillTx/>
            </a:endParaRPr>
          </a:p>
        </p:txBody>
      </p:sp>
      <p:sp>
        <p:nvSpPr>
          <p:cNvPr id="165" name="Google Shape;165;p7"/>
          <p:cNvSpPr>
            <a:spLocks/>
          </p:cNvSpPr>
          <p:nvPr/>
        </p:nvSpPr>
        <p:spPr>
          <a:xfrm>
            <a:off x="2298122" y="1843088"/>
            <a:ext cx="1285800" cy="1200300"/>
          </a:xfrm>
          <a:prstGeom prst="ellipse">
            <a:avLst/>
          </a:prstGeom>
          <a:blipFill rotWithShape="1">
            <a:blip r:embed="rId3"/>
            <a:tile tx="0" ty="0" sx="99995" sy="99995" flip="none" algn="tl"/>
          </a:blipFill>
          <a:ln>
            <a:noFill/>
          </a:ln>
          <a:effectLst>
            <a:outerShdw blurRad="38100" dist="25400" dir="5400000" rotWithShape="0">
              <a:srgbClr val="000000">
                <a:alpha val="6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FFFFFF"/>
              </a:solidFill>
              <a:uFillTx/>
              <a:latin typeface="Arial"/>
              <a:ea typeface="Arial"/>
              <a:cs typeface="Arial"/>
              <a:sym typeface="Arial"/>
            </a:endParaRPr>
          </a:p>
        </p:txBody>
      </p:sp>
      <p:sp>
        <p:nvSpPr>
          <p:cNvPr id="166" name="Google Shape;166;p7"/>
          <p:cNvSpPr txBox="1">
            <a:spLocks/>
          </p:cNvSpPr>
          <p:nvPr/>
        </p:nvSpPr>
        <p:spPr>
          <a:xfrm>
            <a:off x="2424112" y="2486025"/>
            <a:ext cx="300000" cy="24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167" name="Google Shape;167;p7"/>
          <p:cNvCxnSpPr/>
          <p:nvPr/>
        </p:nvCxnSpPr>
        <p:spPr>
          <a:xfrm rot="10800000" flipH="1">
            <a:off x="2509838" y="2186063"/>
            <a:ext cx="257100" cy="257100"/>
          </a:xfrm>
          <a:prstGeom prst="straightConnector1">
            <a:avLst/>
          </a:prstGeom>
          <a:noFill/>
          <a:ln w="9525" cap="flat" cmpd="sng">
            <a:solidFill>
              <a:srgbClr val="000000"/>
            </a:solidFill>
            <a:prstDash val="solid"/>
            <a:round/>
            <a:headEnd type="none" w="sm" len="sm"/>
            <a:tailEnd type="none" w="sm" len="sm"/>
          </a:ln>
        </p:spPr>
      </p:cxnSp>
      <p:cxnSp>
        <p:nvCxnSpPr>
          <p:cNvPr id="168" name="Google Shape;168;p7"/>
          <p:cNvCxnSpPr/>
          <p:nvPr/>
        </p:nvCxnSpPr>
        <p:spPr>
          <a:xfrm>
            <a:off x="2681288" y="2677055"/>
            <a:ext cx="385800" cy="900"/>
          </a:xfrm>
          <a:prstGeom prst="straightConnector1">
            <a:avLst/>
          </a:prstGeom>
          <a:noFill/>
          <a:ln w="9525" cap="flat" cmpd="sng">
            <a:solidFill>
              <a:srgbClr val="000000"/>
            </a:solidFill>
            <a:prstDash val="solid"/>
            <a:round/>
            <a:headEnd type="none" w="sm" len="sm"/>
            <a:tailEnd type="none" w="sm" len="sm"/>
          </a:ln>
        </p:spPr>
      </p:cxnSp>
      <p:cxnSp>
        <p:nvCxnSpPr>
          <p:cNvPr id="169" name="Google Shape;169;p7"/>
          <p:cNvCxnSpPr/>
          <p:nvPr/>
        </p:nvCxnSpPr>
        <p:spPr>
          <a:xfrm>
            <a:off x="3024188" y="2185988"/>
            <a:ext cx="257100" cy="257100"/>
          </a:xfrm>
          <a:prstGeom prst="straightConnector1">
            <a:avLst/>
          </a:prstGeom>
          <a:noFill/>
          <a:ln w="9525" cap="flat" cmpd="sng">
            <a:solidFill>
              <a:srgbClr val="000000"/>
            </a:solidFill>
            <a:prstDash val="solid"/>
            <a:round/>
            <a:headEnd type="none" w="sm" len="sm"/>
            <a:tailEnd type="none" w="sm" len="sm"/>
          </a:ln>
        </p:spPr>
      </p:cxnSp>
      <p:cxnSp>
        <p:nvCxnSpPr>
          <p:cNvPr id="170" name="Google Shape;170;p7"/>
          <p:cNvCxnSpPr/>
          <p:nvPr/>
        </p:nvCxnSpPr>
        <p:spPr>
          <a:xfrm>
            <a:off x="3538538" y="2486027"/>
            <a:ext cx="342900" cy="900"/>
          </a:xfrm>
          <a:prstGeom prst="straightConnector1">
            <a:avLst/>
          </a:prstGeom>
          <a:noFill/>
          <a:ln w="9525" cap="flat" cmpd="sng">
            <a:solidFill>
              <a:srgbClr val="000000"/>
            </a:solidFill>
            <a:prstDash val="solid"/>
            <a:round/>
            <a:headEnd type="none" w="sm" len="sm"/>
            <a:tailEnd type="none" w="sm" len="sm"/>
          </a:ln>
        </p:spPr>
      </p:cxnSp>
      <p:cxnSp>
        <p:nvCxnSpPr>
          <p:cNvPr id="171" name="Google Shape;171;p7"/>
          <p:cNvCxnSpPr/>
          <p:nvPr/>
        </p:nvCxnSpPr>
        <p:spPr>
          <a:xfrm rot="10800000" flipH="1">
            <a:off x="3881437" y="2357325"/>
            <a:ext cx="128700" cy="128700"/>
          </a:xfrm>
          <a:prstGeom prst="straightConnector1">
            <a:avLst/>
          </a:prstGeom>
          <a:noFill/>
          <a:ln w="9525" cap="flat" cmpd="sng">
            <a:solidFill>
              <a:srgbClr val="000000"/>
            </a:solidFill>
            <a:prstDash val="solid"/>
            <a:round/>
            <a:headEnd type="none" w="sm" len="sm"/>
            <a:tailEnd type="none" w="sm" len="sm"/>
          </a:ln>
        </p:spPr>
      </p:cxnSp>
      <p:cxnSp>
        <p:nvCxnSpPr>
          <p:cNvPr id="172" name="Google Shape;172;p7"/>
          <p:cNvCxnSpPr/>
          <p:nvPr/>
        </p:nvCxnSpPr>
        <p:spPr>
          <a:xfrm>
            <a:off x="4010027" y="2357438"/>
            <a:ext cx="900" cy="171300"/>
          </a:xfrm>
          <a:prstGeom prst="straightConnector1">
            <a:avLst/>
          </a:prstGeom>
          <a:noFill/>
          <a:ln w="9525" cap="flat" cmpd="sng">
            <a:solidFill>
              <a:srgbClr val="000000"/>
            </a:solidFill>
            <a:prstDash val="solid"/>
            <a:round/>
            <a:headEnd type="none" w="sm" len="sm"/>
            <a:tailEnd type="none" w="sm" len="sm"/>
          </a:ln>
        </p:spPr>
      </p:cxnSp>
      <p:cxnSp>
        <p:nvCxnSpPr>
          <p:cNvPr id="173" name="Google Shape;173;p7"/>
          <p:cNvCxnSpPr/>
          <p:nvPr/>
        </p:nvCxnSpPr>
        <p:spPr>
          <a:xfrm rot="10800000" flipH="1">
            <a:off x="4010025" y="2357588"/>
            <a:ext cx="171300" cy="171300"/>
          </a:xfrm>
          <a:prstGeom prst="straightConnector1">
            <a:avLst/>
          </a:prstGeom>
          <a:noFill/>
          <a:ln w="9525" cap="flat" cmpd="sng">
            <a:solidFill>
              <a:srgbClr val="000000"/>
            </a:solidFill>
            <a:prstDash val="solid"/>
            <a:round/>
            <a:headEnd type="none" w="sm" len="sm"/>
            <a:tailEnd type="none" w="sm" len="sm"/>
          </a:ln>
        </p:spPr>
      </p:cxnSp>
      <p:cxnSp>
        <p:nvCxnSpPr>
          <p:cNvPr id="174" name="Google Shape;174;p7"/>
          <p:cNvCxnSpPr/>
          <p:nvPr/>
        </p:nvCxnSpPr>
        <p:spPr>
          <a:xfrm flipH="1">
            <a:off x="4181470" y="2357438"/>
            <a:ext cx="900" cy="171300"/>
          </a:xfrm>
          <a:prstGeom prst="straightConnector1">
            <a:avLst/>
          </a:prstGeom>
          <a:noFill/>
          <a:ln w="9525" cap="flat" cmpd="sng">
            <a:solidFill>
              <a:srgbClr val="000000"/>
            </a:solidFill>
            <a:prstDash val="solid"/>
            <a:round/>
            <a:headEnd type="none" w="sm" len="sm"/>
            <a:tailEnd type="none" w="sm" len="sm"/>
          </a:ln>
        </p:spPr>
      </p:cxnSp>
      <p:cxnSp>
        <p:nvCxnSpPr>
          <p:cNvPr id="175" name="Google Shape;175;p7"/>
          <p:cNvCxnSpPr/>
          <p:nvPr/>
        </p:nvCxnSpPr>
        <p:spPr>
          <a:xfrm rot="10800000" flipH="1">
            <a:off x="4181476" y="2357588"/>
            <a:ext cx="128700" cy="171300"/>
          </a:xfrm>
          <a:prstGeom prst="straightConnector1">
            <a:avLst/>
          </a:prstGeom>
          <a:noFill/>
          <a:ln w="9525" cap="flat" cmpd="sng">
            <a:solidFill>
              <a:srgbClr val="000000"/>
            </a:solidFill>
            <a:prstDash val="solid"/>
            <a:round/>
            <a:headEnd type="none" w="sm" len="sm"/>
            <a:tailEnd type="none" w="sm" len="sm"/>
          </a:ln>
        </p:spPr>
      </p:cxnSp>
      <p:cxnSp>
        <p:nvCxnSpPr>
          <p:cNvPr id="176" name="Google Shape;176;p7"/>
          <p:cNvCxnSpPr/>
          <p:nvPr/>
        </p:nvCxnSpPr>
        <p:spPr>
          <a:xfrm>
            <a:off x="4310064" y="2357438"/>
            <a:ext cx="900" cy="171300"/>
          </a:xfrm>
          <a:prstGeom prst="straightConnector1">
            <a:avLst/>
          </a:prstGeom>
          <a:noFill/>
          <a:ln w="9525" cap="flat" cmpd="sng">
            <a:solidFill>
              <a:srgbClr val="000000"/>
            </a:solidFill>
            <a:prstDash val="solid"/>
            <a:round/>
            <a:headEnd type="none" w="sm" len="sm"/>
            <a:tailEnd type="none" w="sm" len="sm"/>
          </a:ln>
        </p:spPr>
      </p:cxnSp>
      <p:cxnSp>
        <p:nvCxnSpPr>
          <p:cNvPr id="177" name="Google Shape;177;p7"/>
          <p:cNvCxnSpPr/>
          <p:nvPr/>
        </p:nvCxnSpPr>
        <p:spPr>
          <a:xfrm rot="10800000" flipH="1">
            <a:off x="4310062" y="2357588"/>
            <a:ext cx="128700" cy="171300"/>
          </a:xfrm>
          <a:prstGeom prst="straightConnector1">
            <a:avLst/>
          </a:prstGeom>
          <a:noFill/>
          <a:ln w="9525" cap="flat" cmpd="sng">
            <a:solidFill>
              <a:srgbClr val="000000"/>
            </a:solidFill>
            <a:prstDash val="solid"/>
            <a:round/>
            <a:headEnd type="none" w="sm" len="sm"/>
            <a:tailEnd type="none" w="sm" len="sm"/>
          </a:ln>
        </p:spPr>
      </p:cxnSp>
      <p:cxnSp>
        <p:nvCxnSpPr>
          <p:cNvPr id="178" name="Google Shape;178;p7"/>
          <p:cNvCxnSpPr/>
          <p:nvPr/>
        </p:nvCxnSpPr>
        <p:spPr>
          <a:xfrm>
            <a:off x="4438652" y="2357438"/>
            <a:ext cx="900" cy="171300"/>
          </a:xfrm>
          <a:prstGeom prst="straightConnector1">
            <a:avLst/>
          </a:prstGeom>
          <a:noFill/>
          <a:ln w="9525" cap="flat" cmpd="sng">
            <a:solidFill>
              <a:srgbClr val="000000"/>
            </a:solidFill>
            <a:prstDash val="solid"/>
            <a:round/>
            <a:headEnd type="none" w="sm" len="sm"/>
            <a:tailEnd type="none" w="sm" len="sm"/>
          </a:ln>
        </p:spPr>
      </p:cxnSp>
      <p:cxnSp>
        <p:nvCxnSpPr>
          <p:cNvPr id="179" name="Google Shape;179;p7"/>
          <p:cNvCxnSpPr/>
          <p:nvPr/>
        </p:nvCxnSpPr>
        <p:spPr>
          <a:xfrm rot="10800000" flipH="1">
            <a:off x="4438650" y="2357588"/>
            <a:ext cx="171300" cy="171300"/>
          </a:xfrm>
          <a:prstGeom prst="straightConnector1">
            <a:avLst/>
          </a:prstGeom>
          <a:noFill/>
          <a:ln w="9525" cap="flat" cmpd="sng">
            <a:solidFill>
              <a:srgbClr val="000000"/>
            </a:solidFill>
            <a:prstDash val="solid"/>
            <a:round/>
            <a:headEnd type="none" w="sm" len="sm"/>
            <a:tailEnd type="none" w="sm" len="sm"/>
          </a:ln>
        </p:spPr>
      </p:cxnSp>
      <p:cxnSp>
        <p:nvCxnSpPr>
          <p:cNvPr id="180" name="Google Shape;180;p7"/>
          <p:cNvCxnSpPr/>
          <p:nvPr/>
        </p:nvCxnSpPr>
        <p:spPr>
          <a:xfrm>
            <a:off x="4610101" y="2357439"/>
            <a:ext cx="471600" cy="900"/>
          </a:xfrm>
          <a:prstGeom prst="straightConnector1">
            <a:avLst/>
          </a:prstGeom>
          <a:noFill/>
          <a:ln w="9525" cap="flat" cmpd="sng">
            <a:solidFill>
              <a:srgbClr val="000000"/>
            </a:solidFill>
            <a:prstDash val="solid"/>
            <a:round/>
            <a:headEnd type="none" w="sm" len="sm"/>
            <a:tailEnd type="triangle" w="med" len="med"/>
          </a:ln>
        </p:spPr>
      </p:cxnSp>
      <p:cxnSp>
        <p:nvCxnSpPr>
          <p:cNvPr id="181" name="Google Shape;181;p7"/>
          <p:cNvCxnSpPr/>
          <p:nvPr/>
        </p:nvCxnSpPr>
        <p:spPr>
          <a:xfrm flipH="1">
            <a:off x="2905595" y="2037885"/>
            <a:ext cx="900" cy="214200"/>
          </a:xfrm>
          <a:prstGeom prst="straightConnector1">
            <a:avLst/>
          </a:prstGeom>
          <a:noFill/>
          <a:ln w="9525" cap="flat" cmpd="sng">
            <a:solidFill>
              <a:srgbClr val="000000"/>
            </a:solidFill>
            <a:prstDash val="solid"/>
            <a:round/>
            <a:headEnd type="none" w="sm" len="sm"/>
            <a:tailEnd type="none" w="sm" len="sm"/>
          </a:ln>
        </p:spPr>
      </p:cxnSp>
      <p:cxnSp>
        <p:nvCxnSpPr>
          <p:cNvPr id="182" name="Google Shape;182;p7"/>
          <p:cNvCxnSpPr/>
          <p:nvPr/>
        </p:nvCxnSpPr>
        <p:spPr>
          <a:xfrm flipH="1">
            <a:off x="2819801" y="2080747"/>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183" name="Google Shape;183;p7"/>
          <p:cNvCxnSpPr/>
          <p:nvPr/>
        </p:nvCxnSpPr>
        <p:spPr>
          <a:xfrm>
            <a:off x="2905601" y="2080747"/>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184" name="Google Shape;184;p7"/>
          <p:cNvCxnSpPr/>
          <p:nvPr/>
        </p:nvCxnSpPr>
        <p:spPr>
          <a:xfrm flipH="1">
            <a:off x="2819801" y="2252198"/>
            <a:ext cx="85800" cy="85800"/>
          </a:xfrm>
          <a:prstGeom prst="straightConnector1">
            <a:avLst/>
          </a:prstGeom>
          <a:noFill/>
          <a:ln w="9525" cap="flat" cmpd="sng">
            <a:solidFill>
              <a:srgbClr val="000000"/>
            </a:solidFill>
            <a:prstDash val="solid"/>
            <a:round/>
            <a:headEnd type="none" w="sm" len="sm"/>
            <a:tailEnd type="none" w="sm" len="sm"/>
          </a:ln>
        </p:spPr>
      </p:cxnSp>
      <p:cxnSp>
        <p:nvCxnSpPr>
          <p:cNvPr id="185" name="Google Shape;185;p7"/>
          <p:cNvCxnSpPr/>
          <p:nvPr/>
        </p:nvCxnSpPr>
        <p:spPr>
          <a:xfrm>
            <a:off x="2905601" y="2252198"/>
            <a:ext cx="85800" cy="85800"/>
          </a:xfrm>
          <a:prstGeom prst="straightConnector1">
            <a:avLst/>
          </a:prstGeom>
          <a:noFill/>
          <a:ln w="9525" cap="flat" cmpd="sng">
            <a:solidFill>
              <a:srgbClr val="000000"/>
            </a:solidFill>
            <a:prstDash val="solid"/>
            <a:round/>
            <a:headEnd type="none" w="sm" len="sm"/>
            <a:tailEnd type="none" w="sm" len="sm"/>
          </a:ln>
        </p:spPr>
      </p:cxnSp>
      <p:cxnSp>
        <p:nvCxnSpPr>
          <p:cNvPr id="186" name="Google Shape;186;p7"/>
          <p:cNvCxnSpPr/>
          <p:nvPr/>
        </p:nvCxnSpPr>
        <p:spPr>
          <a:xfrm flipH="1">
            <a:off x="3095328" y="3566766"/>
            <a:ext cx="900" cy="214200"/>
          </a:xfrm>
          <a:prstGeom prst="straightConnector1">
            <a:avLst/>
          </a:prstGeom>
          <a:noFill/>
          <a:ln w="9525" cap="flat" cmpd="sng">
            <a:solidFill>
              <a:srgbClr val="000000"/>
            </a:solidFill>
            <a:prstDash val="solid"/>
            <a:round/>
            <a:headEnd type="none" w="sm" len="sm"/>
            <a:tailEnd type="none" w="sm" len="sm"/>
          </a:ln>
        </p:spPr>
      </p:cxnSp>
      <p:cxnSp>
        <p:nvCxnSpPr>
          <p:cNvPr id="187" name="Google Shape;187;p7"/>
          <p:cNvCxnSpPr/>
          <p:nvPr/>
        </p:nvCxnSpPr>
        <p:spPr>
          <a:xfrm flipH="1">
            <a:off x="3009535" y="3609628"/>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188" name="Google Shape;188;p7"/>
          <p:cNvCxnSpPr/>
          <p:nvPr/>
        </p:nvCxnSpPr>
        <p:spPr>
          <a:xfrm>
            <a:off x="3095335" y="3609628"/>
            <a:ext cx="85800" cy="128700"/>
          </a:xfrm>
          <a:prstGeom prst="straightConnector1">
            <a:avLst/>
          </a:prstGeom>
          <a:noFill/>
          <a:ln w="9525" cap="flat" cmpd="sng">
            <a:solidFill>
              <a:srgbClr val="000000"/>
            </a:solidFill>
            <a:prstDash val="solid"/>
            <a:round/>
            <a:headEnd type="none" w="sm" len="sm"/>
            <a:tailEnd type="none" w="sm" len="sm"/>
          </a:ln>
        </p:spPr>
      </p:cxnSp>
      <p:sp>
        <p:nvSpPr>
          <p:cNvPr id="189" name="Google Shape;189;p7"/>
          <p:cNvSpPr>
            <a:spLocks/>
          </p:cNvSpPr>
          <p:nvPr/>
        </p:nvSpPr>
        <p:spPr>
          <a:xfrm>
            <a:off x="3009609" y="3438178"/>
            <a:ext cx="171300" cy="128700"/>
          </a:xfrm>
          <a:prstGeom prst="ellipse">
            <a:avLst/>
          </a:pr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190" name="Google Shape;190;p7"/>
          <p:cNvCxnSpPr/>
          <p:nvPr/>
        </p:nvCxnSpPr>
        <p:spPr>
          <a:xfrm flipH="1">
            <a:off x="3395367" y="3523904"/>
            <a:ext cx="900" cy="214200"/>
          </a:xfrm>
          <a:prstGeom prst="straightConnector1">
            <a:avLst/>
          </a:prstGeom>
          <a:noFill/>
          <a:ln w="9525" cap="flat" cmpd="sng">
            <a:solidFill>
              <a:srgbClr val="000000"/>
            </a:solidFill>
            <a:prstDash val="solid"/>
            <a:round/>
            <a:headEnd type="none" w="sm" len="sm"/>
            <a:tailEnd type="none" w="sm" len="sm"/>
          </a:ln>
        </p:spPr>
      </p:cxnSp>
      <p:cxnSp>
        <p:nvCxnSpPr>
          <p:cNvPr id="191" name="Google Shape;191;p7"/>
          <p:cNvCxnSpPr/>
          <p:nvPr/>
        </p:nvCxnSpPr>
        <p:spPr>
          <a:xfrm flipH="1">
            <a:off x="3309572" y="3566766"/>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192" name="Google Shape;192;p7"/>
          <p:cNvCxnSpPr/>
          <p:nvPr/>
        </p:nvCxnSpPr>
        <p:spPr>
          <a:xfrm>
            <a:off x="3395372" y="3566766"/>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193" name="Google Shape;193;p7"/>
          <p:cNvCxnSpPr/>
          <p:nvPr/>
        </p:nvCxnSpPr>
        <p:spPr>
          <a:xfrm flipH="1">
            <a:off x="3309572" y="3738217"/>
            <a:ext cx="85800" cy="85800"/>
          </a:xfrm>
          <a:prstGeom prst="straightConnector1">
            <a:avLst/>
          </a:prstGeom>
          <a:noFill/>
          <a:ln w="9525" cap="flat" cmpd="sng">
            <a:solidFill>
              <a:srgbClr val="000000"/>
            </a:solidFill>
            <a:prstDash val="solid"/>
            <a:round/>
            <a:headEnd type="none" w="sm" len="sm"/>
            <a:tailEnd type="none" w="sm" len="sm"/>
          </a:ln>
        </p:spPr>
      </p:cxnSp>
      <p:cxnSp>
        <p:nvCxnSpPr>
          <p:cNvPr id="194" name="Google Shape;194;p7"/>
          <p:cNvCxnSpPr/>
          <p:nvPr/>
        </p:nvCxnSpPr>
        <p:spPr>
          <a:xfrm>
            <a:off x="3395372" y="3738217"/>
            <a:ext cx="85800" cy="85800"/>
          </a:xfrm>
          <a:prstGeom prst="straightConnector1">
            <a:avLst/>
          </a:prstGeom>
          <a:noFill/>
          <a:ln w="9525" cap="flat" cmpd="sng">
            <a:solidFill>
              <a:srgbClr val="000000"/>
            </a:solidFill>
            <a:prstDash val="solid"/>
            <a:round/>
            <a:headEnd type="none" w="sm" len="sm"/>
            <a:tailEnd type="none" w="sm" len="sm"/>
          </a:ln>
        </p:spPr>
      </p:cxnSp>
      <p:sp>
        <p:nvSpPr>
          <p:cNvPr id="195" name="Google Shape;195;p7"/>
          <p:cNvSpPr>
            <a:spLocks/>
          </p:cNvSpPr>
          <p:nvPr/>
        </p:nvSpPr>
        <p:spPr>
          <a:xfrm>
            <a:off x="3309647" y="3395316"/>
            <a:ext cx="171300" cy="128700"/>
          </a:xfrm>
          <a:prstGeom prst="ellipse">
            <a:avLst/>
          </a:prstGeom>
          <a:solidFill>
            <a:srgbClr val="FF00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196" name="Google Shape;196;p7"/>
          <p:cNvCxnSpPr/>
          <p:nvPr/>
        </p:nvCxnSpPr>
        <p:spPr>
          <a:xfrm flipH="1">
            <a:off x="3864687" y="3455624"/>
            <a:ext cx="900" cy="214200"/>
          </a:xfrm>
          <a:prstGeom prst="straightConnector1">
            <a:avLst/>
          </a:prstGeom>
          <a:noFill/>
          <a:ln w="9525" cap="flat" cmpd="sng">
            <a:solidFill>
              <a:srgbClr val="000000"/>
            </a:solidFill>
            <a:prstDash val="solid"/>
            <a:round/>
            <a:headEnd type="none" w="sm" len="sm"/>
            <a:tailEnd type="none" w="sm" len="sm"/>
          </a:ln>
        </p:spPr>
      </p:cxnSp>
      <p:cxnSp>
        <p:nvCxnSpPr>
          <p:cNvPr id="197" name="Google Shape;197;p7"/>
          <p:cNvCxnSpPr/>
          <p:nvPr/>
        </p:nvCxnSpPr>
        <p:spPr>
          <a:xfrm flipH="1">
            <a:off x="3778892" y="3498487"/>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198" name="Google Shape;198;p7"/>
          <p:cNvCxnSpPr/>
          <p:nvPr/>
        </p:nvCxnSpPr>
        <p:spPr>
          <a:xfrm>
            <a:off x="3864692" y="3498487"/>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199" name="Google Shape;199;p7"/>
          <p:cNvCxnSpPr/>
          <p:nvPr/>
        </p:nvCxnSpPr>
        <p:spPr>
          <a:xfrm flipH="1">
            <a:off x="3778892" y="3669937"/>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00" name="Google Shape;200;p7"/>
          <p:cNvCxnSpPr/>
          <p:nvPr/>
        </p:nvCxnSpPr>
        <p:spPr>
          <a:xfrm>
            <a:off x="3864692" y="3669937"/>
            <a:ext cx="85800" cy="85800"/>
          </a:xfrm>
          <a:prstGeom prst="straightConnector1">
            <a:avLst/>
          </a:prstGeom>
          <a:noFill/>
          <a:ln w="9525" cap="flat" cmpd="sng">
            <a:solidFill>
              <a:srgbClr val="000000"/>
            </a:solidFill>
            <a:prstDash val="solid"/>
            <a:round/>
            <a:headEnd type="none" w="sm" len="sm"/>
            <a:tailEnd type="none" w="sm" len="sm"/>
          </a:ln>
        </p:spPr>
      </p:cxnSp>
      <p:sp>
        <p:nvSpPr>
          <p:cNvPr id="201" name="Google Shape;201;p7"/>
          <p:cNvSpPr>
            <a:spLocks/>
          </p:cNvSpPr>
          <p:nvPr/>
        </p:nvSpPr>
        <p:spPr>
          <a:xfrm>
            <a:off x="3778967" y="3327037"/>
            <a:ext cx="171300" cy="128700"/>
          </a:xfrm>
          <a:prstGeom prst="ellipse">
            <a:avLst/>
          </a:prstGeom>
          <a:solidFill>
            <a:srgbClr val="C0D669"/>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02" name="Google Shape;202;p7"/>
          <p:cNvCxnSpPr/>
          <p:nvPr/>
        </p:nvCxnSpPr>
        <p:spPr>
          <a:xfrm flipH="1">
            <a:off x="4121862" y="3455624"/>
            <a:ext cx="900" cy="214200"/>
          </a:xfrm>
          <a:prstGeom prst="straightConnector1">
            <a:avLst/>
          </a:prstGeom>
          <a:noFill/>
          <a:ln w="9525" cap="flat" cmpd="sng">
            <a:solidFill>
              <a:srgbClr val="000000"/>
            </a:solidFill>
            <a:prstDash val="solid"/>
            <a:round/>
            <a:headEnd type="none" w="sm" len="sm"/>
            <a:tailEnd type="none" w="sm" len="sm"/>
          </a:ln>
        </p:spPr>
      </p:cxnSp>
      <p:cxnSp>
        <p:nvCxnSpPr>
          <p:cNvPr id="203" name="Google Shape;203;p7"/>
          <p:cNvCxnSpPr/>
          <p:nvPr/>
        </p:nvCxnSpPr>
        <p:spPr>
          <a:xfrm flipH="1">
            <a:off x="4036067" y="3498487"/>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04" name="Google Shape;204;p7"/>
          <p:cNvCxnSpPr/>
          <p:nvPr/>
        </p:nvCxnSpPr>
        <p:spPr>
          <a:xfrm>
            <a:off x="4121867" y="3498487"/>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05" name="Google Shape;205;p7"/>
          <p:cNvCxnSpPr/>
          <p:nvPr/>
        </p:nvCxnSpPr>
        <p:spPr>
          <a:xfrm flipH="1">
            <a:off x="4036067" y="3669937"/>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06" name="Google Shape;206;p7"/>
          <p:cNvCxnSpPr/>
          <p:nvPr/>
        </p:nvCxnSpPr>
        <p:spPr>
          <a:xfrm>
            <a:off x="4121867" y="3669937"/>
            <a:ext cx="85800" cy="85800"/>
          </a:xfrm>
          <a:prstGeom prst="straightConnector1">
            <a:avLst/>
          </a:prstGeom>
          <a:noFill/>
          <a:ln w="9525" cap="flat" cmpd="sng">
            <a:solidFill>
              <a:srgbClr val="000000"/>
            </a:solidFill>
            <a:prstDash val="solid"/>
            <a:round/>
            <a:headEnd type="none" w="sm" len="sm"/>
            <a:tailEnd type="none" w="sm" len="sm"/>
          </a:ln>
        </p:spPr>
      </p:cxnSp>
      <p:sp>
        <p:nvSpPr>
          <p:cNvPr id="207" name="Google Shape;207;p7"/>
          <p:cNvSpPr>
            <a:spLocks/>
          </p:cNvSpPr>
          <p:nvPr/>
        </p:nvSpPr>
        <p:spPr>
          <a:xfrm>
            <a:off x="4036142" y="3327037"/>
            <a:ext cx="171300" cy="128700"/>
          </a:xfrm>
          <a:prstGeom prst="ellipse">
            <a:avLst/>
          </a:prstGeom>
          <a:solidFill>
            <a:srgbClr val="C0D669"/>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08" name="Google Shape;208;p7"/>
          <p:cNvCxnSpPr/>
          <p:nvPr/>
        </p:nvCxnSpPr>
        <p:spPr>
          <a:xfrm flipH="1">
            <a:off x="4379037" y="3412762"/>
            <a:ext cx="900" cy="214200"/>
          </a:xfrm>
          <a:prstGeom prst="straightConnector1">
            <a:avLst/>
          </a:prstGeom>
          <a:noFill/>
          <a:ln w="9525" cap="flat" cmpd="sng">
            <a:solidFill>
              <a:srgbClr val="000000"/>
            </a:solidFill>
            <a:prstDash val="solid"/>
            <a:round/>
            <a:headEnd type="none" w="sm" len="sm"/>
            <a:tailEnd type="none" w="sm" len="sm"/>
          </a:ln>
        </p:spPr>
      </p:cxnSp>
      <p:cxnSp>
        <p:nvCxnSpPr>
          <p:cNvPr id="209" name="Google Shape;209;p7"/>
          <p:cNvCxnSpPr/>
          <p:nvPr/>
        </p:nvCxnSpPr>
        <p:spPr>
          <a:xfrm flipH="1">
            <a:off x="4293242" y="3455623"/>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10" name="Google Shape;210;p7"/>
          <p:cNvCxnSpPr/>
          <p:nvPr/>
        </p:nvCxnSpPr>
        <p:spPr>
          <a:xfrm>
            <a:off x="4379042" y="3455623"/>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11" name="Google Shape;211;p7"/>
          <p:cNvCxnSpPr/>
          <p:nvPr/>
        </p:nvCxnSpPr>
        <p:spPr>
          <a:xfrm flipH="1">
            <a:off x="4293242" y="362707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12" name="Google Shape;212;p7"/>
          <p:cNvCxnSpPr/>
          <p:nvPr/>
        </p:nvCxnSpPr>
        <p:spPr>
          <a:xfrm>
            <a:off x="4379042" y="3627074"/>
            <a:ext cx="85800" cy="85800"/>
          </a:xfrm>
          <a:prstGeom prst="straightConnector1">
            <a:avLst/>
          </a:prstGeom>
          <a:noFill/>
          <a:ln w="9525" cap="flat" cmpd="sng">
            <a:solidFill>
              <a:srgbClr val="000000"/>
            </a:solidFill>
            <a:prstDash val="solid"/>
            <a:round/>
            <a:headEnd type="none" w="sm" len="sm"/>
            <a:tailEnd type="none" w="sm" len="sm"/>
          </a:ln>
        </p:spPr>
      </p:cxnSp>
      <p:sp>
        <p:nvSpPr>
          <p:cNvPr id="213" name="Google Shape;213;p7"/>
          <p:cNvSpPr>
            <a:spLocks/>
          </p:cNvSpPr>
          <p:nvPr/>
        </p:nvSpPr>
        <p:spPr>
          <a:xfrm>
            <a:off x="4293317" y="3284173"/>
            <a:ext cx="171300" cy="128700"/>
          </a:xfrm>
          <a:prstGeom prst="ellipse">
            <a:avLst/>
          </a:prstGeom>
          <a:solidFill>
            <a:srgbClr val="C0D669"/>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14" name="Google Shape;214;p7"/>
          <p:cNvCxnSpPr/>
          <p:nvPr/>
        </p:nvCxnSpPr>
        <p:spPr>
          <a:xfrm flipH="1">
            <a:off x="4824407" y="3314683"/>
            <a:ext cx="900" cy="214200"/>
          </a:xfrm>
          <a:prstGeom prst="straightConnector1">
            <a:avLst/>
          </a:prstGeom>
          <a:noFill/>
          <a:ln w="9525" cap="flat" cmpd="sng">
            <a:solidFill>
              <a:srgbClr val="000000"/>
            </a:solidFill>
            <a:prstDash val="solid"/>
            <a:round/>
            <a:headEnd type="none" w="sm" len="sm"/>
            <a:tailEnd type="none" w="sm" len="sm"/>
          </a:ln>
        </p:spPr>
      </p:cxnSp>
      <p:cxnSp>
        <p:nvCxnSpPr>
          <p:cNvPr id="215" name="Google Shape;215;p7"/>
          <p:cNvCxnSpPr/>
          <p:nvPr/>
        </p:nvCxnSpPr>
        <p:spPr>
          <a:xfrm flipH="1">
            <a:off x="4738613" y="3357546"/>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16" name="Google Shape;216;p7"/>
          <p:cNvCxnSpPr/>
          <p:nvPr/>
        </p:nvCxnSpPr>
        <p:spPr>
          <a:xfrm>
            <a:off x="4824413" y="3357546"/>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17" name="Google Shape;217;p7"/>
          <p:cNvCxnSpPr/>
          <p:nvPr/>
        </p:nvCxnSpPr>
        <p:spPr>
          <a:xfrm flipH="1">
            <a:off x="4738613" y="3528995"/>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18" name="Google Shape;218;p7"/>
          <p:cNvCxnSpPr/>
          <p:nvPr/>
        </p:nvCxnSpPr>
        <p:spPr>
          <a:xfrm>
            <a:off x="4824413" y="3528995"/>
            <a:ext cx="85800" cy="85800"/>
          </a:xfrm>
          <a:prstGeom prst="straightConnector1">
            <a:avLst/>
          </a:prstGeom>
          <a:noFill/>
          <a:ln w="9525" cap="flat" cmpd="sng">
            <a:solidFill>
              <a:srgbClr val="000000"/>
            </a:solidFill>
            <a:prstDash val="solid"/>
            <a:round/>
            <a:headEnd type="none" w="sm" len="sm"/>
            <a:tailEnd type="none" w="sm" len="sm"/>
          </a:ln>
        </p:spPr>
      </p:cxnSp>
      <p:sp>
        <p:nvSpPr>
          <p:cNvPr id="219" name="Google Shape;219;p7"/>
          <p:cNvSpPr>
            <a:spLocks/>
          </p:cNvSpPr>
          <p:nvPr/>
        </p:nvSpPr>
        <p:spPr>
          <a:xfrm>
            <a:off x="4738688" y="3186096"/>
            <a:ext cx="171300" cy="128700"/>
          </a:xfrm>
          <a:prstGeom prst="ellipse">
            <a:avLst/>
          </a:prstGeom>
          <a:solidFill>
            <a:srgbClr val="FFFF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20" name="Google Shape;220;p7"/>
          <p:cNvCxnSpPr/>
          <p:nvPr/>
        </p:nvCxnSpPr>
        <p:spPr>
          <a:xfrm flipH="1">
            <a:off x="5124445" y="3271821"/>
            <a:ext cx="900" cy="214200"/>
          </a:xfrm>
          <a:prstGeom prst="straightConnector1">
            <a:avLst/>
          </a:prstGeom>
          <a:noFill/>
          <a:ln w="9525" cap="flat" cmpd="sng">
            <a:solidFill>
              <a:srgbClr val="000000"/>
            </a:solidFill>
            <a:prstDash val="solid"/>
            <a:round/>
            <a:headEnd type="none" w="sm" len="sm"/>
            <a:tailEnd type="none" w="sm" len="sm"/>
          </a:ln>
        </p:spPr>
      </p:cxnSp>
      <p:cxnSp>
        <p:nvCxnSpPr>
          <p:cNvPr id="221" name="Google Shape;221;p7"/>
          <p:cNvCxnSpPr/>
          <p:nvPr/>
        </p:nvCxnSpPr>
        <p:spPr>
          <a:xfrm flipH="1">
            <a:off x="5038651" y="3314683"/>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22" name="Google Shape;222;p7"/>
          <p:cNvCxnSpPr/>
          <p:nvPr/>
        </p:nvCxnSpPr>
        <p:spPr>
          <a:xfrm>
            <a:off x="5124451" y="3314683"/>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23" name="Google Shape;223;p7"/>
          <p:cNvCxnSpPr/>
          <p:nvPr/>
        </p:nvCxnSpPr>
        <p:spPr>
          <a:xfrm flipH="1">
            <a:off x="5038651" y="348613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24" name="Google Shape;224;p7"/>
          <p:cNvCxnSpPr/>
          <p:nvPr/>
        </p:nvCxnSpPr>
        <p:spPr>
          <a:xfrm>
            <a:off x="5124451" y="3486134"/>
            <a:ext cx="85800" cy="85800"/>
          </a:xfrm>
          <a:prstGeom prst="straightConnector1">
            <a:avLst/>
          </a:prstGeom>
          <a:noFill/>
          <a:ln w="9525" cap="flat" cmpd="sng">
            <a:solidFill>
              <a:srgbClr val="000000"/>
            </a:solidFill>
            <a:prstDash val="solid"/>
            <a:round/>
            <a:headEnd type="none" w="sm" len="sm"/>
            <a:tailEnd type="none" w="sm" len="sm"/>
          </a:ln>
        </p:spPr>
      </p:cxnSp>
      <p:sp>
        <p:nvSpPr>
          <p:cNvPr id="225" name="Google Shape;225;p7"/>
          <p:cNvSpPr>
            <a:spLocks/>
          </p:cNvSpPr>
          <p:nvPr/>
        </p:nvSpPr>
        <p:spPr>
          <a:xfrm>
            <a:off x="5038725" y="3143233"/>
            <a:ext cx="171300" cy="128700"/>
          </a:xfrm>
          <a:prstGeom prst="ellipse">
            <a:avLst/>
          </a:prstGeom>
          <a:solidFill>
            <a:srgbClr val="A3591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26" name="Google Shape;226;p7"/>
          <p:cNvCxnSpPr/>
          <p:nvPr/>
        </p:nvCxnSpPr>
        <p:spPr>
          <a:xfrm flipH="1">
            <a:off x="5424482" y="3186096"/>
            <a:ext cx="900" cy="214200"/>
          </a:xfrm>
          <a:prstGeom prst="straightConnector1">
            <a:avLst/>
          </a:prstGeom>
          <a:noFill/>
          <a:ln w="9525" cap="flat" cmpd="sng">
            <a:solidFill>
              <a:srgbClr val="000000"/>
            </a:solidFill>
            <a:prstDash val="solid"/>
            <a:round/>
            <a:headEnd type="none" w="sm" len="sm"/>
            <a:tailEnd type="none" w="sm" len="sm"/>
          </a:ln>
        </p:spPr>
      </p:cxnSp>
      <p:cxnSp>
        <p:nvCxnSpPr>
          <p:cNvPr id="227" name="Google Shape;227;p7"/>
          <p:cNvCxnSpPr/>
          <p:nvPr/>
        </p:nvCxnSpPr>
        <p:spPr>
          <a:xfrm flipH="1">
            <a:off x="5338688" y="3228958"/>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28" name="Google Shape;228;p7"/>
          <p:cNvCxnSpPr/>
          <p:nvPr/>
        </p:nvCxnSpPr>
        <p:spPr>
          <a:xfrm>
            <a:off x="5424488" y="3228958"/>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29" name="Google Shape;229;p7"/>
          <p:cNvCxnSpPr/>
          <p:nvPr/>
        </p:nvCxnSpPr>
        <p:spPr>
          <a:xfrm flipH="1">
            <a:off x="5338688" y="3400409"/>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30" name="Google Shape;230;p7"/>
          <p:cNvCxnSpPr/>
          <p:nvPr/>
        </p:nvCxnSpPr>
        <p:spPr>
          <a:xfrm>
            <a:off x="5424488" y="3400409"/>
            <a:ext cx="85800" cy="85800"/>
          </a:xfrm>
          <a:prstGeom prst="straightConnector1">
            <a:avLst/>
          </a:prstGeom>
          <a:noFill/>
          <a:ln w="9525" cap="flat" cmpd="sng">
            <a:solidFill>
              <a:srgbClr val="000000"/>
            </a:solidFill>
            <a:prstDash val="solid"/>
            <a:round/>
            <a:headEnd type="none" w="sm" len="sm"/>
            <a:tailEnd type="none" w="sm" len="sm"/>
          </a:ln>
        </p:spPr>
      </p:cxnSp>
      <p:sp>
        <p:nvSpPr>
          <p:cNvPr id="231" name="Google Shape;231;p7"/>
          <p:cNvSpPr>
            <a:spLocks/>
          </p:cNvSpPr>
          <p:nvPr/>
        </p:nvSpPr>
        <p:spPr>
          <a:xfrm>
            <a:off x="5338763" y="3057508"/>
            <a:ext cx="171300" cy="128700"/>
          </a:xfrm>
          <a:prstGeom prst="ellipse">
            <a:avLst/>
          </a:prstGeom>
          <a:solidFill>
            <a:srgbClr val="A3591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sp>
        <p:nvSpPr>
          <p:cNvPr id="232" name="Google Shape;232;p7"/>
          <p:cNvSpPr txBox="1">
            <a:spLocks/>
          </p:cNvSpPr>
          <p:nvPr/>
        </p:nvSpPr>
        <p:spPr>
          <a:xfrm>
            <a:off x="2876134" y="1990558"/>
            <a:ext cx="103500" cy="24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sp>
        <p:nvSpPr>
          <p:cNvPr id="233" name="Google Shape;233;p7"/>
          <p:cNvSpPr>
            <a:spLocks/>
          </p:cNvSpPr>
          <p:nvPr/>
        </p:nvSpPr>
        <p:spPr>
          <a:xfrm>
            <a:off x="2819875" y="1909297"/>
            <a:ext cx="171300" cy="128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34" name="Google Shape;234;p7"/>
          <p:cNvCxnSpPr/>
          <p:nvPr/>
        </p:nvCxnSpPr>
        <p:spPr>
          <a:xfrm>
            <a:off x="3095335" y="3783821"/>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35" name="Google Shape;235;p7"/>
          <p:cNvCxnSpPr/>
          <p:nvPr/>
        </p:nvCxnSpPr>
        <p:spPr>
          <a:xfrm flipH="1">
            <a:off x="3009535" y="3783821"/>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36" name="Google Shape;236;p7"/>
          <p:cNvCxnSpPr/>
          <p:nvPr/>
        </p:nvCxnSpPr>
        <p:spPr>
          <a:xfrm flipH="1">
            <a:off x="5723626" y="3114726"/>
            <a:ext cx="900" cy="214200"/>
          </a:xfrm>
          <a:prstGeom prst="straightConnector1">
            <a:avLst/>
          </a:prstGeom>
          <a:noFill/>
          <a:ln w="9525" cap="flat" cmpd="sng">
            <a:solidFill>
              <a:srgbClr val="000000"/>
            </a:solidFill>
            <a:prstDash val="solid"/>
            <a:round/>
            <a:headEnd type="none" w="sm" len="sm"/>
            <a:tailEnd type="none" w="sm" len="sm"/>
          </a:ln>
        </p:spPr>
      </p:cxnSp>
      <p:cxnSp>
        <p:nvCxnSpPr>
          <p:cNvPr id="237" name="Google Shape;237;p7"/>
          <p:cNvCxnSpPr/>
          <p:nvPr/>
        </p:nvCxnSpPr>
        <p:spPr>
          <a:xfrm flipH="1">
            <a:off x="5637833" y="3157588"/>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38" name="Google Shape;238;p7"/>
          <p:cNvCxnSpPr/>
          <p:nvPr/>
        </p:nvCxnSpPr>
        <p:spPr>
          <a:xfrm>
            <a:off x="5723633" y="3157588"/>
            <a:ext cx="85800" cy="128700"/>
          </a:xfrm>
          <a:prstGeom prst="straightConnector1">
            <a:avLst/>
          </a:prstGeom>
          <a:noFill/>
          <a:ln w="9525" cap="flat" cmpd="sng">
            <a:solidFill>
              <a:srgbClr val="000000"/>
            </a:solidFill>
            <a:prstDash val="solid"/>
            <a:round/>
            <a:headEnd type="none" w="sm" len="sm"/>
            <a:tailEnd type="none" w="sm" len="sm"/>
          </a:ln>
        </p:spPr>
      </p:cxnSp>
      <p:sp>
        <p:nvSpPr>
          <p:cNvPr id="239" name="Google Shape;239;p7"/>
          <p:cNvSpPr>
            <a:spLocks/>
          </p:cNvSpPr>
          <p:nvPr/>
        </p:nvSpPr>
        <p:spPr>
          <a:xfrm>
            <a:off x="5637907" y="2986138"/>
            <a:ext cx="171300" cy="128700"/>
          </a:xfrm>
          <a:prstGeom prst="ellipse">
            <a:avLst/>
          </a:prstGeom>
          <a:solidFill>
            <a:srgbClr val="A3591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40" name="Google Shape;240;p7"/>
          <p:cNvCxnSpPr/>
          <p:nvPr/>
        </p:nvCxnSpPr>
        <p:spPr>
          <a:xfrm>
            <a:off x="5723633" y="3331781"/>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41" name="Google Shape;241;p7"/>
          <p:cNvCxnSpPr/>
          <p:nvPr/>
        </p:nvCxnSpPr>
        <p:spPr>
          <a:xfrm flipH="1">
            <a:off x="5637833" y="3331781"/>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42" name="Google Shape;242;p7"/>
          <p:cNvCxnSpPr/>
          <p:nvPr/>
        </p:nvCxnSpPr>
        <p:spPr>
          <a:xfrm flipH="1">
            <a:off x="6123477" y="2950351"/>
            <a:ext cx="900" cy="214200"/>
          </a:xfrm>
          <a:prstGeom prst="straightConnector1">
            <a:avLst/>
          </a:prstGeom>
          <a:noFill/>
          <a:ln w="9525" cap="flat" cmpd="sng">
            <a:solidFill>
              <a:srgbClr val="000000"/>
            </a:solidFill>
            <a:prstDash val="solid"/>
            <a:round/>
            <a:headEnd type="none" w="sm" len="sm"/>
            <a:tailEnd type="none" w="sm" len="sm"/>
          </a:ln>
        </p:spPr>
      </p:cxnSp>
      <p:cxnSp>
        <p:nvCxnSpPr>
          <p:cNvPr id="243" name="Google Shape;243;p7"/>
          <p:cNvCxnSpPr/>
          <p:nvPr/>
        </p:nvCxnSpPr>
        <p:spPr>
          <a:xfrm flipH="1">
            <a:off x="6037684" y="2993214"/>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44" name="Google Shape;244;p7"/>
          <p:cNvCxnSpPr/>
          <p:nvPr/>
        </p:nvCxnSpPr>
        <p:spPr>
          <a:xfrm>
            <a:off x="6123484" y="2993214"/>
            <a:ext cx="85800" cy="128700"/>
          </a:xfrm>
          <a:prstGeom prst="straightConnector1">
            <a:avLst/>
          </a:prstGeom>
          <a:noFill/>
          <a:ln w="9525" cap="flat" cmpd="sng">
            <a:solidFill>
              <a:srgbClr val="000000"/>
            </a:solidFill>
            <a:prstDash val="solid"/>
            <a:round/>
            <a:headEnd type="none" w="sm" len="sm"/>
            <a:tailEnd type="none" w="sm" len="sm"/>
          </a:ln>
        </p:spPr>
      </p:cxnSp>
      <p:sp>
        <p:nvSpPr>
          <p:cNvPr id="245" name="Google Shape;245;p7"/>
          <p:cNvSpPr>
            <a:spLocks/>
          </p:cNvSpPr>
          <p:nvPr/>
        </p:nvSpPr>
        <p:spPr>
          <a:xfrm>
            <a:off x="6037758" y="2821764"/>
            <a:ext cx="171300" cy="128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46" name="Google Shape;246;p7"/>
          <p:cNvCxnSpPr/>
          <p:nvPr/>
        </p:nvCxnSpPr>
        <p:spPr>
          <a:xfrm>
            <a:off x="6123484" y="3167407"/>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47" name="Google Shape;247;p7"/>
          <p:cNvCxnSpPr/>
          <p:nvPr/>
        </p:nvCxnSpPr>
        <p:spPr>
          <a:xfrm flipH="1">
            <a:off x="6037684" y="3167407"/>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48" name="Google Shape;248;p7"/>
          <p:cNvCxnSpPr/>
          <p:nvPr/>
        </p:nvCxnSpPr>
        <p:spPr>
          <a:xfrm flipH="1">
            <a:off x="6381247" y="2871788"/>
            <a:ext cx="900" cy="214200"/>
          </a:xfrm>
          <a:prstGeom prst="straightConnector1">
            <a:avLst/>
          </a:prstGeom>
          <a:noFill/>
          <a:ln w="9525" cap="flat" cmpd="sng">
            <a:solidFill>
              <a:srgbClr val="000000"/>
            </a:solidFill>
            <a:prstDash val="solid"/>
            <a:round/>
            <a:headEnd type="none" w="sm" len="sm"/>
            <a:tailEnd type="none" w="sm" len="sm"/>
          </a:ln>
        </p:spPr>
      </p:cxnSp>
      <p:cxnSp>
        <p:nvCxnSpPr>
          <p:cNvPr id="249" name="Google Shape;249;p7"/>
          <p:cNvCxnSpPr/>
          <p:nvPr/>
        </p:nvCxnSpPr>
        <p:spPr>
          <a:xfrm flipH="1">
            <a:off x="6295454" y="2914651"/>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50" name="Google Shape;250;p7"/>
          <p:cNvCxnSpPr/>
          <p:nvPr/>
        </p:nvCxnSpPr>
        <p:spPr>
          <a:xfrm>
            <a:off x="6381254" y="2914651"/>
            <a:ext cx="85800" cy="128700"/>
          </a:xfrm>
          <a:prstGeom prst="straightConnector1">
            <a:avLst/>
          </a:prstGeom>
          <a:noFill/>
          <a:ln w="9525" cap="flat" cmpd="sng">
            <a:solidFill>
              <a:srgbClr val="000000"/>
            </a:solidFill>
            <a:prstDash val="solid"/>
            <a:round/>
            <a:headEnd type="none" w="sm" len="sm"/>
            <a:tailEnd type="none" w="sm" len="sm"/>
          </a:ln>
        </p:spPr>
      </p:cxnSp>
      <p:sp>
        <p:nvSpPr>
          <p:cNvPr id="251" name="Google Shape;251;p7"/>
          <p:cNvSpPr>
            <a:spLocks/>
          </p:cNvSpPr>
          <p:nvPr/>
        </p:nvSpPr>
        <p:spPr>
          <a:xfrm>
            <a:off x="6295528" y="2743201"/>
            <a:ext cx="171300" cy="128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52" name="Google Shape;252;p7"/>
          <p:cNvCxnSpPr/>
          <p:nvPr/>
        </p:nvCxnSpPr>
        <p:spPr>
          <a:xfrm>
            <a:off x="6381254" y="308884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53" name="Google Shape;253;p7"/>
          <p:cNvCxnSpPr/>
          <p:nvPr/>
        </p:nvCxnSpPr>
        <p:spPr>
          <a:xfrm flipH="1">
            <a:off x="6295454" y="308884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54" name="Google Shape;254;p7"/>
          <p:cNvCxnSpPr/>
          <p:nvPr/>
        </p:nvCxnSpPr>
        <p:spPr>
          <a:xfrm flipH="1">
            <a:off x="2507172" y="3512810"/>
            <a:ext cx="900" cy="214200"/>
          </a:xfrm>
          <a:prstGeom prst="straightConnector1">
            <a:avLst/>
          </a:prstGeom>
          <a:noFill/>
          <a:ln w="9525" cap="flat" cmpd="sng">
            <a:solidFill>
              <a:srgbClr val="000000"/>
            </a:solidFill>
            <a:prstDash val="solid"/>
            <a:round/>
            <a:headEnd type="none" w="sm" len="sm"/>
            <a:tailEnd type="none" w="sm" len="sm"/>
          </a:ln>
        </p:spPr>
      </p:cxnSp>
      <p:cxnSp>
        <p:nvCxnSpPr>
          <p:cNvPr id="255" name="Google Shape;255;p7"/>
          <p:cNvCxnSpPr/>
          <p:nvPr/>
        </p:nvCxnSpPr>
        <p:spPr>
          <a:xfrm flipH="1">
            <a:off x="2421379" y="3555673"/>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56" name="Google Shape;256;p7"/>
          <p:cNvCxnSpPr/>
          <p:nvPr/>
        </p:nvCxnSpPr>
        <p:spPr>
          <a:xfrm>
            <a:off x="2507179" y="3555673"/>
            <a:ext cx="85800" cy="128700"/>
          </a:xfrm>
          <a:prstGeom prst="straightConnector1">
            <a:avLst/>
          </a:prstGeom>
          <a:noFill/>
          <a:ln w="9525" cap="flat" cmpd="sng">
            <a:solidFill>
              <a:srgbClr val="000000"/>
            </a:solidFill>
            <a:prstDash val="solid"/>
            <a:round/>
            <a:headEnd type="none" w="sm" len="sm"/>
            <a:tailEnd type="none" w="sm" len="sm"/>
          </a:ln>
        </p:spPr>
      </p:cxnSp>
      <p:sp>
        <p:nvSpPr>
          <p:cNvPr id="257" name="Google Shape;257;p7"/>
          <p:cNvSpPr>
            <a:spLocks/>
          </p:cNvSpPr>
          <p:nvPr/>
        </p:nvSpPr>
        <p:spPr>
          <a:xfrm>
            <a:off x="2421453" y="3384223"/>
            <a:ext cx="171300" cy="128700"/>
          </a:xfrm>
          <a:prstGeom prst="ellipse">
            <a:avLst/>
          </a:prstGeom>
          <a:solidFill>
            <a:srgbClr val="00206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58" name="Google Shape;258;p7"/>
          <p:cNvCxnSpPr/>
          <p:nvPr/>
        </p:nvCxnSpPr>
        <p:spPr>
          <a:xfrm>
            <a:off x="2507179" y="3729866"/>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59" name="Google Shape;259;p7"/>
          <p:cNvCxnSpPr/>
          <p:nvPr/>
        </p:nvCxnSpPr>
        <p:spPr>
          <a:xfrm flipH="1">
            <a:off x="2421379" y="3729866"/>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60" name="Google Shape;260;p7"/>
          <p:cNvCxnSpPr/>
          <p:nvPr/>
        </p:nvCxnSpPr>
        <p:spPr>
          <a:xfrm flipH="1">
            <a:off x="2165165" y="3705692"/>
            <a:ext cx="900" cy="214200"/>
          </a:xfrm>
          <a:prstGeom prst="straightConnector1">
            <a:avLst/>
          </a:prstGeom>
          <a:noFill/>
          <a:ln w="9525" cap="flat" cmpd="sng">
            <a:solidFill>
              <a:srgbClr val="000000"/>
            </a:solidFill>
            <a:prstDash val="solid"/>
            <a:round/>
            <a:headEnd type="none" w="sm" len="sm"/>
            <a:tailEnd type="none" w="sm" len="sm"/>
          </a:ln>
        </p:spPr>
      </p:cxnSp>
      <p:cxnSp>
        <p:nvCxnSpPr>
          <p:cNvPr id="261" name="Google Shape;261;p7"/>
          <p:cNvCxnSpPr/>
          <p:nvPr/>
        </p:nvCxnSpPr>
        <p:spPr>
          <a:xfrm flipH="1">
            <a:off x="2079371" y="3748555"/>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62" name="Google Shape;262;p7"/>
          <p:cNvCxnSpPr/>
          <p:nvPr/>
        </p:nvCxnSpPr>
        <p:spPr>
          <a:xfrm>
            <a:off x="2165171" y="3748555"/>
            <a:ext cx="85800" cy="128700"/>
          </a:xfrm>
          <a:prstGeom prst="straightConnector1">
            <a:avLst/>
          </a:prstGeom>
          <a:noFill/>
          <a:ln w="9525" cap="flat" cmpd="sng">
            <a:solidFill>
              <a:srgbClr val="000000"/>
            </a:solidFill>
            <a:prstDash val="solid"/>
            <a:round/>
            <a:headEnd type="none" w="sm" len="sm"/>
            <a:tailEnd type="none" w="sm" len="sm"/>
          </a:ln>
        </p:spPr>
      </p:cxnSp>
      <p:sp>
        <p:nvSpPr>
          <p:cNvPr id="263" name="Google Shape;263;p7"/>
          <p:cNvSpPr>
            <a:spLocks/>
          </p:cNvSpPr>
          <p:nvPr/>
        </p:nvSpPr>
        <p:spPr>
          <a:xfrm>
            <a:off x="2079446" y="3577105"/>
            <a:ext cx="171300" cy="128700"/>
          </a:xfrm>
          <a:prstGeom prst="ellipse">
            <a:avLst/>
          </a:prstGeom>
          <a:solidFill>
            <a:srgbClr val="00206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64" name="Google Shape;264;p7"/>
          <p:cNvCxnSpPr/>
          <p:nvPr/>
        </p:nvCxnSpPr>
        <p:spPr>
          <a:xfrm>
            <a:off x="2165171" y="3922748"/>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65" name="Google Shape;265;p7"/>
          <p:cNvCxnSpPr/>
          <p:nvPr/>
        </p:nvCxnSpPr>
        <p:spPr>
          <a:xfrm flipH="1">
            <a:off x="2079371" y="3922748"/>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66" name="Google Shape;266;p7"/>
          <p:cNvCxnSpPr/>
          <p:nvPr/>
        </p:nvCxnSpPr>
        <p:spPr>
          <a:xfrm flipH="1">
            <a:off x="2442686" y="4034287"/>
            <a:ext cx="900" cy="214200"/>
          </a:xfrm>
          <a:prstGeom prst="straightConnector1">
            <a:avLst/>
          </a:prstGeom>
          <a:noFill/>
          <a:ln w="9525" cap="flat" cmpd="sng">
            <a:solidFill>
              <a:srgbClr val="000000"/>
            </a:solidFill>
            <a:prstDash val="solid"/>
            <a:round/>
            <a:headEnd type="none" w="sm" len="sm"/>
            <a:tailEnd type="none" w="sm" len="sm"/>
          </a:ln>
        </p:spPr>
      </p:cxnSp>
      <p:cxnSp>
        <p:nvCxnSpPr>
          <p:cNvPr id="267" name="Google Shape;267;p7"/>
          <p:cNvCxnSpPr/>
          <p:nvPr/>
        </p:nvCxnSpPr>
        <p:spPr>
          <a:xfrm flipH="1">
            <a:off x="2356892" y="4077150"/>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68" name="Google Shape;268;p7"/>
          <p:cNvCxnSpPr/>
          <p:nvPr/>
        </p:nvCxnSpPr>
        <p:spPr>
          <a:xfrm>
            <a:off x="2442692" y="4077150"/>
            <a:ext cx="85800" cy="128700"/>
          </a:xfrm>
          <a:prstGeom prst="straightConnector1">
            <a:avLst/>
          </a:prstGeom>
          <a:noFill/>
          <a:ln w="9525" cap="flat" cmpd="sng">
            <a:solidFill>
              <a:srgbClr val="000000"/>
            </a:solidFill>
            <a:prstDash val="solid"/>
            <a:round/>
            <a:headEnd type="none" w="sm" len="sm"/>
            <a:tailEnd type="none" w="sm" len="sm"/>
          </a:ln>
        </p:spPr>
      </p:cxnSp>
      <p:sp>
        <p:nvSpPr>
          <p:cNvPr id="269" name="Google Shape;269;p7"/>
          <p:cNvSpPr>
            <a:spLocks/>
          </p:cNvSpPr>
          <p:nvPr/>
        </p:nvSpPr>
        <p:spPr>
          <a:xfrm>
            <a:off x="2356967" y="3905700"/>
            <a:ext cx="171300" cy="128700"/>
          </a:xfrm>
          <a:prstGeom prst="ellipse">
            <a:avLst/>
          </a:prstGeom>
          <a:solidFill>
            <a:srgbClr val="00206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70" name="Google Shape;270;p7"/>
          <p:cNvCxnSpPr/>
          <p:nvPr/>
        </p:nvCxnSpPr>
        <p:spPr>
          <a:xfrm>
            <a:off x="2442692" y="4251343"/>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71" name="Google Shape;271;p7"/>
          <p:cNvCxnSpPr/>
          <p:nvPr/>
        </p:nvCxnSpPr>
        <p:spPr>
          <a:xfrm flipH="1">
            <a:off x="2356892" y="4251343"/>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72" name="Google Shape;272;p7"/>
          <p:cNvCxnSpPr/>
          <p:nvPr/>
        </p:nvCxnSpPr>
        <p:spPr>
          <a:xfrm flipH="1">
            <a:off x="2734143" y="3812848"/>
            <a:ext cx="900" cy="214200"/>
          </a:xfrm>
          <a:prstGeom prst="straightConnector1">
            <a:avLst/>
          </a:prstGeom>
          <a:noFill/>
          <a:ln w="9525" cap="flat" cmpd="sng">
            <a:solidFill>
              <a:srgbClr val="000000"/>
            </a:solidFill>
            <a:prstDash val="solid"/>
            <a:round/>
            <a:headEnd type="none" w="sm" len="sm"/>
            <a:tailEnd type="none" w="sm" len="sm"/>
          </a:ln>
        </p:spPr>
      </p:cxnSp>
      <p:cxnSp>
        <p:nvCxnSpPr>
          <p:cNvPr id="273" name="Google Shape;273;p7"/>
          <p:cNvCxnSpPr/>
          <p:nvPr/>
        </p:nvCxnSpPr>
        <p:spPr>
          <a:xfrm flipH="1">
            <a:off x="2648350" y="3855711"/>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74" name="Google Shape;274;p7"/>
          <p:cNvCxnSpPr/>
          <p:nvPr/>
        </p:nvCxnSpPr>
        <p:spPr>
          <a:xfrm>
            <a:off x="2734150" y="3855711"/>
            <a:ext cx="85800" cy="128700"/>
          </a:xfrm>
          <a:prstGeom prst="straightConnector1">
            <a:avLst/>
          </a:prstGeom>
          <a:noFill/>
          <a:ln w="9525" cap="flat" cmpd="sng">
            <a:solidFill>
              <a:srgbClr val="000000"/>
            </a:solidFill>
            <a:prstDash val="solid"/>
            <a:round/>
            <a:headEnd type="none" w="sm" len="sm"/>
            <a:tailEnd type="none" w="sm" len="sm"/>
          </a:ln>
        </p:spPr>
      </p:cxnSp>
      <p:sp>
        <p:nvSpPr>
          <p:cNvPr id="275" name="Google Shape;275;p7"/>
          <p:cNvSpPr>
            <a:spLocks/>
          </p:cNvSpPr>
          <p:nvPr/>
        </p:nvSpPr>
        <p:spPr>
          <a:xfrm>
            <a:off x="2648424" y="3684261"/>
            <a:ext cx="171300" cy="128700"/>
          </a:xfrm>
          <a:prstGeom prst="ellipse">
            <a:avLst/>
          </a:prstGeom>
          <a:solidFill>
            <a:srgbClr val="00206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76" name="Google Shape;276;p7"/>
          <p:cNvCxnSpPr/>
          <p:nvPr/>
        </p:nvCxnSpPr>
        <p:spPr>
          <a:xfrm>
            <a:off x="2734150" y="402990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77" name="Google Shape;277;p7"/>
          <p:cNvCxnSpPr/>
          <p:nvPr/>
        </p:nvCxnSpPr>
        <p:spPr>
          <a:xfrm flipH="1">
            <a:off x="2648350" y="402990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78" name="Google Shape;278;p7"/>
          <p:cNvCxnSpPr/>
          <p:nvPr/>
        </p:nvCxnSpPr>
        <p:spPr>
          <a:xfrm flipH="1">
            <a:off x="5595038" y="3655631"/>
            <a:ext cx="900" cy="214200"/>
          </a:xfrm>
          <a:prstGeom prst="straightConnector1">
            <a:avLst/>
          </a:prstGeom>
          <a:noFill/>
          <a:ln w="9525" cap="flat" cmpd="sng">
            <a:solidFill>
              <a:srgbClr val="000000"/>
            </a:solidFill>
            <a:prstDash val="solid"/>
            <a:round/>
            <a:headEnd type="none" w="sm" len="sm"/>
            <a:tailEnd type="none" w="sm" len="sm"/>
          </a:ln>
        </p:spPr>
      </p:cxnSp>
      <p:cxnSp>
        <p:nvCxnSpPr>
          <p:cNvPr id="279" name="Google Shape;279;p7"/>
          <p:cNvCxnSpPr/>
          <p:nvPr/>
        </p:nvCxnSpPr>
        <p:spPr>
          <a:xfrm flipH="1">
            <a:off x="5509244" y="3698494"/>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80" name="Google Shape;280;p7"/>
          <p:cNvCxnSpPr/>
          <p:nvPr/>
        </p:nvCxnSpPr>
        <p:spPr>
          <a:xfrm>
            <a:off x="5595044" y="3698494"/>
            <a:ext cx="85800" cy="128700"/>
          </a:xfrm>
          <a:prstGeom prst="straightConnector1">
            <a:avLst/>
          </a:prstGeom>
          <a:noFill/>
          <a:ln w="9525" cap="flat" cmpd="sng">
            <a:solidFill>
              <a:srgbClr val="000000"/>
            </a:solidFill>
            <a:prstDash val="solid"/>
            <a:round/>
            <a:headEnd type="none" w="sm" len="sm"/>
            <a:tailEnd type="none" w="sm" len="sm"/>
          </a:ln>
        </p:spPr>
      </p:cxnSp>
      <p:sp>
        <p:nvSpPr>
          <p:cNvPr id="281" name="Google Shape;281;p7"/>
          <p:cNvSpPr>
            <a:spLocks/>
          </p:cNvSpPr>
          <p:nvPr/>
        </p:nvSpPr>
        <p:spPr>
          <a:xfrm>
            <a:off x="5509319" y="3527044"/>
            <a:ext cx="171300" cy="128700"/>
          </a:xfrm>
          <a:prstGeom prst="ellipse">
            <a:avLst/>
          </a:prstGeom>
          <a:solidFill>
            <a:srgbClr val="A3591C"/>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82" name="Google Shape;282;p7"/>
          <p:cNvCxnSpPr/>
          <p:nvPr/>
        </p:nvCxnSpPr>
        <p:spPr>
          <a:xfrm>
            <a:off x="5595044" y="3872687"/>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83" name="Google Shape;283;p7"/>
          <p:cNvCxnSpPr/>
          <p:nvPr/>
        </p:nvCxnSpPr>
        <p:spPr>
          <a:xfrm flipH="1">
            <a:off x="5509244" y="3872687"/>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84" name="Google Shape;284;p7"/>
          <p:cNvCxnSpPr/>
          <p:nvPr/>
        </p:nvCxnSpPr>
        <p:spPr>
          <a:xfrm flipH="1">
            <a:off x="4010019" y="3934238"/>
            <a:ext cx="900" cy="214200"/>
          </a:xfrm>
          <a:prstGeom prst="straightConnector1">
            <a:avLst/>
          </a:prstGeom>
          <a:noFill/>
          <a:ln w="9525" cap="flat" cmpd="sng">
            <a:solidFill>
              <a:srgbClr val="000000"/>
            </a:solidFill>
            <a:prstDash val="solid"/>
            <a:round/>
            <a:headEnd type="none" w="sm" len="sm"/>
            <a:tailEnd type="none" w="sm" len="sm"/>
          </a:ln>
        </p:spPr>
      </p:cxnSp>
      <p:cxnSp>
        <p:nvCxnSpPr>
          <p:cNvPr id="285" name="Google Shape;285;p7"/>
          <p:cNvCxnSpPr/>
          <p:nvPr/>
        </p:nvCxnSpPr>
        <p:spPr>
          <a:xfrm flipH="1">
            <a:off x="3924226" y="3977101"/>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86" name="Google Shape;286;p7"/>
          <p:cNvCxnSpPr/>
          <p:nvPr/>
        </p:nvCxnSpPr>
        <p:spPr>
          <a:xfrm>
            <a:off x="4010026" y="3977101"/>
            <a:ext cx="85800" cy="128700"/>
          </a:xfrm>
          <a:prstGeom prst="straightConnector1">
            <a:avLst/>
          </a:prstGeom>
          <a:noFill/>
          <a:ln w="9525" cap="flat" cmpd="sng">
            <a:solidFill>
              <a:srgbClr val="000000"/>
            </a:solidFill>
            <a:prstDash val="solid"/>
            <a:round/>
            <a:headEnd type="none" w="sm" len="sm"/>
            <a:tailEnd type="none" w="sm" len="sm"/>
          </a:ln>
        </p:spPr>
      </p:cxnSp>
      <p:sp>
        <p:nvSpPr>
          <p:cNvPr id="287" name="Google Shape;287;p7"/>
          <p:cNvSpPr>
            <a:spLocks/>
          </p:cNvSpPr>
          <p:nvPr/>
        </p:nvSpPr>
        <p:spPr>
          <a:xfrm>
            <a:off x="3924300" y="3805651"/>
            <a:ext cx="171300" cy="128700"/>
          </a:xfrm>
          <a:prstGeom prst="ellipse">
            <a:avLst/>
          </a:prstGeom>
          <a:solidFill>
            <a:srgbClr val="00B0F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88" name="Google Shape;288;p7"/>
          <p:cNvCxnSpPr/>
          <p:nvPr/>
        </p:nvCxnSpPr>
        <p:spPr>
          <a:xfrm>
            <a:off x="4010026" y="415129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89" name="Google Shape;289;p7"/>
          <p:cNvCxnSpPr/>
          <p:nvPr/>
        </p:nvCxnSpPr>
        <p:spPr>
          <a:xfrm flipH="1">
            <a:off x="3924226" y="415129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90" name="Google Shape;290;p7"/>
          <p:cNvCxnSpPr/>
          <p:nvPr/>
        </p:nvCxnSpPr>
        <p:spPr>
          <a:xfrm flipH="1">
            <a:off x="4293311" y="3934238"/>
            <a:ext cx="900" cy="214200"/>
          </a:xfrm>
          <a:prstGeom prst="straightConnector1">
            <a:avLst/>
          </a:prstGeom>
          <a:noFill/>
          <a:ln w="9525" cap="flat" cmpd="sng">
            <a:solidFill>
              <a:srgbClr val="000000"/>
            </a:solidFill>
            <a:prstDash val="solid"/>
            <a:round/>
            <a:headEnd type="none" w="sm" len="sm"/>
            <a:tailEnd type="none" w="sm" len="sm"/>
          </a:ln>
        </p:spPr>
      </p:cxnSp>
      <p:cxnSp>
        <p:nvCxnSpPr>
          <p:cNvPr id="291" name="Google Shape;291;p7"/>
          <p:cNvCxnSpPr/>
          <p:nvPr/>
        </p:nvCxnSpPr>
        <p:spPr>
          <a:xfrm flipH="1">
            <a:off x="4207517" y="3977101"/>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92" name="Google Shape;292;p7"/>
          <p:cNvCxnSpPr/>
          <p:nvPr/>
        </p:nvCxnSpPr>
        <p:spPr>
          <a:xfrm>
            <a:off x="4293317" y="3977101"/>
            <a:ext cx="85800" cy="128700"/>
          </a:xfrm>
          <a:prstGeom prst="straightConnector1">
            <a:avLst/>
          </a:prstGeom>
          <a:noFill/>
          <a:ln w="9525" cap="flat" cmpd="sng">
            <a:solidFill>
              <a:srgbClr val="000000"/>
            </a:solidFill>
            <a:prstDash val="solid"/>
            <a:round/>
            <a:headEnd type="none" w="sm" len="sm"/>
            <a:tailEnd type="none" w="sm" len="sm"/>
          </a:ln>
        </p:spPr>
      </p:cxnSp>
      <p:sp>
        <p:nvSpPr>
          <p:cNvPr id="293" name="Google Shape;293;p7"/>
          <p:cNvSpPr>
            <a:spLocks/>
          </p:cNvSpPr>
          <p:nvPr/>
        </p:nvSpPr>
        <p:spPr>
          <a:xfrm>
            <a:off x="4207592" y="3805651"/>
            <a:ext cx="171300" cy="128700"/>
          </a:xfrm>
          <a:prstGeom prst="ellipse">
            <a:avLst/>
          </a:prstGeom>
          <a:solidFill>
            <a:srgbClr val="00B0F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294" name="Google Shape;294;p7"/>
          <p:cNvCxnSpPr/>
          <p:nvPr/>
        </p:nvCxnSpPr>
        <p:spPr>
          <a:xfrm>
            <a:off x="4293317" y="415129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95" name="Google Shape;295;p7"/>
          <p:cNvCxnSpPr/>
          <p:nvPr/>
        </p:nvCxnSpPr>
        <p:spPr>
          <a:xfrm flipH="1">
            <a:off x="4207517" y="415129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296" name="Google Shape;296;p7"/>
          <p:cNvCxnSpPr/>
          <p:nvPr/>
        </p:nvCxnSpPr>
        <p:spPr>
          <a:xfrm flipH="1">
            <a:off x="6300185" y="3395316"/>
            <a:ext cx="900" cy="214200"/>
          </a:xfrm>
          <a:prstGeom prst="straightConnector1">
            <a:avLst/>
          </a:prstGeom>
          <a:noFill/>
          <a:ln w="9525" cap="flat" cmpd="sng">
            <a:solidFill>
              <a:srgbClr val="000000"/>
            </a:solidFill>
            <a:prstDash val="solid"/>
            <a:round/>
            <a:headEnd type="none" w="sm" len="sm"/>
            <a:tailEnd type="none" w="sm" len="sm"/>
          </a:ln>
        </p:spPr>
      </p:cxnSp>
      <p:cxnSp>
        <p:nvCxnSpPr>
          <p:cNvPr id="297" name="Google Shape;297;p7"/>
          <p:cNvCxnSpPr/>
          <p:nvPr/>
        </p:nvCxnSpPr>
        <p:spPr>
          <a:xfrm flipH="1">
            <a:off x="6214391" y="3438178"/>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298" name="Google Shape;298;p7"/>
          <p:cNvCxnSpPr/>
          <p:nvPr/>
        </p:nvCxnSpPr>
        <p:spPr>
          <a:xfrm>
            <a:off x="6300191" y="3438178"/>
            <a:ext cx="85800" cy="128700"/>
          </a:xfrm>
          <a:prstGeom prst="straightConnector1">
            <a:avLst/>
          </a:prstGeom>
          <a:noFill/>
          <a:ln w="9525" cap="flat" cmpd="sng">
            <a:solidFill>
              <a:srgbClr val="000000"/>
            </a:solidFill>
            <a:prstDash val="solid"/>
            <a:round/>
            <a:headEnd type="none" w="sm" len="sm"/>
            <a:tailEnd type="none" w="sm" len="sm"/>
          </a:ln>
        </p:spPr>
      </p:cxnSp>
      <p:sp>
        <p:nvSpPr>
          <p:cNvPr id="299" name="Google Shape;299;p7"/>
          <p:cNvSpPr>
            <a:spLocks/>
          </p:cNvSpPr>
          <p:nvPr/>
        </p:nvSpPr>
        <p:spPr>
          <a:xfrm>
            <a:off x="6214466" y="3266728"/>
            <a:ext cx="171300" cy="128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300" name="Google Shape;300;p7"/>
          <p:cNvCxnSpPr/>
          <p:nvPr/>
        </p:nvCxnSpPr>
        <p:spPr>
          <a:xfrm>
            <a:off x="6300191" y="3612371"/>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01" name="Google Shape;301;p7"/>
          <p:cNvCxnSpPr/>
          <p:nvPr/>
        </p:nvCxnSpPr>
        <p:spPr>
          <a:xfrm flipH="1">
            <a:off x="6214391" y="3612371"/>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02" name="Google Shape;302;p7"/>
          <p:cNvCxnSpPr/>
          <p:nvPr/>
        </p:nvCxnSpPr>
        <p:spPr>
          <a:xfrm flipH="1">
            <a:off x="6599329" y="3191372"/>
            <a:ext cx="900" cy="214200"/>
          </a:xfrm>
          <a:prstGeom prst="straightConnector1">
            <a:avLst/>
          </a:prstGeom>
          <a:noFill/>
          <a:ln w="9525" cap="flat" cmpd="sng">
            <a:solidFill>
              <a:srgbClr val="000000"/>
            </a:solidFill>
            <a:prstDash val="solid"/>
            <a:round/>
            <a:headEnd type="none" w="sm" len="sm"/>
            <a:tailEnd type="none" w="sm" len="sm"/>
          </a:ln>
        </p:spPr>
      </p:cxnSp>
      <p:cxnSp>
        <p:nvCxnSpPr>
          <p:cNvPr id="303" name="Google Shape;303;p7"/>
          <p:cNvCxnSpPr/>
          <p:nvPr/>
        </p:nvCxnSpPr>
        <p:spPr>
          <a:xfrm flipH="1">
            <a:off x="6513536" y="3234235"/>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04" name="Google Shape;304;p7"/>
          <p:cNvCxnSpPr/>
          <p:nvPr/>
        </p:nvCxnSpPr>
        <p:spPr>
          <a:xfrm>
            <a:off x="6599336" y="3234235"/>
            <a:ext cx="85800" cy="128700"/>
          </a:xfrm>
          <a:prstGeom prst="straightConnector1">
            <a:avLst/>
          </a:prstGeom>
          <a:noFill/>
          <a:ln w="9525" cap="flat" cmpd="sng">
            <a:solidFill>
              <a:srgbClr val="000000"/>
            </a:solidFill>
            <a:prstDash val="solid"/>
            <a:round/>
            <a:headEnd type="none" w="sm" len="sm"/>
            <a:tailEnd type="none" w="sm" len="sm"/>
          </a:ln>
        </p:spPr>
      </p:cxnSp>
      <p:sp>
        <p:nvSpPr>
          <p:cNvPr id="305" name="Google Shape;305;p7"/>
          <p:cNvSpPr>
            <a:spLocks/>
          </p:cNvSpPr>
          <p:nvPr/>
        </p:nvSpPr>
        <p:spPr>
          <a:xfrm>
            <a:off x="6513610" y="3062785"/>
            <a:ext cx="171300" cy="128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306" name="Google Shape;306;p7"/>
          <p:cNvCxnSpPr/>
          <p:nvPr/>
        </p:nvCxnSpPr>
        <p:spPr>
          <a:xfrm>
            <a:off x="6599336" y="3408428"/>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07" name="Google Shape;307;p7"/>
          <p:cNvCxnSpPr/>
          <p:nvPr/>
        </p:nvCxnSpPr>
        <p:spPr>
          <a:xfrm flipH="1">
            <a:off x="6513536" y="3408428"/>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08" name="Google Shape;308;p7"/>
          <p:cNvCxnSpPr/>
          <p:nvPr/>
        </p:nvCxnSpPr>
        <p:spPr>
          <a:xfrm flipH="1">
            <a:off x="5930380" y="3912806"/>
            <a:ext cx="900" cy="214200"/>
          </a:xfrm>
          <a:prstGeom prst="straightConnector1">
            <a:avLst/>
          </a:prstGeom>
          <a:noFill/>
          <a:ln w="9525" cap="flat" cmpd="sng">
            <a:solidFill>
              <a:srgbClr val="000000"/>
            </a:solidFill>
            <a:prstDash val="solid"/>
            <a:round/>
            <a:headEnd type="none" w="sm" len="sm"/>
            <a:tailEnd type="none" w="sm" len="sm"/>
          </a:ln>
        </p:spPr>
      </p:cxnSp>
      <p:cxnSp>
        <p:nvCxnSpPr>
          <p:cNvPr id="309" name="Google Shape;309;p7"/>
          <p:cNvCxnSpPr/>
          <p:nvPr/>
        </p:nvCxnSpPr>
        <p:spPr>
          <a:xfrm flipH="1">
            <a:off x="5844587" y="3955669"/>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10" name="Google Shape;310;p7"/>
          <p:cNvCxnSpPr/>
          <p:nvPr/>
        </p:nvCxnSpPr>
        <p:spPr>
          <a:xfrm>
            <a:off x="5930387" y="3955669"/>
            <a:ext cx="85800" cy="128700"/>
          </a:xfrm>
          <a:prstGeom prst="straightConnector1">
            <a:avLst/>
          </a:prstGeom>
          <a:noFill/>
          <a:ln w="9525" cap="flat" cmpd="sng">
            <a:solidFill>
              <a:srgbClr val="000000"/>
            </a:solidFill>
            <a:prstDash val="solid"/>
            <a:round/>
            <a:headEnd type="none" w="sm" len="sm"/>
            <a:tailEnd type="none" w="sm" len="sm"/>
          </a:ln>
        </p:spPr>
      </p:cxnSp>
      <p:sp>
        <p:nvSpPr>
          <p:cNvPr id="311" name="Google Shape;311;p7"/>
          <p:cNvSpPr>
            <a:spLocks/>
          </p:cNvSpPr>
          <p:nvPr/>
        </p:nvSpPr>
        <p:spPr>
          <a:xfrm>
            <a:off x="5844661" y="3784219"/>
            <a:ext cx="171300" cy="128700"/>
          </a:xfrm>
          <a:prstGeom prst="ellipse">
            <a:avLst/>
          </a:prstGeom>
          <a:solidFill>
            <a:srgbClr val="A7DDC6"/>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312" name="Google Shape;312;p7"/>
          <p:cNvCxnSpPr/>
          <p:nvPr/>
        </p:nvCxnSpPr>
        <p:spPr>
          <a:xfrm>
            <a:off x="5930387" y="4129862"/>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13" name="Google Shape;313;p7"/>
          <p:cNvCxnSpPr/>
          <p:nvPr/>
        </p:nvCxnSpPr>
        <p:spPr>
          <a:xfrm flipH="1">
            <a:off x="5844587" y="4129862"/>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14" name="Google Shape;314;p7"/>
          <p:cNvCxnSpPr/>
          <p:nvPr/>
        </p:nvCxnSpPr>
        <p:spPr>
          <a:xfrm flipH="1">
            <a:off x="6212779" y="3913235"/>
            <a:ext cx="900" cy="214200"/>
          </a:xfrm>
          <a:prstGeom prst="straightConnector1">
            <a:avLst/>
          </a:prstGeom>
          <a:noFill/>
          <a:ln w="9525" cap="flat" cmpd="sng">
            <a:solidFill>
              <a:srgbClr val="000000"/>
            </a:solidFill>
            <a:prstDash val="solid"/>
            <a:round/>
            <a:headEnd type="none" w="sm" len="sm"/>
            <a:tailEnd type="none" w="sm" len="sm"/>
          </a:ln>
        </p:spPr>
      </p:cxnSp>
      <p:cxnSp>
        <p:nvCxnSpPr>
          <p:cNvPr id="315" name="Google Shape;315;p7"/>
          <p:cNvCxnSpPr/>
          <p:nvPr/>
        </p:nvCxnSpPr>
        <p:spPr>
          <a:xfrm flipH="1">
            <a:off x="6126986" y="3956098"/>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16" name="Google Shape;316;p7"/>
          <p:cNvCxnSpPr/>
          <p:nvPr/>
        </p:nvCxnSpPr>
        <p:spPr>
          <a:xfrm>
            <a:off x="6212786" y="3956098"/>
            <a:ext cx="85800" cy="128700"/>
          </a:xfrm>
          <a:prstGeom prst="straightConnector1">
            <a:avLst/>
          </a:prstGeom>
          <a:noFill/>
          <a:ln w="9525" cap="flat" cmpd="sng">
            <a:solidFill>
              <a:srgbClr val="000000"/>
            </a:solidFill>
            <a:prstDash val="solid"/>
            <a:round/>
            <a:headEnd type="none" w="sm" len="sm"/>
            <a:tailEnd type="none" w="sm" len="sm"/>
          </a:ln>
        </p:spPr>
      </p:cxnSp>
      <p:sp>
        <p:nvSpPr>
          <p:cNvPr id="317" name="Google Shape;317;p7"/>
          <p:cNvSpPr>
            <a:spLocks/>
          </p:cNvSpPr>
          <p:nvPr/>
        </p:nvSpPr>
        <p:spPr>
          <a:xfrm>
            <a:off x="6127060" y="3784648"/>
            <a:ext cx="171300" cy="128700"/>
          </a:xfrm>
          <a:prstGeom prst="ellipse">
            <a:avLst/>
          </a:prstGeom>
          <a:solidFill>
            <a:srgbClr val="A7DDC6"/>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318" name="Google Shape;318;p7"/>
          <p:cNvCxnSpPr/>
          <p:nvPr/>
        </p:nvCxnSpPr>
        <p:spPr>
          <a:xfrm>
            <a:off x="6212786" y="4130291"/>
            <a:ext cx="132000" cy="103200"/>
          </a:xfrm>
          <a:prstGeom prst="straightConnector1">
            <a:avLst/>
          </a:prstGeom>
          <a:noFill/>
          <a:ln w="9525" cap="flat" cmpd="sng">
            <a:solidFill>
              <a:srgbClr val="000000"/>
            </a:solidFill>
            <a:prstDash val="solid"/>
            <a:round/>
            <a:headEnd type="none" w="sm" len="sm"/>
            <a:tailEnd type="none" w="sm" len="sm"/>
          </a:ln>
        </p:spPr>
      </p:cxnSp>
      <p:cxnSp>
        <p:nvCxnSpPr>
          <p:cNvPr id="319" name="Google Shape;319;p7"/>
          <p:cNvCxnSpPr/>
          <p:nvPr/>
        </p:nvCxnSpPr>
        <p:spPr>
          <a:xfrm flipH="1">
            <a:off x="6126986" y="4130291"/>
            <a:ext cx="85800" cy="85800"/>
          </a:xfrm>
          <a:prstGeom prst="straightConnector1">
            <a:avLst/>
          </a:prstGeom>
          <a:noFill/>
          <a:ln w="9525" cap="flat" cmpd="sng">
            <a:solidFill>
              <a:srgbClr val="000000"/>
            </a:solidFill>
            <a:prstDash val="solid"/>
            <a:round/>
            <a:headEnd type="none" w="sm" len="sm"/>
            <a:tailEnd type="none" w="sm" len="sm"/>
          </a:ln>
        </p:spPr>
      </p:cxnSp>
      <p:sp>
        <p:nvSpPr>
          <p:cNvPr id="320" name="Google Shape;320;p7"/>
          <p:cNvSpPr txBox="1">
            <a:spLocks/>
          </p:cNvSpPr>
          <p:nvPr/>
        </p:nvSpPr>
        <p:spPr>
          <a:xfrm>
            <a:off x="1548050" y="813141"/>
            <a:ext cx="4824000" cy="893400"/>
          </a:xfrm>
          <a:prstGeom prst="rect">
            <a:avLst/>
          </a:prstGeom>
          <a:solidFill>
            <a:srgbClr val="FFFFFF"/>
          </a:solidFill>
          <a:ln w="9525" cap="flat" cmpd="sng">
            <a:solidFill>
              <a:srgbClr val="83992A"/>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A6367"/>
                </a:solidFill>
                <a:uFillTx/>
                <a:latin typeface="Garamond"/>
                <a:ea typeface="Garamond"/>
                <a:cs typeface="Garamond"/>
                <a:sym typeface="Garamond"/>
              </a:rPr>
              <a:t>En mobbesituasjon</a:t>
            </a:r>
            <a:r>
              <a:rPr lang="en-US" sz="1575" b="0" i="0" u="none" strike="noStrike" cap="none">
                <a:solidFill>
                  <a:srgbClr val="3A6367"/>
                </a:solidFill>
                <a:uFillTx/>
                <a:latin typeface="Garamond"/>
                <a:ea typeface="Garamond"/>
                <a:cs typeface="Garamond"/>
                <a:sym typeface="Garamond"/>
              </a:rPr>
              <a:t>.</a:t>
            </a:r>
            <a:endParaRPr sz="1400" b="1" i="0" u="none" strike="noStrike" cap="none">
              <a:solidFill>
                <a:schemeClr val="dk1"/>
              </a:solidFill>
              <a:uFillTx/>
              <a:latin typeface="Trebuchet MS"/>
              <a:ea typeface="Trebuchet MS"/>
              <a:cs typeface="Trebuchet MS"/>
              <a:sym typeface="Trebuchet MS"/>
            </a:endParaRPr>
          </a:p>
          <a:p>
            <a:pPr marL="0" marR="0" lvl="0" indent="0" algn="l" rtl="0">
              <a:lnSpc>
                <a:spcPct val="100000"/>
              </a:lnSpc>
              <a:spcBef>
                <a:spcPts val="0"/>
              </a:spcBef>
              <a:spcAft>
                <a:spcPts val="0"/>
              </a:spcAft>
              <a:buClr>
                <a:schemeClr val="dk1"/>
              </a:buClr>
              <a:buSzPts val="350"/>
              <a:buFont typeface="Trebuchet MS"/>
              <a:buNone/>
            </a:pPr>
            <a:r>
              <a:rPr lang="en-US" sz="1400" b="1" i="0" u="none" strike="noStrike" cap="none">
                <a:solidFill>
                  <a:schemeClr val="dk1"/>
                </a:solidFill>
                <a:uFillTx/>
                <a:latin typeface="Trebuchet MS"/>
                <a:ea typeface="Trebuchet MS"/>
                <a:cs typeface="Trebuchet MS"/>
                <a:sym typeface="Trebuchet MS"/>
              </a:rPr>
              <a:t>		                   </a:t>
            </a:r>
            <a:endParaRPr sz="1575" b="0" i="0" u="none" strike="noStrike" cap="none">
              <a:solidFill>
                <a:srgbClr val="3A6367"/>
              </a:solidFill>
              <a:uFillTx/>
              <a:latin typeface="Garamond"/>
              <a:ea typeface="Garamond"/>
              <a:cs typeface="Garamond"/>
              <a:sym typeface="Garamond"/>
            </a:endParaRPr>
          </a:p>
        </p:txBody>
      </p:sp>
      <p:cxnSp>
        <p:nvCxnSpPr>
          <p:cNvPr id="321" name="Google Shape;321;p7"/>
          <p:cNvCxnSpPr/>
          <p:nvPr/>
        </p:nvCxnSpPr>
        <p:spPr>
          <a:xfrm flipH="1">
            <a:off x="3181948" y="2554909"/>
            <a:ext cx="900" cy="214200"/>
          </a:xfrm>
          <a:prstGeom prst="straightConnector1">
            <a:avLst/>
          </a:prstGeom>
          <a:noFill/>
          <a:ln w="9525" cap="flat" cmpd="sng">
            <a:solidFill>
              <a:srgbClr val="000000"/>
            </a:solidFill>
            <a:prstDash val="solid"/>
            <a:round/>
            <a:headEnd type="none" w="sm" len="sm"/>
            <a:tailEnd type="none" w="sm" len="sm"/>
          </a:ln>
        </p:spPr>
      </p:cxnSp>
      <p:cxnSp>
        <p:nvCxnSpPr>
          <p:cNvPr id="322" name="Google Shape;322;p7"/>
          <p:cNvCxnSpPr/>
          <p:nvPr/>
        </p:nvCxnSpPr>
        <p:spPr>
          <a:xfrm flipH="1">
            <a:off x="3096154" y="2597771"/>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23" name="Google Shape;323;p7"/>
          <p:cNvCxnSpPr/>
          <p:nvPr/>
        </p:nvCxnSpPr>
        <p:spPr>
          <a:xfrm>
            <a:off x="3181954" y="2597771"/>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24" name="Google Shape;324;p7"/>
          <p:cNvCxnSpPr/>
          <p:nvPr/>
        </p:nvCxnSpPr>
        <p:spPr>
          <a:xfrm flipH="1">
            <a:off x="3096154" y="2769221"/>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25" name="Google Shape;325;p7"/>
          <p:cNvCxnSpPr/>
          <p:nvPr/>
        </p:nvCxnSpPr>
        <p:spPr>
          <a:xfrm>
            <a:off x="3181954" y="2769221"/>
            <a:ext cx="85800" cy="85800"/>
          </a:xfrm>
          <a:prstGeom prst="straightConnector1">
            <a:avLst/>
          </a:prstGeom>
          <a:noFill/>
          <a:ln w="9525" cap="flat" cmpd="sng">
            <a:solidFill>
              <a:srgbClr val="000000"/>
            </a:solidFill>
            <a:prstDash val="solid"/>
            <a:round/>
            <a:headEnd type="none" w="sm" len="sm"/>
            <a:tailEnd type="none" w="sm" len="sm"/>
          </a:ln>
        </p:spPr>
      </p:cxnSp>
      <p:sp>
        <p:nvSpPr>
          <p:cNvPr id="326" name="Google Shape;326;p7"/>
          <p:cNvSpPr txBox="1">
            <a:spLocks/>
          </p:cNvSpPr>
          <p:nvPr/>
        </p:nvSpPr>
        <p:spPr>
          <a:xfrm>
            <a:off x="3152487" y="2507582"/>
            <a:ext cx="103500" cy="24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sp>
        <p:nvSpPr>
          <p:cNvPr id="327" name="Google Shape;327;p7"/>
          <p:cNvSpPr>
            <a:spLocks/>
          </p:cNvSpPr>
          <p:nvPr/>
        </p:nvSpPr>
        <p:spPr>
          <a:xfrm>
            <a:off x="3096228" y="2426321"/>
            <a:ext cx="171300" cy="128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328" name="Google Shape;328;p7"/>
          <p:cNvCxnSpPr/>
          <p:nvPr/>
        </p:nvCxnSpPr>
        <p:spPr>
          <a:xfrm flipH="1">
            <a:off x="2601361" y="2549361"/>
            <a:ext cx="900" cy="214200"/>
          </a:xfrm>
          <a:prstGeom prst="straightConnector1">
            <a:avLst/>
          </a:prstGeom>
          <a:noFill/>
          <a:ln w="9525" cap="flat" cmpd="sng">
            <a:solidFill>
              <a:srgbClr val="000000"/>
            </a:solidFill>
            <a:prstDash val="solid"/>
            <a:round/>
            <a:headEnd type="none" w="sm" len="sm"/>
            <a:tailEnd type="none" w="sm" len="sm"/>
          </a:ln>
        </p:spPr>
      </p:cxnSp>
      <p:cxnSp>
        <p:nvCxnSpPr>
          <p:cNvPr id="329" name="Google Shape;329;p7"/>
          <p:cNvCxnSpPr/>
          <p:nvPr/>
        </p:nvCxnSpPr>
        <p:spPr>
          <a:xfrm flipH="1">
            <a:off x="2515567" y="2592223"/>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30" name="Google Shape;330;p7"/>
          <p:cNvCxnSpPr/>
          <p:nvPr/>
        </p:nvCxnSpPr>
        <p:spPr>
          <a:xfrm>
            <a:off x="2601367" y="2592223"/>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31" name="Google Shape;331;p7"/>
          <p:cNvCxnSpPr/>
          <p:nvPr/>
        </p:nvCxnSpPr>
        <p:spPr>
          <a:xfrm flipH="1">
            <a:off x="2515567" y="2763674"/>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32" name="Google Shape;332;p7"/>
          <p:cNvCxnSpPr/>
          <p:nvPr/>
        </p:nvCxnSpPr>
        <p:spPr>
          <a:xfrm>
            <a:off x="2601367" y="2763674"/>
            <a:ext cx="85800" cy="85800"/>
          </a:xfrm>
          <a:prstGeom prst="straightConnector1">
            <a:avLst/>
          </a:prstGeom>
          <a:noFill/>
          <a:ln w="9525" cap="flat" cmpd="sng">
            <a:solidFill>
              <a:srgbClr val="000000"/>
            </a:solidFill>
            <a:prstDash val="solid"/>
            <a:round/>
            <a:headEnd type="none" w="sm" len="sm"/>
            <a:tailEnd type="none" w="sm" len="sm"/>
          </a:ln>
        </p:spPr>
      </p:cxnSp>
      <p:sp>
        <p:nvSpPr>
          <p:cNvPr id="333" name="Google Shape;333;p7"/>
          <p:cNvSpPr txBox="1">
            <a:spLocks/>
          </p:cNvSpPr>
          <p:nvPr/>
        </p:nvSpPr>
        <p:spPr>
          <a:xfrm>
            <a:off x="2571900" y="2502034"/>
            <a:ext cx="103500" cy="24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sp>
        <p:nvSpPr>
          <p:cNvPr id="334" name="Google Shape;334;p7"/>
          <p:cNvSpPr>
            <a:spLocks/>
          </p:cNvSpPr>
          <p:nvPr/>
        </p:nvSpPr>
        <p:spPr>
          <a:xfrm>
            <a:off x="2515641" y="2420773"/>
            <a:ext cx="171300" cy="128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cxnSp>
        <p:nvCxnSpPr>
          <p:cNvPr id="335" name="Google Shape;335;p7"/>
          <p:cNvCxnSpPr/>
          <p:nvPr/>
        </p:nvCxnSpPr>
        <p:spPr>
          <a:xfrm flipH="1">
            <a:off x="5295895" y="2271713"/>
            <a:ext cx="900" cy="214200"/>
          </a:xfrm>
          <a:prstGeom prst="straightConnector1">
            <a:avLst/>
          </a:prstGeom>
          <a:noFill/>
          <a:ln w="9525" cap="flat" cmpd="sng">
            <a:solidFill>
              <a:srgbClr val="000000"/>
            </a:solidFill>
            <a:prstDash val="solid"/>
            <a:round/>
            <a:headEnd type="none" w="sm" len="sm"/>
            <a:tailEnd type="none" w="sm" len="sm"/>
          </a:ln>
        </p:spPr>
      </p:cxnSp>
      <p:cxnSp>
        <p:nvCxnSpPr>
          <p:cNvPr id="336" name="Google Shape;336;p7"/>
          <p:cNvCxnSpPr/>
          <p:nvPr/>
        </p:nvCxnSpPr>
        <p:spPr>
          <a:xfrm flipH="1">
            <a:off x="5210101" y="2314576"/>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37" name="Google Shape;337;p7"/>
          <p:cNvCxnSpPr/>
          <p:nvPr/>
        </p:nvCxnSpPr>
        <p:spPr>
          <a:xfrm>
            <a:off x="5295901" y="2314576"/>
            <a:ext cx="85800" cy="128700"/>
          </a:xfrm>
          <a:prstGeom prst="straightConnector1">
            <a:avLst/>
          </a:prstGeom>
          <a:noFill/>
          <a:ln w="9525" cap="flat" cmpd="sng">
            <a:solidFill>
              <a:srgbClr val="000000"/>
            </a:solidFill>
            <a:prstDash val="solid"/>
            <a:round/>
            <a:headEnd type="none" w="sm" len="sm"/>
            <a:tailEnd type="none" w="sm" len="sm"/>
          </a:ln>
        </p:spPr>
      </p:cxnSp>
      <p:cxnSp>
        <p:nvCxnSpPr>
          <p:cNvPr id="338" name="Google Shape;338;p7"/>
          <p:cNvCxnSpPr/>
          <p:nvPr/>
        </p:nvCxnSpPr>
        <p:spPr>
          <a:xfrm flipH="1">
            <a:off x="5210101" y="2486026"/>
            <a:ext cx="85800" cy="85800"/>
          </a:xfrm>
          <a:prstGeom prst="straightConnector1">
            <a:avLst/>
          </a:prstGeom>
          <a:noFill/>
          <a:ln w="9525" cap="flat" cmpd="sng">
            <a:solidFill>
              <a:srgbClr val="000000"/>
            </a:solidFill>
            <a:prstDash val="solid"/>
            <a:round/>
            <a:headEnd type="none" w="sm" len="sm"/>
            <a:tailEnd type="none" w="sm" len="sm"/>
          </a:ln>
        </p:spPr>
      </p:cxnSp>
      <p:cxnSp>
        <p:nvCxnSpPr>
          <p:cNvPr id="339" name="Google Shape;339;p7"/>
          <p:cNvCxnSpPr/>
          <p:nvPr/>
        </p:nvCxnSpPr>
        <p:spPr>
          <a:xfrm>
            <a:off x="5295901" y="2486026"/>
            <a:ext cx="85800" cy="85800"/>
          </a:xfrm>
          <a:prstGeom prst="straightConnector1">
            <a:avLst/>
          </a:prstGeom>
          <a:noFill/>
          <a:ln w="9525" cap="flat" cmpd="sng">
            <a:solidFill>
              <a:srgbClr val="000000"/>
            </a:solidFill>
            <a:prstDash val="solid"/>
            <a:round/>
            <a:headEnd type="none" w="sm" len="sm"/>
            <a:tailEnd type="none" w="sm" len="sm"/>
          </a:ln>
        </p:spPr>
      </p:cxnSp>
      <p:sp>
        <p:nvSpPr>
          <p:cNvPr id="340" name="Google Shape;340;p7"/>
          <p:cNvSpPr txBox="1">
            <a:spLocks/>
          </p:cNvSpPr>
          <p:nvPr/>
        </p:nvSpPr>
        <p:spPr>
          <a:xfrm>
            <a:off x="5266434" y="2224386"/>
            <a:ext cx="103500" cy="24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sp>
        <p:nvSpPr>
          <p:cNvPr id="341" name="Google Shape;341;p7"/>
          <p:cNvSpPr>
            <a:spLocks/>
          </p:cNvSpPr>
          <p:nvPr/>
        </p:nvSpPr>
        <p:spPr>
          <a:xfrm>
            <a:off x="5210175" y="2143126"/>
            <a:ext cx="171300" cy="128700"/>
          </a:xfrm>
          <a:prstGeom prst="ellipse">
            <a:avLst/>
          </a:prstGeom>
          <a:solidFill>
            <a:srgbClr val="FFFF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0000"/>
              </a:solidFill>
              <a:uFillTx/>
              <a:latin typeface="Arial"/>
              <a:ea typeface="Arial"/>
              <a:cs typeface="Arial"/>
              <a:sym typeface="Arial"/>
            </a:endParaRPr>
          </a:p>
        </p:txBody>
      </p:sp>
      <p:sp>
        <p:nvSpPr>
          <p:cNvPr id="342" name="Google Shape;342;p7"/>
          <p:cNvSpPr>
            <a:spLocks/>
          </p:cNvSpPr>
          <p:nvPr/>
        </p:nvSpPr>
        <p:spPr>
          <a:xfrm>
            <a:off x="6781363" y="1351678"/>
            <a:ext cx="1703700" cy="1150500"/>
          </a:xfrm>
          <a:prstGeom prst="cloudCallout">
            <a:avLst>
              <a:gd name="adj1" fmla="val -53505"/>
              <a:gd name="adj2" fmla="val 76324"/>
            </a:avLst>
          </a:prstGeom>
          <a:solidFill>
            <a:srgbClr val="4470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uFillTx/>
                <a:latin typeface="Arial"/>
                <a:ea typeface="Arial"/>
                <a:cs typeface="Arial"/>
                <a:sym typeface="Arial"/>
              </a:rPr>
              <a:t>Jeg er glad det ikke er meg.</a:t>
            </a:r>
            <a:endParaRPr sz="1400" b="0" i="0" u="none" strike="noStrike" cap="none">
              <a:solidFill>
                <a:srgbClr val="000000"/>
              </a:solidFill>
              <a:uFillTx/>
              <a:latin typeface="Arial"/>
              <a:ea typeface="Arial"/>
              <a:cs typeface="Arial"/>
              <a:sym typeface="Arial"/>
            </a:endParaRPr>
          </a:p>
        </p:txBody>
      </p:sp>
      <p:sp>
        <p:nvSpPr>
          <p:cNvPr id="343" name="Google Shape;343;p7"/>
          <p:cNvSpPr>
            <a:spLocks/>
          </p:cNvSpPr>
          <p:nvPr/>
        </p:nvSpPr>
        <p:spPr>
          <a:xfrm>
            <a:off x="3569230" y="4687760"/>
            <a:ext cx="1703700" cy="1150500"/>
          </a:xfrm>
          <a:prstGeom prst="cloudCallout">
            <a:avLst>
              <a:gd name="adj1" fmla="val -14999"/>
              <a:gd name="adj2" fmla="val -86109"/>
            </a:avLst>
          </a:prstGeom>
          <a:solidFill>
            <a:srgbClr val="4470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uFillTx/>
                <a:latin typeface="Arial"/>
                <a:ea typeface="Arial"/>
                <a:cs typeface="Arial"/>
                <a:sym typeface="Arial"/>
              </a:rPr>
              <a:t>Hvor er vennene hennes?</a:t>
            </a:r>
            <a:endParaRPr sz="1400" b="0" i="0" u="none" strike="noStrike" cap="none">
              <a:solidFill>
                <a:srgbClr val="000000"/>
              </a:solidFill>
              <a:uFillTx/>
              <a:latin typeface="Arial"/>
              <a:ea typeface="Arial"/>
              <a:cs typeface="Arial"/>
              <a:sym typeface="Arial"/>
            </a:endParaRPr>
          </a:p>
        </p:txBody>
      </p:sp>
      <p:sp>
        <p:nvSpPr>
          <p:cNvPr id="344" name="Google Shape;344;p7"/>
          <p:cNvSpPr>
            <a:spLocks/>
          </p:cNvSpPr>
          <p:nvPr/>
        </p:nvSpPr>
        <p:spPr>
          <a:xfrm>
            <a:off x="335775" y="2121475"/>
            <a:ext cx="1703700" cy="1150200"/>
          </a:xfrm>
          <a:prstGeom prst="cloudCallout">
            <a:avLst>
              <a:gd name="adj1" fmla="val 46845"/>
              <a:gd name="adj2" fmla="val 68548"/>
            </a:avLst>
          </a:prstGeom>
          <a:solidFill>
            <a:srgbClr val="4470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uFillTx/>
                <a:latin typeface="Arial"/>
                <a:ea typeface="Arial"/>
                <a:cs typeface="Arial"/>
                <a:sym typeface="Arial"/>
              </a:rPr>
              <a:t>Nå blir det drama i timen!</a:t>
            </a:r>
            <a:endParaRPr sz="1400" b="0" i="0" u="none" strike="noStrike" cap="none">
              <a:solidFill>
                <a:srgbClr val="000000"/>
              </a:solidFill>
              <a:uFillTx/>
              <a:latin typeface="Arial"/>
              <a:ea typeface="Arial"/>
              <a:cs typeface="Arial"/>
              <a:sym typeface="Arial"/>
            </a:endParaRPr>
          </a:p>
        </p:txBody>
      </p:sp>
      <p:sp>
        <p:nvSpPr>
          <p:cNvPr id="345" name="Google Shape;345;p7"/>
          <p:cNvSpPr>
            <a:spLocks/>
          </p:cNvSpPr>
          <p:nvPr/>
        </p:nvSpPr>
        <p:spPr>
          <a:xfrm>
            <a:off x="1548047" y="4432082"/>
            <a:ext cx="1703700" cy="1150500"/>
          </a:xfrm>
          <a:prstGeom prst="cloudCallout">
            <a:avLst>
              <a:gd name="adj1" fmla="val 51513"/>
              <a:gd name="adj2" fmla="val -93021"/>
            </a:avLst>
          </a:prstGeom>
          <a:solidFill>
            <a:srgbClr val="4470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uFillTx/>
                <a:latin typeface="Arial"/>
                <a:ea typeface="Arial"/>
                <a:cs typeface="Arial"/>
                <a:sym typeface="Arial"/>
              </a:rPr>
              <a:t>Huff dette var ubehagelig. Vi stikker.</a:t>
            </a:r>
            <a:endParaRPr sz="1400" b="0" i="0" u="none" strike="noStrike" cap="none">
              <a:solidFill>
                <a:srgbClr val="000000"/>
              </a:solidFill>
              <a:uFillTx/>
              <a:latin typeface="Arial"/>
              <a:ea typeface="Arial"/>
              <a:cs typeface="Arial"/>
              <a:sym typeface="Arial"/>
            </a:endParaRPr>
          </a:p>
        </p:txBody>
      </p:sp>
      <p:sp>
        <p:nvSpPr>
          <p:cNvPr id="346" name="Google Shape;346;p7"/>
          <p:cNvSpPr>
            <a:spLocks/>
          </p:cNvSpPr>
          <p:nvPr/>
        </p:nvSpPr>
        <p:spPr>
          <a:xfrm>
            <a:off x="7100681" y="3744734"/>
            <a:ext cx="1703700" cy="1150500"/>
          </a:xfrm>
          <a:prstGeom prst="cloudCallout">
            <a:avLst>
              <a:gd name="adj1" fmla="val -85010"/>
              <a:gd name="adj2" fmla="val -22173"/>
            </a:avLst>
          </a:prstGeom>
          <a:solidFill>
            <a:srgbClr val="4470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uFillTx/>
                <a:latin typeface="Arial"/>
                <a:ea typeface="Arial"/>
                <a:cs typeface="Arial"/>
                <a:sym typeface="Arial"/>
              </a:rPr>
              <a:t>Skjedde det noe på den festen?</a:t>
            </a:r>
            <a:endParaRPr sz="1400" b="0" i="0" u="none" strike="noStrike" cap="none">
              <a:solidFill>
                <a:srgbClr val="000000"/>
              </a:solidFill>
              <a:uFillTx/>
              <a:latin typeface="Arial"/>
              <a:ea typeface="Arial"/>
              <a:cs typeface="Arial"/>
              <a:sym typeface="Arial"/>
            </a:endParaRPr>
          </a:p>
        </p:txBody>
      </p:sp>
      <p:sp>
        <p:nvSpPr>
          <p:cNvPr id="347" name="Google Shape;347;p7"/>
          <p:cNvSpPr>
            <a:spLocks/>
          </p:cNvSpPr>
          <p:nvPr/>
        </p:nvSpPr>
        <p:spPr>
          <a:xfrm>
            <a:off x="5314596" y="4314112"/>
            <a:ext cx="1703700" cy="1150500"/>
          </a:xfrm>
          <a:prstGeom prst="cloudCallout">
            <a:avLst>
              <a:gd name="adj1" fmla="val -68674"/>
              <a:gd name="adj2" fmla="val -99933"/>
            </a:avLst>
          </a:prstGeom>
          <a:solidFill>
            <a:srgbClr val="4470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FFFFFF"/>
                </a:solidFill>
                <a:uFillTx/>
                <a:latin typeface="Arial"/>
                <a:ea typeface="Arial"/>
                <a:cs typeface="Arial"/>
                <a:sym typeface="Arial"/>
              </a:rPr>
              <a:t>Hvis jeg gjør noe nå kommer de til å ta meg også</a:t>
            </a:r>
            <a:endParaRPr sz="1400" b="0" i="0" u="none" strike="noStrike" cap="none">
              <a:solidFill>
                <a:srgbClr val="000000"/>
              </a:solidFill>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2"/>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en-US"/>
              <a:t>Mobbemekanismer</a:t>
            </a:r>
            <a:endParaRPr/>
          </a:p>
        </p:txBody>
      </p:sp>
      <p:sp>
        <p:nvSpPr>
          <p:cNvPr id="425" name="Google Shape;425;p12"/>
          <p:cNvSpPr txBox="1">
            <a:spLocks noGrp="1"/>
          </p:cNvSpPr>
          <p:nvPr>
            <p:ph type="body" idx="1"/>
          </p:nvPr>
        </p:nvSpPr>
        <p:spPr>
          <a:xfrm>
            <a:off x="755374" y="2000250"/>
            <a:ext cx="7593496" cy="3271838"/>
          </a:xfrm>
          <a:prstGeom prst="rect">
            <a:avLst/>
          </a:prstGeom>
          <a:noFill/>
          <a:ln>
            <a:noFill/>
          </a:ln>
        </p:spPr>
        <p:txBody>
          <a:bodyPr spcFirstLastPara="1" wrap="square" lIns="91425" tIns="91425" rIns="91425" bIns="91425" anchor="t" anchorCtr="0">
            <a:normAutofit lnSpcReduction="10000"/>
          </a:bodyPr>
          <a:lstStyle/>
          <a:p>
            <a:pPr marL="457200" marR="0" lvl="0" indent="-320040" algn="l" rtl="0">
              <a:lnSpc>
                <a:spcPct val="80000"/>
              </a:lnSpc>
              <a:spcBef>
                <a:spcPts val="1000"/>
              </a:spcBef>
              <a:spcAft>
                <a:spcPts val="0"/>
              </a:spcAft>
              <a:buClr>
                <a:schemeClr val="accent1"/>
              </a:buClr>
              <a:buSzPts val="1440"/>
              <a:buFont typeface="Noto Sans Symbols"/>
              <a:buChar char="▶"/>
            </a:pPr>
            <a:r>
              <a:rPr lang="en-US" sz="1530" b="1"/>
              <a:t>Dehumanisering: </a:t>
            </a:r>
            <a:r>
              <a:rPr lang="en-US" sz="1530"/>
              <a:t>«Hun er jo så rar» «folk fra den kulturen forstår ikke annet» «det er sånn gutter er»</a:t>
            </a:r>
            <a:endParaRPr sz="1530" b="1"/>
          </a:p>
          <a:p>
            <a:pPr marL="457200" marR="0" lvl="0" indent="-228600" algn="l" rtl="0">
              <a:lnSpc>
                <a:spcPct val="80000"/>
              </a:lnSpc>
              <a:spcBef>
                <a:spcPts val="1000"/>
              </a:spcBef>
              <a:spcAft>
                <a:spcPts val="0"/>
              </a:spcAft>
              <a:buClr>
                <a:schemeClr val="accent1"/>
              </a:buClr>
              <a:buSzPts val="1440"/>
              <a:buFont typeface="Noto Sans Symbols"/>
              <a:buNone/>
            </a:pPr>
            <a:endParaRPr sz="1530" b="1"/>
          </a:p>
          <a:p>
            <a:pPr marL="457200" marR="0" lvl="0" indent="-320040" algn="l" rtl="0">
              <a:lnSpc>
                <a:spcPct val="80000"/>
              </a:lnSpc>
              <a:spcBef>
                <a:spcPts val="1000"/>
              </a:spcBef>
              <a:spcAft>
                <a:spcPts val="0"/>
              </a:spcAft>
              <a:buClr>
                <a:schemeClr val="accent1"/>
              </a:buClr>
              <a:buSzPts val="1440"/>
              <a:buFont typeface="Noto Sans Symbols"/>
              <a:buChar char="▶"/>
            </a:pPr>
            <a:r>
              <a:rPr lang="en-US" sz="1530" b="1"/>
              <a:t>Reduserte hemninger: </a:t>
            </a:r>
            <a:r>
              <a:rPr lang="en-US" sz="1530"/>
              <a:t>mobbing bagatelliseres ved å tillegge den utsatte medansvar («det er offerets feil, og da er det jo ikke mobbing», «hun lagde jo videoen selv»)</a:t>
            </a:r>
            <a:endParaRPr/>
          </a:p>
          <a:p>
            <a:pPr marL="457200" marR="0" lvl="0" indent="-228600" algn="l" rtl="0">
              <a:lnSpc>
                <a:spcPct val="80000"/>
              </a:lnSpc>
              <a:spcBef>
                <a:spcPts val="1000"/>
              </a:spcBef>
              <a:spcAft>
                <a:spcPts val="0"/>
              </a:spcAft>
              <a:buClr>
                <a:schemeClr val="accent1"/>
              </a:buClr>
              <a:buSzPts val="1440"/>
              <a:buFont typeface="Noto Sans Symbols"/>
              <a:buNone/>
            </a:pPr>
            <a:endParaRPr sz="1530" b="1"/>
          </a:p>
          <a:p>
            <a:pPr marL="457200" marR="0" lvl="0" indent="-320040" algn="l" rtl="0">
              <a:lnSpc>
                <a:spcPct val="80000"/>
              </a:lnSpc>
              <a:spcBef>
                <a:spcPts val="1000"/>
              </a:spcBef>
              <a:spcAft>
                <a:spcPts val="0"/>
              </a:spcAft>
              <a:buClr>
                <a:schemeClr val="accent1"/>
              </a:buClr>
              <a:buSzPts val="1440"/>
              <a:buFont typeface="Noto Sans Symbols"/>
              <a:buChar char="▶"/>
            </a:pPr>
            <a:r>
              <a:rPr lang="en-US" sz="1530" b="1"/>
              <a:t>Provokasjon og legitimering: </a:t>
            </a:r>
            <a:r>
              <a:rPr lang="en-US" sz="1530"/>
              <a:t>finner opp grunner til å mobbe…  ”hun må tåle såpass”</a:t>
            </a:r>
            <a:endParaRPr/>
          </a:p>
          <a:p>
            <a:pPr marL="457200" marR="0" lvl="0" indent="-228600" algn="l" rtl="0">
              <a:lnSpc>
                <a:spcPct val="80000"/>
              </a:lnSpc>
              <a:spcBef>
                <a:spcPts val="1000"/>
              </a:spcBef>
              <a:spcAft>
                <a:spcPts val="0"/>
              </a:spcAft>
              <a:buClr>
                <a:schemeClr val="accent1"/>
              </a:buClr>
              <a:buSzPts val="1440"/>
              <a:buFont typeface="Noto Sans Symbols"/>
              <a:buNone/>
            </a:pPr>
            <a:endParaRPr sz="1530" b="1"/>
          </a:p>
          <a:p>
            <a:pPr marL="457200" marR="0" lvl="0" indent="-320040" algn="l" rtl="0">
              <a:lnSpc>
                <a:spcPct val="80000"/>
              </a:lnSpc>
              <a:spcBef>
                <a:spcPts val="1000"/>
              </a:spcBef>
              <a:spcAft>
                <a:spcPts val="0"/>
              </a:spcAft>
              <a:buClr>
                <a:schemeClr val="accent1"/>
              </a:buClr>
              <a:buSzPts val="1440"/>
              <a:buFont typeface="Noto Sans Symbols"/>
              <a:buChar char="▶"/>
            </a:pPr>
            <a:r>
              <a:rPr lang="en-US" sz="1530" b="1"/>
              <a:t>Ansvarspulverisering:</a:t>
            </a:r>
            <a:r>
              <a:rPr lang="en-US" sz="1530"/>
              <a:t>  ”det var ikke jeg som startet” - enda mer aktuelt ved digital mobbing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pSp>
        <p:nvGrpSpPr>
          <p:cNvPr id="430" name="Google Shape;430;p13"/>
          <p:cNvGrpSpPr/>
          <p:nvPr/>
        </p:nvGrpSpPr>
        <p:grpSpPr>
          <a:xfrm>
            <a:off x="1057465" y="1549864"/>
            <a:ext cx="7548372" cy="4977102"/>
            <a:chOff x="-39498" y="-163049"/>
            <a:chExt cx="7548372" cy="4977102"/>
          </a:xfrm>
        </p:grpSpPr>
        <p:sp>
          <p:nvSpPr>
            <p:cNvPr id="431" name="Google Shape;431;p13"/>
            <p:cNvSpPr/>
            <p:nvPr/>
          </p:nvSpPr>
          <p:spPr>
            <a:xfrm>
              <a:off x="2555399" y="1542237"/>
              <a:ext cx="2398075" cy="1304962"/>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3"/>
            <p:cNvSpPr txBox="1"/>
            <p:nvPr/>
          </p:nvSpPr>
          <p:spPr>
            <a:xfrm>
              <a:off x="2906589" y="1733344"/>
              <a:ext cx="1695695" cy="92274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Mobbing - systemperspektiv</a:t>
              </a:r>
              <a:endParaRPr sz="1400" b="0" i="0" u="none" strike="noStrike" cap="none">
                <a:solidFill>
                  <a:srgbClr val="000000"/>
                </a:solidFill>
                <a:latin typeface="Arial"/>
                <a:ea typeface="Arial"/>
                <a:cs typeface="Arial"/>
                <a:sym typeface="Arial"/>
              </a:endParaRPr>
            </a:p>
          </p:txBody>
        </p:sp>
        <p:sp>
          <p:nvSpPr>
            <p:cNvPr id="433" name="Google Shape;433;p13"/>
            <p:cNvSpPr/>
            <p:nvPr/>
          </p:nvSpPr>
          <p:spPr>
            <a:xfrm rot="-4242894">
              <a:off x="3752123" y="1225752"/>
              <a:ext cx="676659" cy="17309"/>
            </a:xfrm>
            <a:custGeom>
              <a:avLst/>
              <a:gdLst/>
              <a:ahLst/>
              <a:cxnLst/>
              <a:rect l="l" t="t" r="r" b="b"/>
              <a:pathLst>
                <a:path w="120000" h="120000" extrusionOk="0">
                  <a:moveTo>
                    <a:pt x="0" y="59996"/>
                  </a:moveTo>
                  <a:lnTo>
                    <a:pt x="119999"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3"/>
            <p:cNvSpPr txBox="1"/>
            <p:nvPr/>
          </p:nvSpPr>
          <p:spPr>
            <a:xfrm rot="-4242894">
              <a:off x="4073536" y="1217490"/>
              <a:ext cx="33832" cy="3383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35" name="Google Shape;435;p13"/>
            <p:cNvSpPr/>
            <p:nvPr/>
          </p:nvSpPr>
          <p:spPr>
            <a:xfrm>
              <a:off x="3177917" y="-163049"/>
              <a:ext cx="2423500"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3"/>
            <p:cNvSpPr txBox="1"/>
            <p:nvPr/>
          </p:nvSpPr>
          <p:spPr>
            <a:xfrm>
              <a:off x="3532830" y="-4207"/>
              <a:ext cx="1713674"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sng" strike="noStrike" cap="none">
                  <a:solidFill>
                    <a:schemeClr val="dk1"/>
                  </a:solidFill>
                  <a:latin typeface="Trebuchet MS"/>
                  <a:ea typeface="Trebuchet MS"/>
                  <a:cs typeface="Trebuchet MS"/>
                  <a:sym typeface="Trebuchet MS"/>
                </a:rPr>
                <a:t>God elev- lærer relasjon</a:t>
              </a:r>
              <a:r>
                <a:rPr lang="en-US" sz="1200" b="0" i="0" u="none" strike="noStrike" cap="none">
                  <a:solidFill>
                    <a:schemeClr val="dk1"/>
                  </a:solidFill>
                  <a:latin typeface="Trebuchet MS"/>
                  <a:ea typeface="Trebuchet MS"/>
                  <a:cs typeface="Trebuchet MS"/>
                  <a:sym typeface="Trebuchet MS"/>
                </a:rPr>
                <a:t> (Nordahl, Hattie)</a:t>
              </a:r>
              <a:endParaRPr sz="1400" b="0" i="0" u="none" strike="noStrike" cap="none">
                <a:solidFill>
                  <a:srgbClr val="000000"/>
                </a:solidFill>
                <a:latin typeface="Arial"/>
                <a:ea typeface="Arial"/>
                <a:cs typeface="Arial"/>
                <a:sym typeface="Arial"/>
              </a:endParaRPr>
            </a:p>
          </p:txBody>
        </p:sp>
        <p:sp>
          <p:nvSpPr>
            <p:cNvPr id="437" name="Google Shape;437;p13"/>
            <p:cNvSpPr/>
            <p:nvPr/>
          </p:nvSpPr>
          <p:spPr>
            <a:xfrm rot="-1970870">
              <a:off x="4418928" y="1319929"/>
              <a:ext cx="1354050"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3"/>
            <p:cNvSpPr txBox="1"/>
            <p:nvPr/>
          </p:nvSpPr>
          <p:spPr>
            <a:xfrm rot="-1970870">
              <a:off x="5062103" y="1294732"/>
              <a:ext cx="67702" cy="677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39" name="Google Shape;439;p13"/>
            <p:cNvSpPr/>
            <p:nvPr/>
          </p:nvSpPr>
          <p:spPr>
            <a:xfrm>
              <a:off x="5291350" y="0"/>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3"/>
            <p:cNvSpPr txBox="1"/>
            <p:nvPr/>
          </p:nvSpPr>
          <p:spPr>
            <a:xfrm>
              <a:off x="5615521" y="161040"/>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Samarbeid</a:t>
              </a:r>
              <a:r>
                <a:rPr lang="en-US" sz="1200" b="0" i="0" u="none" strike="noStrike" cap="none" dirty="0">
                  <a:solidFill>
                    <a:schemeClr val="dk1"/>
                  </a:solidFill>
                  <a:latin typeface="Trebuchet MS"/>
                  <a:ea typeface="Trebuchet MS"/>
                  <a:cs typeface="Trebuchet MS"/>
                  <a:sym typeface="Trebuchet MS"/>
                </a:rPr>
                <a:t> </a:t>
              </a:r>
              <a:r>
                <a:rPr lang="en-US" sz="1200" b="0" i="0" u="none" strike="noStrike" cap="none" dirty="0" err="1">
                  <a:solidFill>
                    <a:schemeClr val="dk1"/>
                  </a:solidFill>
                  <a:latin typeface="Trebuchet MS"/>
                  <a:ea typeface="Trebuchet MS"/>
                  <a:cs typeface="Trebuchet MS"/>
                  <a:sym typeface="Trebuchet MS"/>
                </a:rPr>
                <a:t>mellom</a:t>
              </a:r>
              <a:r>
                <a:rPr lang="en-US" sz="1200" b="0" i="0" u="none" strike="noStrike" cap="none" dirty="0">
                  <a:solidFill>
                    <a:schemeClr val="dk1"/>
                  </a:solidFill>
                  <a:latin typeface="Trebuchet MS"/>
                  <a:ea typeface="Trebuchet MS"/>
                  <a:cs typeface="Trebuchet MS"/>
                  <a:sym typeface="Trebuchet MS"/>
                </a:rPr>
                <a:t> </a:t>
              </a:r>
              <a:r>
                <a:rPr lang="en-US" sz="1200" b="0" i="0" u="none" strike="noStrike" cap="none" dirty="0" err="1">
                  <a:solidFill>
                    <a:schemeClr val="dk1"/>
                  </a:solidFill>
                  <a:latin typeface="Trebuchet MS"/>
                  <a:ea typeface="Trebuchet MS"/>
                  <a:cs typeface="Trebuchet MS"/>
                  <a:sym typeface="Trebuchet MS"/>
                </a:rPr>
                <a:t>lærere</a:t>
              </a:r>
              <a:r>
                <a:rPr lang="en-US" sz="1200" b="0" i="0" u="none" strike="noStrike" cap="none" dirty="0">
                  <a:solidFill>
                    <a:schemeClr val="dk1"/>
                  </a:solidFill>
                  <a:latin typeface="Trebuchet MS"/>
                  <a:ea typeface="Trebuchet MS"/>
                  <a:cs typeface="Trebuchet MS"/>
                  <a:sym typeface="Trebuchet MS"/>
                </a:rPr>
                <a:t> (Roland </a:t>
              </a:r>
              <a:r>
                <a:rPr lang="en-US" sz="1200" b="0" i="0" u="none" strike="noStrike" cap="none" dirty="0" err="1">
                  <a:solidFill>
                    <a:schemeClr val="dk1"/>
                  </a:solidFill>
                  <a:latin typeface="Trebuchet MS"/>
                  <a:ea typeface="Trebuchet MS"/>
                  <a:cs typeface="Trebuchet MS"/>
                  <a:sym typeface="Trebuchet MS"/>
                </a:rPr>
                <a:t>Ertesvåg</a:t>
              </a:r>
              <a:r>
                <a:rPr lang="en-US" sz="12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p:txBody>
        </p:sp>
        <p:sp>
          <p:nvSpPr>
            <p:cNvPr id="441" name="Google Shape;441;p13"/>
            <p:cNvSpPr/>
            <p:nvPr/>
          </p:nvSpPr>
          <p:spPr>
            <a:xfrm rot="-942040">
              <a:off x="4804945" y="1779321"/>
              <a:ext cx="792914" cy="17309"/>
            </a:xfrm>
            <a:custGeom>
              <a:avLst/>
              <a:gdLst/>
              <a:ahLst/>
              <a:cxnLst/>
              <a:rect l="l" t="t" r="r" b="b"/>
              <a:pathLst>
                <a:path w="120000" h="120000" extrusionOk="0">
                  <a:moveTo>
                    <a:pt x="0" y="59996"/>
                  </a:moveTo>
                  <a:lnTo>
                    <a:pt x="119999"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3"/>
            <p:cNvSpPr txBox="1"/>
            <p:nvPr/>
          </p:nvSpPr>
          <p:spPr>
            <a:xfrm rot="-942040">
              <a:off x="5181579" y="1768153"/>
              <a:ext cx="39645" cy="3964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43" name="Google Shape;443;p13"/>
            <p:cNvSpPr/>
            <p:nvPr/>
          </p:nvSpPr>
          <p:spPr>
            <a:xfrm>
              <a:off x="5464052" y="884425"/>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3"/>
            <p:cNvSpPr txBox="1"/>
            <p:nvPr/>
          </p:nvSpPr>
          <p:spPr>
            <a:xfrm>
              <a:off x="5788223" y="1045465"/>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Positivt</a:t>
              </a:r>
              <a:r>
                <a:rPr lang="en-US" sz="1200" b="0" i="0" u="none" strike="noStrike" cap="none" dirty="0">
                  <a:solidFill>
                    <a:schemeClr val="dk1"/>
                  </a:solidFill>
                  <a:latin typeface="Trebuchet MS"/>
                  <a:ea typeface="Trebuchet MS"/>
                  <a:cs typeface="Trebuchet MS"/>
                  <a:sym typeface="Trebuchet MS"/>
                </a:rPr>
                <a:t> </a:t>
              </a:r>
              <a:r>
                <a:rPr lang="en-US" sz="1200" b="0" i="0" u="none" strike="noStrike" cap="none" dirty="0" err="1">
                  <a:solidFill>
                    <a:schemeClr val="dk1"/>
                  </a:solidFill>
                  <a:latin typeface="Trebuchet MS"/>
                  <a:ea typeface="Trebuchet MS"/>
                  <a:cs typeface="Trebuchet MS"/>
                  <a:sym typeface="Trebuchet MS"/>
                </a:rPr>
                <a:t>kl.miljø</a:t>
              </a:r>
              <a:r>
                <a:rPr lang="en-US" sz="1200" b="0" i="0" u="none" strike="noStrike" cap="none" dirty="0">
                  <a:solidFill>
                    <a:schemeClr val="dk1"/>
                  </a:solidFill>
                  <a:latin typeface="Trebuchet MS"/>
                  <a:ea typeface="Trebuchet MS"/>
                  <a:cs typeface="Trebuchet MS"/>
                  <a:sym typeface="Trebuchet MS"/>
                </a:rPr>
                <a:t>, (</a:t>
              </a:r>
              <a:r>
                <a:rPr lang="en-US" sz="1200" b="0" i="0" u="none" strike="noStrike" cap="none" dirty="0" err="1">
                  <a:solidFill>
                    <a:schemeClr val="dk1"/>
                  </a:solidFill>
                  <a:latin typeface="Trebuchet MS"/>
                  <a:ea typeface="Trebuchet MS"/>
                  <a:cs typeface="Trebuchet MS"/>
                  <a:sym typeface="Trebuchet MS"/>
                </a:rPr>
                <a:t>Pianta</a:t>
              </a:r>
              <a:r>
                <a:rPr lang="en-US" sz="12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p:txBody>
        </p:sp>
        <p:sp>
          <p:nvSpPr>
            <p:cNvPr id="445" name="Google Shape;445;p13"/>
            <p:cNvSpPr/>
            <p:nvPr/>
          </p:nvSpPr>
          <p:spPr>
            <a:xfrm rot="239402">
              <a:off x="4943102" y="2287470"/>
              <a:ext cx="530320"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3"/>
            <p:cNvSpPr txBox="1"/>
            <p:nvPr/>
          </p:nvSpPr>
          <p:spPr>
            <a:xfrm rot="239402">
              <a:off x="5195004" y="2282867"/>
              <a:ext cx="26516" cy="2651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47" name="Google Shape;447;p13"/>
            <p:cNvSpPr/>
            <p:nvPr/>
          </p:nvSpPr>
          <p:spPr>
            <a:xfrm>
              <a:off x="5464052" y="1842961"/>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3"/>
            <p:cNvSpPr txBox="1"/>
            <p:nvPr/>
          </p:nvSpPr>
          <p:spPr>
            <a:xfrm>
              <a:off x="5763509" y="2001803"/>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Emosjonell</a:t>
              </a:r>
              <a:r>
                <a:rPr lang="en-US" sz="1200" b="0" i="0" u="none" strike="noStrike" cap="none" dirty="0">
                  <a:solidFill>
                    <a:schemeClr val="dk1"/>
                  </a:solidFill>
                  <a:latin typeface="Trebuchet MS"/>
                  <a:ea typeface="Trebuchet MS"/>
                  <a:cs typeface="Trebuchet MS"/>
                  <a:sym typeface="Trebuchet MS"/>
                </a:rPr>
                <a:t> </a:t>
              </a:r>
              <a:r>
                <a:rPr lang="en-US" sz="1200" b="0" i="0" u="none" strike="noStrike" cap="none" dirty="0" err="1">
                  <a:solidFill>
                    <a:schemeClr val="dk1"/>
                  </a:solidFill>
                  <a:latin typeface="Trebuchet MS"/>
                  <a:ea typeface="Trebuchet MS"/>
                  <a:cs typeface="Trebuchet MS"/>
                  <a:sym typeface="Trebuchet MS"/>
                </a:rPr>
                <a:t>støtte</a:t>
              </a:r>
              <a:r>
                <a:rPr lang="en-US" sz="1200" b="0" i="0" u="none" strike="noStrike" cap="none" dirty="0">
                  <a:solidFill>
                    <a:schemeClr val="dk1"/>
                  </a:solidFill>
                  <a:latin typeface="Trebuchet MS"/>
                  <a:ea typeface="Trebuchet MS"/>
                  <a:cs typeface="Trebuchet MS"/>
                  <a:sym typeface="Trebuchet MS"/>
                </a:rPr>
                <a:t> (</a:t>
              </a:r>
              <a:r>
                <a:rPr lang="en-US" sz="1200" b="0" i="0" u="none" strike="noStrike" cap="none" dirty="0" err="1">
                  <a:solidFill>
                    <a:schemeClr val="dk1"/>
                  </a:solidFill>
                  <a:latin typeface="Trebuchet MS"/>
                  <a:ea typeface="Trebuchet MS"/>
                  <a:cs typeface="Trebuchet MS"/>
                  <a:sym typeface="Trebuchet MS"/>
                </a:rPr>
                <a:t>Skaalvik</a:t>
              </a:r>
              <a:r>
                <a:rPr lang="en-US" sz="1200" b="0" i="0" u="none" strike="noStrike" cap="none" dirty="0">
                  <a:solidFill>
                    <a:schemeClr val="dk1"/>
                  </a:solidFill>
                  <a:latin typeface="Trebuchet MS"/>
                  <a:ea typeface="Trebuchet MS"/>
                  <a:cs typeface="Trebuchet MS"/>
                  <a:sym typeface="Trebuchet MS"/>
                </a:rPr>
                <a:t>, Hatti),Lund </a:t>
              </a:r>
              <a:r>
                <a:rPr lang="en-US" sz="1200" b="0" i="0" u="none" strike="noStrike" cap="none" dirty="0" err="1">
                  <a:solidFill>
                    <a:schemeClr val="dk1"/>
                  </a:solidFill>
                  <a:latin typeface="Trebuchet MS"/>
                  <a:ea typeface="Trebuchet MS"/>
                  <a:cs typeface="Trebuchet MS"/>
                  <a:sym typeface="Trebuchet MS"/>
                </a:rPr>
                <a:t>m.fl</a:t>
              </a:r>
              <a:endParaRPr sz="1400" b="0" i="0" u="none" strike="noStrike" cap="none" dirty="0">
                <a:solidFill>
                  <a:srgbClr val="000000"/>
                </a:solidFill>
                <a:latin typeface="Arial"/>
                <a:ea typeface="Arial"/>
                <a:cs typeface="Arial"/>
                <a:sym typeface="Arial"/>
              </a:endParaRPr>
            </a:p>
          </p:txBody>
        </p:sp>
        <p:sp>
          <p:nvSpPr>
            <p:cNvPr id="449" name="Google Shape;449;p13"/>
            <p:cNvSpPr/>
            <p:nvPr/>
          </p:nvSpPr>
          <p:spPr>
            <a:xfrm rot="1216621">
              <a:off x="4716681" y="2719015"/>
              <a:ext cx="960584"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3"/>
            <p:cNvSpPr txBox="1"/>
            <p:nvPr/>
          </p:nvSpPr>
          <p:spPr>
            <a:xfrm rot="1216621">
              <a:off x="5172958" y="2703656"/>
              <a:ext cx="48029" cy="480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51" name="Google Shape;451;p13"/>
            <p:cNvSpPr/>
            <p:nvPr/>
          </p:nvSpPr>
          <p:spPr>
            <a:xfrm>
              <a:off x="5464052" y="2661758"/>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3"/>
            <p:cNvSpPr txBox="1"/>
            <p:nvPr/>
          </p:nvSpPr>
          <p:spPr>
            <a:xfrm>
              <a:off x="5763509" y="2820600"/>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Elevperspektiv</a:t>
              </a:r>
              <a:r>
                <a:rPr lang="en-US" sz="1200" b="0" i="0" u="none" strike="noStrike" cap="none" dirty="0">
                  <a:solidFill>
                    <a:schemeClr val="dk1"/>
                  </a:solidFill>
                  <a:latin typeface="Trebuchet MS"/>
                  <a:ea typeface="Trebuchet MS"/>
                  <a:cs typeface="Trebuchet MS"/>
                  <a:sym typeface="Trebuchet MS"/>
                </a:rPr>
                <a:t> (Roland </a:t>
              </a:r>
              <a:r>
                <a:rPr lang="en-US" sz="1200" b="0" i="0" u="none" strike="noStrike" cap="none" dirty="0" err="1">
                  <a:solidFill>
                    <a:schemeClr val="dk1"/>
                  </a:solidFill>
                  <a:latin typeface="Trebuchet MS"/>
                  <a:ea typeface="Trebuchet MS"/>
                  <a:cs typeface="Trebuchet MS"/>
                  <a:sym typeface="Trebuchet MS"/>
                </a:rPr>
                <a:t>mfl</a:t>
              </a:r>
              <a:r>
                <a:rPr lang="en-US" sz="12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p:txBody>
        </p:sp>
        <p:sp>
          <p:nvSpPr>
            <p:cNvPr id="453" name="Google Shape;453;p13"/>
            <p:cNvSpPr/>
            <p:nvPr/>
          </p:nvSpPr>
          <p:spPr>
            <a:xfrm rot="3144060">
              <a:off x="4118240" y="2990278"/>
              <a:ext cx="511005"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3"/>
            <p:cNvSpPr txBox="1"/>
            <p:nvPr/>
          </p:nvSpPr>
          <p:spPr>
            <a:xfrm rot="3144060">
              <a:off x="4360968" y="2986157"/>
              <a:ext cx="25550" cy="2555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55" name="Google Shape;455;p13"/>
            <p:cNvSpPr/>
            <p:nvPr/>
          </p:nvSpPr>
          <p:spPr>
            <a:xfrm>
              <a:off x="3893841" y="3161099"/>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3"/>
            <p:cNvSpPr txBox="1"/>
            <p:nvPr/>
          </p:nvSpPr>
          <p:spPr>
            <a:xfrm>
              <a:off x="4193298" y="3319941"/>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Kunnskap</a:t>
              </a:r>
              <a:r>
                <a:rPr lang="en-US" sz="1200" b="0" i="0" u="none" strike="noStrike" cap="none" dirty="0">
                  <a:solidFill>
                    <a:schemeClr val="dk1"/>
                  </a:solidFill>
                  <a:latin typeface="Trebuchet MS"/>
                  <a:ea typeface="Trebuchet MS"/>
                  <a:cs typeface="Trebuchet MS"/>
                  <a:sym typeface="Trebuchet MS"/>
                </a:rPr>
                <a:t> hos </a:t>
              </a:r>
              <a:r>
                <a:rPr lang="en-US" sz="1200" b="0" i="0" u="none" strike="noStrike" cap="none" dirty="0" err="1">
                  <a:solidFill>
                    <a:schemeClr val="dk1"/>
                  </a:solidFill>
                  <a:latin typeface="Trebuchet MS"/>
                  <a:ea typeface="Trebuchet MS"/>
                  <a:cs typeface="Trebuchet MS"/>
                  <a:sym typeface="Trebuchet MS"/>
                </a:rPr>
                <a:t>lærere</a:t>
              </a:r>
              <a:r>
                <a:rPr lang="en-US" sz="1200" b="0" i="0" u="none" strike="noStrike" cap="none" dirty="0">
                  <a:solidFill>
                    <a:schemeClr val="dk1"/>
                  </a:solidFill>
                  <a:latin typeface="Trebuchet MS"/>
                  <a:ea typeface="Trebuchet MS"/>
                  <a:cs typeface="Trebuchet MS"/>
                  <a:sym typeface="Trebuchet MS"/>
                </a:rPr>
                <a:t> (Olweus, Roland)</a:t>
              </a:r>
              <a:endParaRPr sz="1400" b="0" i="0" u="none" strike="noStrike" cap="none" dirty="0">
                <a:solidFill>
                  <a:srgbClr val="000000"/>
                </a:solidFill>
                <a:latin typeface="Arial"/>
                <a:ea typeface="Arial"/>
                <a:cs typeface="Arial"/>
                <a:sym typeface="Arial"/>
              </a:endParaRPr>
            </a:p>
          </p:txBody>
        </p:sp>
        <p:sp>
          <p:nvSpPr>
            <p:cNvPr id="457" name="Google Shape;457;p13"/>
            <p:cNvSpPr/>
            <p:nvPr/>
          </p:nvSpPr>
          <p:spPr>
            <a:xfrm rot="6389298">
              <a:off x="3146833" y="3141647"/>
              <a:ext cx="649519"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3"/>
            <p:cNvSpPr txBox="1"/>
            <p:nvPr/>
          </p:nvSpPr>
          <p:spPr>
            <a:xfrm rot="-4410702">
              <a:off x="3455354" y="3134064"/>
              <a:ext cx="32475" cy="324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59" name="Google Shape;459;p13"/>
            <p:cNvSpPr/>
            <p:nvPr/>
          </p:nvSpPr>
          <p:spPr>
            <a:xfrm>
              <a:off x="2198428" y="3455144"/>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3"/>
            <p:cNvSpPr txBox="1"/>
            <p:nvPr/>
          </p:nvSpPr>
          <p:spPr>
            <a:xfrm>
              <a:off x="2497885" y="3613986"/>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Foreldresamarbeid</a:t>
              </a:r>
              <a:r>
                <a:rPr lang="en-US" sz="1200" b="0" i="0" u="none" strike="noStrike" cap="none" dirty="0">
                  <a:solidFill>
                    <a:schemeClr val="dk1"/>
                  </a:solidFill>
                  <a:latin typeface="Trebuchet MS"/>
                  <a:ea typeface="Trebuchet MS"/>
                  <a:cs typeface="Trebuchet MS"/>
                  <a:sym typeface="Trebuchet MS"/>
                </a:rPr>
                <a:t>, (Roland, Olweus </a:t>
              </a:r>
            </a:p>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mfl</a:t>
              </a:r>
              <a:r>
                <a:rPr lang="en-US" sz="1200" b="0" i="0" u="none" strike="noStrike" cap="none" dirty="0">
                  <a:solidFill>
                    <a:schemeClr val="dk1"/>
                  </a:solidFill>
                  <a:latin typeface="Trebuchet MS"/>
                  <a:ea typeface="Trebuchet MS"/>
                  <a:cs typeface="Trebuchet MS"/>
                  <a:sym typeface="Trebuchet MS"/>
                </a:rPr>
                <a:t>)</a:t>
              </a:r>
              <a:endParaRPr sz="1400" b="0" i="0" u="none" strike="noStrike" cap="none" dirty="0">
                <a:solidFill>
                  <a:srgbClr val="000000"/>
                </a:solidFill>
                <a:latin typeface="Arial"/>
                <a:ea typeface="Arial"/>
                <a:cs typeface="Arial"/>
                <a:sym typeface="Arial"/>
              </a:endParaRPr>
            </a:p>
          </p:txBody>
        </p:sp>
        <p:sp>
          <p:nvSpPr>
            <p:cNvPr id="461" name="Google Shape;461;p13"/>
            <p:cNvSpPr/>
            <p:nvPr/>
          </p:nvSpPr>
          <p:spPr>
            <a:xfrm rot="8634804">
              <a:off x="1976380" y="3054433"/>
              <a:ext cx="1173280"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3"/>
            <p:cNvSpPr txBox="1"/>
            <p:nvPr/>
          </p:nvSpPr>
          <p:spPr>
            <a:xfrm rot="-2165196">
              <a:off x="2533688" y="3033756"/>
              <a:ext cx="58664" cy="5866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63" name="Google Shape;463;p13"/>
            <p:cNvSpPr/>
            <p:nvPr/>
          </p:nvSpPr>
          <p:spPr>
            <a:xfrm>
              <a:off x="409035" y="3729411"/>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3"/>
            <p:cNvSpPr txBox="1"/>
            <p:nvPr/>
          </p:nvSpPr>
          <p:spPr>
            <a:xfrm>
              <a:off x="764367" y="3463636"/>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endParaRPr lang="en-US" sz="1200" b="0" i="0" u="none" strike="noStrike" cap="none" dirty="0">
                <a:solidFill>
                  <a:schemeClr val="dk1"/>
                </a:solidFill>
                <a:latin typeface="Trebuchet MS"/>
                <a:ea typeface="Trebuchet MS"/>
                <a:cs typeface="Trebuchet MS"/>
                <a:sym typeface="Trebuchet MS"/>
              </a:endParaRPr>
            </a:p>
            <a:p>
              <a:pPr marL="0" marR="0" lvl="0" indent="0" algn="ctr" rtl="0">
                <a:lnSpc>
                  <a:spcPct val="90000"/>
                </a:lnSpc>
                <a:spcBef>
                  <a:spcPts val="0"/>
                </a:spcBef>
                <a:spcAft>
                  <a:spcPts val="0"/>
                </a:spcAft>
                <a:buClr>
                  <a:schemeClr val="dk1"/>
                </a:buClr>
                <a:buSzPts val="300"/>
                <a:buFont typeface="Trebuchet MS"/>
                <a:buNone/>
              </a:pPr>
              <a:endParaRPr lang="en-US" sz="1200" dirty="0">
                <a:solidFill>
                  <a:schemeClr val="dk1"/>
                </a:solidFill>
                <a:latin typeface="Trebuchet MS"/>
                <a:ea typeface="Trebuchet MS"/>
                <a:cs typeface="Trebuchet MS"/>
                <a:sym typeface="Trebuchet MS"/>
              </a:endParaRPr>
            </a:p>
            <a:p>
              <a:pPr marL="0" marR="0" lvl="0" indent="0" algn="ctr" rtl="0">
                <a:lnSpc>
                  <a:spcPct val="90000"/>
                </a:lnSpc>
                <a:spcBef>
                  <a:spcPts val="0"/>
                </a:spcBef>
                <a:spcAft>
                  <a:spcPts val="0"/>
                </a:spcAft>
                <a:buClr>
                  <a:schemeClr val="dk1"/>
                </a:buClr>
                <a:buSzPts val="300"/>
                <a:buFont typeface="Trebuchet MS"/>
                <a:buNone/>
              </a:pPr>
              <a:endParaRPr lang="en-US" sz="1200" b="0" i="0" u="none" strike="noStrike" cap="none" dirty="0">
                <a:solidFill>
                  <a:schemeClr val="dk1"/>
                </a:solidFill>
                <a:latin typeface="Trebuchet MS"/>
                <a:ea typeface="Trebuchet MS"/>
                <a:cs typeface="Trebuchet MS"/>
                <a:sym typeface="Trebuchet MS"/>
              </a:endParaRPr>
            </a:p>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Tilskuerne</a:t>
              </a:r>
              <a:r>
                <a:rPr lang="en-US" sz="1200" b="0" i="0" u="none" strike="noStrike" cap="none" dirty="0">
                  <a:solidFill>
                    <a:schemeClr val="dk1"/>
                  </a:solidFill>
                  <a:latin typeface="Trebuchet MS"/>
                  <a:ea typeface="Trebuchet MS"/>
                  <a:cs typeface="Trebuchet MS"/>
                  <a:sym typeface="Trebuchet MS"/>
                </a:rPr>
                <a:t> </a:t>
              </a:r>
            </a:p>
            <a:p>
              <a:pPr marL="0" marR="0" lvl="0" indent="0" algn="ctr" rtl="0">
                <a:lnSpc>
                  <a:spcPct val="90000"/>
                </a:lnSpc>
                <a:spcBef>
                  <a:spcPts val="0"/>
                </a:spcBef>
                <a:spcAft>
                  <a:spcPts val="0"/>
                </a:spcAft>
                <a:buClr>
                  <a:schemeClr val="dk1"/>
                </a:buClr>
                <a:buSzPts val="300"/>
                <a:buFont typeface="Trebuchet MS"/>
                <a:buNone/>
              </a:pPr>
              <a:r>
                <a:rPr lang="en-US" sz="1200" dirty="0">
                  <a:solidFill>
                    <a:schemeClr val="dk1"/>
                  </a:solidFill>
                  <a:latin typeface="Trebuchet MS"/>
                  <a:ea typeface="Trebuchet MS"/>
                  <a:cs typeface="Trebuchet MS"/>
                  <a:sym typeface="Trebuchet MS"/>
                </a:rPr>
                <a:t>(</a:t>
              </a:r>
              <a:r>
                <a:rPr lang="en-US" sz="1200" b="0" i="0" u="none" strike="noStrike" cap="none" dirty="0">
                  <a:solidFill>
                    <a:schemeClr val="dk1"/>
                  </a:solidFill>
                  <a:latin typeface="Trebuchet MS"/>
                  <a:ea typeface="Trebuchet MS"/>
                  <a:cs typeface="Trebuchet MS"/>
                  <a:sym typeface="Trebuchet MS"/>
                </a:rPr>
                <a:t>Roland)</a:t>
              </a:r>
              <a:endParaRPr sz="1400" b="0" i="0" u="none" strike="noStrike" cap="none" dirty="0">
                <a:solidFill>
                  <a:srgbClr val="000000"/>
                </a:solidFill>
                <a:latin typeface="Arial"/>
                <a:ea typeface="Arial"/>
                <a:cs typeface="Arial"/>
                <a:sym typeface="Arial"/>
              </a:endParaRPr>
            </a:p>
          </p:txBody>
        </p:sp>
        <p:sp>
          <p:nvSpPr>
            <p:cNvPr id="465" name="Google Shape;465;p13"/>
            <p:cNvSpPr/>
            <p:nvPr/>
          </p:nvSpPr>
          <p:spPr>
            <a:xfrm rot="9499755">
              <a:off x="1804735" y="2758675"/>
              <a:ext cx="1017300"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3"/>
            <p:cNvSpPr txBox="1"/>
            <p:nvPr/>
          </p:nvSpPr>
          <p:spPr>
            <a:xfrm rot="-1300245">
              <a:off x="2287953" y="2741898"/>
              <a:ext cx="50865" cy="5086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67" name="Google Shape;467;p13"/>
            <p:cNvSpPr/>
            <p:nvPr/>
          </p:nvSpPr>
          <p:spPr>
            <a:xfrm>
              <a:off x="-39498" y="2820600"/>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3"/>
            <p:cNvSpPr txBox="1"/>
            <p:nvPr/>
          </p:nvSpPr>
          <p:spPr>
            <a:xfrm>
              <a:off x="288877" y="2968335"/>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Kunnskap hos elever</a:t>
              </a:r>
              <a:endParaRPr sz="1400" b="0" i="0" u="none" strike="noStrike" cap="none">
                <a:solidFill>
                  <a:srgbClr val="000000"/>
                </a:solidFill>
                <a:latin typeface="Arial"/>
                <a:ea typeface="Arial"/>
                <a:cs typeface="Arial"/>
                <a:sym typeface="Arial"/>
              </a:endParaRPr>
            </a:p>
          </p:txBody>
        </p:sp>
        <p:sp>
          <p:nvSpPr>
            <p:cNvPr id="469" name="Google Shape;469;p13"/>
            <p:cNvSpPr/>
            <p:nvPr/>
          </p:nvSpPr>
          <p:spPr>
            <a:xfrm rot="10656206">
              <a:off x="2041428" y="2246923"/>
              <a:ext cx="517728"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3"/>
            <p:cNvSpPr txBox="1"/>
            <p:nvPr/>
          </p:nvSpPr>
          <p:spPr>
            <a:xfrm rot="-143794">
              <a:off x="2287349" y="2242634"/>
              <a:ext cx="25886" cy="2588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71" name="Google Shape;471;p13"/>
            <p:cNvSpPr/>
            <p:nvPr/>
          </p:nvSpPr>
          <p:spPr>
            <a:xfrm>
              <a:off x="0" y="1766739"/>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3"/>
            <p:cNvSpPr txBox="1"/>
            <p:nvPr/>
          </p:nvSpPr>
          <p:spPr>
            <a:xfrm>
              <a:off x="299457" y="1925581"/>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Sosial kompetanse</a:t>
              </a:r>
              <a:endParaRPr sz="1400" b="0" i="0" u="none" strike="noStrike" cap="none">
                <a:solidFill>
                  <a:srgbClr val="000000"/>
                </a:solidFill>
                <a:latin typeface="Arial"/>
                <a:ea typeface="Arial"/>
                <a:cs typeface="Arial"/>
                <a:sym typeface="Arial"/>
              </a:endParaRPr>
            </a:p>
          </p:txBody>
        </p:sp>
        <p:sp>
          <p:nvSpPr>
            <p:cNvPr id="473" name="Google Shape;473;p13"/>
            <p:cNvSpPr/>
            <p:nvPr/>
          </p:nvSpPr>
          <p:spPr>
            <a:xfrm rot="-9654235">
              <a:off x="1853432" y="1686231"/>
              <a:ext cx="914512"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3"/>
            <p:cNvSpPr txBox="1"/>
            <p:nvPr/>
          </p:nvSpPr>
          <p:spPr>
            <a:xfrm rot="1145765">
              <a:off x="2287825" y="1672023"/>
              <a:ext cx="45725" cy="457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75" name="Google Shape;475;p13"/>
            <p:cNvSpPr/>
            <p:nvPr/>
          </p:nvSpPr>
          <p:spPr>
            <a:xfrm>
              <a:off x="0" y="706557"/>
              <a:ext cx="2044822"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3"/>
            <p:cNvSpPr txBox="1"/>
            <p:nvPr/>
          </p:nvSpPr>
          <p:spPr>
            <a:xfrm>
              <a:off x="299457" y="863838"/>
              <a:ext cx="1445908"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dirty="0" err="1">
                  <a:solidFill>
                    <a:schemeClr val="dk1"/>
                  </a:solidFill>
                  <a:latin typeface="Trebuchet MS"/>
                  <a:ea typeface="Trebuchet MS"/>
                  <a:cs typeface="Trebuchet MS"/>
                  <a:sym typeface="Trebuchet MS"/>
                </a:rPr>
                <a:t>Holdninger</a:t>
              </a:r>
              <a:r>
                <a:rPr lang="en-US" sz="1200" b="0" i="0" u="none" strike="noStrike" cap="none" dirty="0">
                  <a:solidFill>
                    <a:schemeClr val="dk1"/>
                  </a:solidFill>
                  <a:latin typeface="Trebuchet MS"/>
                  <a:ea typeface="Trebuchet MS"/>
                  <a:cs typeface="Trebuchet MS"/>
                  <a:sym typeface="Trebuchet MS"/>
                </a:rPr>
                <a:t> </a:t>
              </a:r>
              <a:r>
                <a:rPr lang="en-US" sz="1200" b="0" i="0" u="none" strike="noStrike" cap="none" dirty="0" err="1">
                  <a:solidFill>
                    <a:schemeClr val="dk1"/>
                  </a:solidFill>
                  <a:latin typeface="Trebuchet MS"/>
                  <a:ea typeface="Trebuchet MS"/>
                  <a:cs typeface="Trebuchet MS"/>
                  <a:sym typeface="Trebuchet MS"/>
                </a:rPr>
                <a:t>og</a:t>
              </a:r>
              <a:r>
                <a:rPr lang="en-US" sz="1200" b="0" i="0" u="none" strike="noStrike" cap="none" dirty="0">
                  <a:solidFill>
                    <a:schemeClr val="dk1"/>
                  </a:solidFill>
                  <a:latin typeface="Trebuchet MS"/>
                  <a:ea typeface="Trebuchet MS"/>
                  <a:cs typeface="Trebuchet MS"/>
                  <a:sym typeface="Trebuchet MS"/>
                </a:rPr>
                <a:t> </a:t>
              </a:r>
              <a:r>
                <a:rPr lang="en-US" sz="1200" b="0" i="0" u="none" strike="noStrike" cap="none" dirty="0" err="1">
                  <a:solidFill>
                    <a:schemeClr val="dk1"/>
                  </a:solidFill>
                  <a:latin typeface="Trebuchet MS"/>
                  <a:ea typeface="Trebuchet MS"/>
                  <a:cs typeface="Trebuchet MS"/>
                  <a:sym typeface="Trebuchet MS"/>
                </a:rPr>
                <a:t>verdier</a:t>
              </a:r>
              <a:r>
                <a:rPr lang="en-US" sz="1200" b="0" i="0" u="none" strike="noStrike" cap="none" dirty="0">
                  <a:solidFill>
                    <a:schemeClr val="dk1"/>
                  </a:solidFill>
                  <a:latin typeface="Trebuchet MS"/>
                  <a:ea typeface="Trebuchet MS"/>
                  <a:cs typeface="Trebuchet MS"/>
                  <a:sym typeface="Trebuchet MS"/>
                </a:rPr>
                <a:t> hos </a:t>
              </a:r>
              <a:r>
                <a:rPr lang="en-US" sz="1200" b="0" i="0" u="none" strike="noStrike" cap="none" dirty="0" err="1">
                  <a:solidFill>
                    <a:schemeClr val="dk1"/>
                  </a:solidFill>
                  <a:latin typeface="Trebuchet MS"/>
                  <a:ea typeface="Trebuchet MS"/>
                  <a:cs typeface="Trebuchet MS"/>
                  <a:sym typeface="Trebuchet MS"/>
                </a:rPr>
                <a:t>voksne</a:t>
              </a:r>
              <a:endParaRPr lang="en-US" sz="1200" b="0" i="0" u="none" strike="noStrike" cap="none" dirty="0">
                <a:solidFill>
                  <a:schemeClr val="dk1"/>
                </a:solidFill>
                <a:latin typeface="Trebuchet MS"/>
                <a:ea typeface="Trebuchet MS"/>
                <a:cs typeface="Trebuchet MS"/>
                <a:sym typeface="Trebuchet MS"/>
              </a:endParaRPr>
            </a:p>
            <a:p>
              <a:pPr marL="0" marR="0" lvl="0" indent="0" algn="ctr" rtl="0">
                <a:lnSpc>
                  <a:spcPct val="90000"/>
                </a:lnSpc>
                <a:spcBef>
                  <a:spcPts val="0"/>
                </a:spcBef>
                <a:spcAft>
                  <a:spcPts val="0"/>
                </a:spcAft>
                <a:buClr>
                  <a:schemeClr val="dk1"/>
                </a:buClr>
                <a:buSzPts val="300"/>
                <a:buFont typeface="Trebuchet MS"/>
                <a:buNone/>
              </a:pPr>
              <a:r>
                <a:rPr lang="en-US" sz="1200" dirty="0">
                  <a:solidFill>
                    <a:schemeClr val="dk1"/>
                  </a:solidFill>
                  <a:latin typeface="Trebuchet MS"/>
                  <a:sym typeface="Trebuchet MS"/>
                </a:rPr>
                <a:t>(Lund </a:t>
              </a:r>
              <a:r>
                <a:rPr lang="en-US" sz="1200" dirty="0" err="1">
                  <a:solidFill>
                    <a:schemeClr val="dk1"/>
                  </a:solidFill>
                  <a:latin typeface="Trebuchet MS"/>
                  <a:sym typeface="Trebuchet MS"/>
                </a:rPr>
                <a:t>m.fl</a:t>
              </a:r>
              <a:r>
                <a:rPr lang="en-US" sz="1200" dirty="0">
                  <a:solidFill>
                    <a:schemeClr val="dk1"/>
                  </a:solidFill>
                  <a:latin typeface="Trebuchet MS"/>
                  <a:sym typeface="Trebuchet MS"/>
                </a:rPr>
                <a:t>)</a:t>
              </a:r>
              <a:endParaRPr sz="1400" b="0" i="0" u="none" strike="noStrike" cap="none" dirty="0">
                <a:solidFill>
                  <a:srgbClr val="000000"/>
                </a:solidFill>
                <a:latin typeface="Arial"/>
                <a:ea typeface="Arial"/>
                <a:cs typeface="Arial"/>
                <a:sym typeface="Arial"/>
              </a:endParaRPr>
            </a:p>
          </p:txBody>
        </p:sp>
        <p:sp>
          <p:nvSpPr>
            <p:cNvPr id="477" name="Google Shape;477;p13"/>
            <p:cNvSpPr/>
            <p:nvPr/>
          </p:nvSpPr>
          <p:spPr>
            <a:xfrm rot="-8105081">
              <a:off x="2480573" y="1324220"/>
              <a:ext cx="818940"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3"/>
            <p:cNvSpPr txBox="1"/>
            <p:nvPr/>
          </p:nvSpPr>
          <p:spPr>
            <a:xfrm rot="2694919">
              <a:off x="2869569" y="1312402"/>
              <a:ext cx="40947" cy="4094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79" name="Google Shape;479;p13"/>
            <p:cNvSpPr/>
            <p:nvPr/>
          </p:nvSpPr>
          <p:spPr>
            <a:xfrm>
              <a:off x="776699" y="0"/>
              <a:ext cx="2640896" cy="1084642"/>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3"/>
            <p:cNvSpPr txBox="1"/>
            <p:nvPr/>
          </p:nvSpPr>
          <p:spPr>
            <a:xfrm>
              <a:off x="1163449" y="158842"/>
              <a:ext cx="1867396" cy="766958"/>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Felles fortåelse 9a . Handlingsregelen</a:t>
              </a:r>
              <a:endParaRPr sz="1400" b="0" i="0" u="none" strike="noStrike" cap="none">
                <a:solidFill>
                  <a:srgbClr val="000000"/>
                </a:solidFill>
                <a:latin typeface="Arial"/>
                <a:ea typeface="Arial"/>
                <a:cs typeface="Arial"/>
                <a:sym typeface="Arial"/>
              </a:endParaRPr>
            </a:p>
          </p:txBody>
        </p:sp>
      </p:grpSp>
      <p:sp>
        <p:nvSpPr>
          <p:cNvPr id="481" name="Google Shape;481;p13"/>
          <p:cNvSpPr txBox="1">
            <a:spLocks noGrp="1"/>
          </p:cNvSpPr>
          <p:nvPr>
            <p:ph type="title"/>
          </p:nvPr>
        </p:nvSpPr>
        <p:spPr>
          <a:xfrm>
            <a:off x="609599" y="609600"/>
            <a:ext cx="6347713" cy="1320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Trebuchet MS"/>
              <a:buNone/>
            </a:pPr>
            <a:r>
              <a:rPr lang="en-US" sz="3600" b="1" i="0" u="none" strike="noStrike" cap="none">
                <a:solidFill>
                  <a:schemeClr val="dk1"/>
                </a:solidFill>
                <a:latin typeface="Trebuchet MS"/>
                <a:ea typeface="Trebuchet MS"/>
                <a:cs typeface="Trebuchet MS"/>
                <a:sym typeface="Trebuchet MS"/>
              </a:rPr>
              <a:t>Sammenhengssirkelen –</a:t>
            </a:r>
            <a:br>
              <a:rPr lang="en-US" sz="3600" b="1" i="0" u="none" strike="noStrike" cap="none">
                <a:solidFill>
                  <a:schemeClr val="dk1"/>
                </a:solidFill>
                <a:latin typeface="Trebuchet MS"/>
                <a:ea typeface="Trebuchet MS"/>
                <a:cs typeface="Trebuchet MS"/>
                <a:sym typeface="Trebuchet MS"/>
              </a:rPr>
            </a:br>
            <a:r>
              <a:rPr lang="en-US" sz="3600" b="1" i="0" u="none" strike="noStrike" cap="none">
                <a:solidFill>
                  <a:schemeClr val="dk1"/>
                </a:solidFill>
                <a:latin typeface="Trebuchet MS"/>
                <a:ea typeface="Trebuchet MS"/>
                <a:cs typeface="Trebuchet MS"/>
                <a:sym typeface="Trebuchet MS"/>
              </a:rPr>
              <a:t>forskning</a:t>
            </a:r>
            <a:endParaRPr sz="3600" b="1" i="0" u="none" strike="noStrike" cap="none">
              <a:solidFill>
                <a:schemeClr val="dk1"/>
              </a:solidFill>
              <a:latin typeface="Trebuchet MS"/>
              <a:ea typeface="Trebuchet MS"/>
              <a:cs typeface="Trebuchet MS"/>
              <a:sym typeface="Trebuchet MS"/>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pSp>
        <p:nvGrpSpPr>
          <p:cNvPr id="486" name="Google Shape;486;p14"/>
          <p:cNvGrpSpPr/>
          <p:nvPr/>
        </p:nvGrpSpPr>
        <p:grpSpPr>
          <a:xfrm>
            <a:off x="1096963" y="1712913"/>
            <a:ext cx="7508874" cy="4509824"/>
            <a:chOff x="0" y="0"/>
            <a:chExt cx="7508874" cy="4509824"/>
          </a:xfrm>
        </p:grpSpPr>
        <p:sp>
          <p:nvSpPr>
            <p:cNvPr id="487" name="Google Shape;487;p14"/>
            <p:cNvSpPr/>
            <p:nvPr/>
          </p:nvSpPr>
          <p:spPr>
            <a:xfrm>
              <a:off x="2515646" y="1695059"/>
              <a:ext cx="2513128" cy="99931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4"/>
            <p:cNvSpPr txBox="1"/>
            <p:nvPr/>
          </p:nvSpPr>
          <p:spPr>
            <a:xfrm>
              <a:off x="2883685" y="1841406"/>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Mobbing - systemperspektiv</a:t>
              </a:r>
              <a:endParaRPr sz="1400" b="0" i="0" u="none" strike="noStrike" cap="none">
                <a:solidFill>
                  <a:srgbClr val="000000"/>
                </a:solidFill>
                <a:latin typeface="Arial"/>
                <a:ea typeface="Arial"/>
                <a:cs typeface="Arial"/>
                <a:sym typeface="Arial"/>
              </a:endParaRPr>
            </a:p>
          </p:txBody>
        </p:sp>
        <p:sp>
          <p:nvSpPr>
            <p:cNvPr id="489" name="Google Shape;489;p14"/>
            <p:cNvSpPr/>
            <p:nvPr/>
          </p:nvSpPr>
          <p:spPr>
            <a:xfrm rot="-5206653">
              <a:off x="3471779" y="1338955"/>
              <a:ext cx="696248" cy="17309"/>
            </a:xfrm>
            <a:custGeom>
              <a:avLst/>
              <a:gdLst/>
              <a:ahLst/>
              <a:cxnLst/>
              <a:rect l="l" t="t" r="r" b="b"/>
              <a:pathLst>
                <a:path w="120000" h="120000" extrusionOk="0">
                  <a:moveTo>
                    <a:pt x="0" y="59996"/>
                  </a:moveTo>
                  <a:lnTo>
                    <a:pt x="119999"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4"/>
            <p:cNvSpPr txBox="1"/>
            <p:nvPr/>
          </p:nvSpPr>
          <p:spPr>
            <a:xfrm rot="-5206653">
              <a:off x="3802497" y="1330204"/>
              <a:ext cx="34812" cy="3481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91" name="Google Shape;491;p14"/>
            <p:cNvSpPr/>
            <p:nvPr/>
          </p:nvSpPr>
          <p:spPr>
            <a:xfrm>
              <a:off x="2611033" y="843"/>
              <a:ext cx="2513128" cy="999318"/>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4"/>
            <p:cNvSpPr txBox="1"/>
            <p:nvPr/>
          </p:nvSpPr>
          <p:spPr>
            <a:xfrm>
              <a:off x="2979072" y="147190"/>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Handlingsplaner</a:t>
              </a:r>
              <a:endParaRPr sz="1400" b="0" i="0" u="none" strike="noStrike" cap="none">
                <a:solidFill>
                  <a:srgbClr val="000000"/>
                </a:solidFill>
                <a:latin typeface="Arial"/>
                <a:ea typeface="Arial"/>
                <a:cs typeface="Arial"/>
                <a:sym typeface="Arial"/>
              </a:endParaRPr>
            </a:p>
          </p:txBody>
        </p:sp>
        <p:sp>
          <p:nvSpPr>
            <p:cNvPr id="493" name="Google Shape;493;p14"/>
            <p:cNvSpPr/>
            <p:nvPr/>
          </p:nvSpPr>
          <p:spPr>
            <a:xfrm rot="-2311164">
              <a:off x="4212309" y="1391478"/>
              <a:ext cx="1116274"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4"/>
            <p:cNvSpPr txBox="1"/>
            <p:nvPr/>
          </p:nvSpPr>
          <p:spPr>
            <a:xfrm rot="-2311164">
              <a:off x="4742539" y="1372226"/>
              <a:ext cx="55813" cy="558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95" name="Google Shape;495;p14"/>
            <p:cNvSpPr/>
            <p:nvPr/>
          </p:nvSpPr>
          <p:spPr>
            <a:xfrm>
              <a:off x="4608763" y="1353"/>
              <a:ext cx="2420092" cy="1128589"/>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4"/>
            <p:cNvSpPr txBox="1"/>
            <p:nvPr/>
          </p:nvSpPr>
          <p:spPr>
            <a:xfrm>
              <a:off x="4963177" y="166631"/>
              <a:ext cx="1711264" cy="79803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sng" strike="noStrike" cap="none">
                  <a:solidFill>
                    <a:schemeClr val="dk1"/>
                  </a:solidFill>
                  <a:latin typeface="Trebuchet MS"/>
                  <a:ea typeface="Trebuchet MS"/>
                  <a:cs typeface="Trebuchet MS"/>
                  <a:sym typeface="Trebuchet MS"/>
                </a:rPr>
                <a:t>Autoritative lærer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E. Roland og P. Roland</a:t>
              </a:r>
              <a:endParaRPr sz="1400" b="0" i="0" u="none" strike="noStrike" cap="none">
                <a:solidFill>
                  <a:srgbClr val="000000"/>
                </a:solidFill>
                <a:latin typeface="Arial"/>
                <a:ea typeface="Arial"/>
                <a:cs typeface="Arial"/>
                <a:sym typeface="Arial"/>
              </a:endParaRPr>
            </a:p>
          </p:txBody>
        </p:sp>
        <p:sp>
          <p:nvSpPr>
            <p:cNvPr id="497" name="Google Shape;497;p14"/>
            <p:cNvSpPr/>
            <p:nvPr/>
          </p:nvSpPr>
          <p:spPr>
            <a:xfrm rot="-1152309">
              <a:off x="4700018" y="1754107"/>
              <a:ext cx="624483"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4"/>
            <p:cNvSpPr txBox="1"/>
            <p:nvPr/>
          </p:nvSpPr>
          <p:spPr>
            <a:xfrm rot="-1152309">
              <a:off x="4996648" y="1747150"/>
              <a:ext cx="31224" cy="312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499" name="Google Shape;499;p14"/>
            <p:cNvSpPr/>
            <p:nvPr/>
          </p:nvSpPr>
          <p:spPr>
            <a:xfrm>
              <a:off x="4995746" y="831147"/>
              <a:ext cx="2513128" cy="999318"/>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4"/>
            <p:cNvSpPr txBox="1"/>
            <p:nvPr/>
          </p:nvSpPr>
          <p:spPr>
            <a:xfrm>
              <a:off x="5363785" y="977494"/>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Sammenheng skole - skoleeier</a:t>
              </a:r>
              <a:endParaRPr sz="1400" b="0" i="0" u="none" strike="noStrike" cap="none">
                <a:solidFill>
                  <a:srgbClr val="000000"/>
                </a:solidFill>
                <a:latin typeface="Arial"/>
                <a:ea typeface="Arial"/>
                <a:cs typeface="Arial"/>
                <a:sym typeface="Arial"/>
              </a:endParaRPr>
            </a:p>
          </p:txBody>
        </p:sp>
        <p:sp>
          <p:nvSpPr>
            <p:cNvPr id="501" name="Google Shape;501;p14"/>
            <p:cNvSpPr/>
            <p:nvPr/>
          </p:nvSpPr>
          <p:spPr>
            <a:xfrm rot="10625978">
              <a:off x="5005815" y="2123237"/>
              <a:ext cx="12889"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4"/>
            <p:cNvSpPr txBox="1"/>
            <p:nvPr/>
          </p:nvSpPr>
          <p:spPr>
            <a:xfrm rot="-174022">
              <a:off x="5011938" y="2131570"/>
              <a:ext cx="644" cy="64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03" name="Google Shape;503;p14"/>
            <p:cNvSpPr/>
            <p:nvPr/>
          </p:nvSpPr>
          <p:spPr>
            <a:xfrm>
              <a:off x="4995746" y="1569407"/>
              <a:ext cx="2513128" cy="999318"/>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4"/>
            <p:cNvSpPr txBox="1"/>
            <p:nvPr/>
          </p:nvSpPr>
          <p:spPr>
            <a:xfrm>
              <a:off x="5363785" y="1715754"/>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Årshjul</a:t>
              </a:r>
              <a:endParaRPr sz="1400" b="0" i="0" u="none" strike="noStrike" cap="none">
                <a:solidFill>
                  <a:srgbClr val="000000"/>
                </a:solidFill>
                <a:latin typeface="Arial"/>
                <a:ea typeface="Arial"/>
                <a:cs typeface="Arial"/>
                <a:sym typeface="Arial"/>
              </a:endParaRPr>
            </a:p>
          </p:txBody>
        </p:sp>
        <p:sp>
          <p:nvSpPr>
            <p:cNvPr id="505" name="Google Shape;505;p14"/>
            <p:cNvSpPr/>
            <p:nvPr/>
          </p:nvSpPr>
          <p:spPr>
            <a:xfrm rot="1063004">
              <a:off x="4738828" y="2582213"/>
              <a:ext cx="546865"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4"/>
            <p:cNvSpPr txBox="1"/>
            <p:nvPr/>
          </p:nvSpPr>
          <p:spPr>
            <a:xfrm rot="1063004">
              <a:off x="4998588" y="2577196"/>
              <a:ext cx="27343" cy="2734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07" name="Google Shape;507;p14"/>
            <p:cNvSpPr/>
            <p:nvPr/>
          </p:nvSpPr>
          <p:spPr>
            <a:xfrm>
              <a:off x="4995746" y="2487358"/>
              <a:ext cx="2513128" cy="999318"/>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4"/>
            <p:cNvSpPr txBox="1"/>
            <p:nvPr/>
          </p:nvSpPr>
          <p:spPr>
            <a:xfrm>
              <a:off x="5363785" y="2633705"/>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Rutiner for avdekking</a:t>
              </a:r>
              <a:endParaRPr sz="1400" b="0" i="0" u="none" strike="noStrike" cap="none">
                <a:solidFill>
                  <a:srgbClr val="000000"/>
                </a:solidFill>
                <a:latin typeface="Arial"/>
                <a:ea typeface="Arial"/>
                <a:cs typeface="Arial"/>
                <a:sym typeface="Arial"/>
              </a:endParaRPr>
            </a:p>
          </p:txBody>
        </p:sp>
        <p:sp>
          <p:nvSpPr>
            <p:cNvPr id="509" name="Google Shape;509;p14"/>
            <p:cNvSpPr/>
            <p:nvPr/>
          </p:nvSpPr>
          <p:spPr>
            <a:xfrm rot="2877885">
              <a:off x="4100002" y="2872745"/>
              <a:ext cx="582529"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4"/>
            <p:cNvSpPr txBox="1"/>
            <p:nvPr/>
          </p:nvSpPr>
          <p:spPr>
            <a:xfrm rot="2877885">
              <a:off x="4376704" y="2866837"/>
              <a:ext cx="29126" cy="291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11" name="Google Shape;511;p14"/>
            <p:cNvSpPr/>
            <p:nvPr/>
          </p:nvSpPr>
          <p:spPr>
            <a:xfrm>
              <a:off x="3753760" y="3068424"/>
              <a:ext cx="2513128" cy="999318"/>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4"/>
            <p:cNvSpPr txBox="1"/>
            <p:nvPr/>
          </p:nvSpPr>
          <p:spPr>
            <a:xfrm>
              <a:off x="4121799" y="3214771"/>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Samarbeid elevråd</a:t>
              </a:r>
              <a:endParaRPr sz="1400" b="0" i="0" u="none" strike="noStrike" cap="none">
                <a:solidFill>
                  <a:srgbClr val="000000"/>
                </a:solidFill>
                <a:latin typeface="Arial"/>
                <a:ea typeface="Arial"/>
                <a:cs typeface="Arial"/>
                <a:sym typeface="Arial"/>
              </a:endParaRPr>
            </a:p>
          </p:txBody>
        </p:sp>
        <p:sp>
          <p:nvSpPr>
            <p:cNvPr id="513" name="Google Shape;513;p14"/>
            <p:cNvSpPr/>
            <p:nvPr/>
          </p:nvSpPr>
          <p:spPr>
            <a:xfrm rot="6936667">
              <a:off x="2874759" y="3093787"/>
              <a:ext cx="924650"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4"/>
            <p:cNvSpPr txBox="1"/>
            <p:nvPr/>
          </p:nvSpPr>
          <p:spPr>
            <a:xfrm rot="-3863333">
              <a:off x="3313969" y="3079325"/>
              <a:ext cx="46232" cy="4623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15" name="Google Shape;515;p14"/>
            <p:cNvSpPr/>
            <p:nvPr/>
          </p:nvSpPr>
          <p:spPr>
            <a:xfrm>
              <a:off x="1645396" y="3510506"/>
              <a:ext cx="2513128" cy="999318"/>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4"/>
            <p:cNvSpPr txBox="1"/>
            <p:nvPr/>
          </p:nvSpPr>
          <p:spPr>
            <a:xfrm>
              <a:off x="2013435" y="3656853"/>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Veiledning ppt</a:t>
              </a:r>
              <a:endParaRPr sz="1400" b="0" i="0" u="none" strike="noStrike" cap="none">
                <a:solidFill>
                  <a:srgbClr val="000000"/>
                </a:solidFill>
                <a:latin typeface="Arial"/>
                <a:ea typeface="Arial"/>
                <a:cs typeface="Arial"/>
                <a:sym typeface="Arial"/>
              </a:endParaRPr>
            </a:p>
          </p:txBody>
        </p:sp>
        <p:sp>
          <p:nvSpPr>
            <p:cNvPr id="517" name="Google Shape;517;p14"/>
            <p:cNvSpPr/>
            <p:nvPr/>
          </p:nvSpPr>
          <p:spPr>
            <a:xfrm rot="8990604">
              <a:off x="1880464" y="2916859"/>
              <a:ext cx="1267845"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4"/>
            <p:cNvSpPr txBox="1"/>
            <p:nvPr/>
          </p:nvSpPr>
          <p:spPr>
            <a:xfrm rot="-1809396">
              <a:off x="2482691" y="2893818"/>
              <a:ext cx="63392" cy="633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19" name="Google Shape;519;p14"/>
            <p:cNvSpPr/>
            <p:nvPr/>
          </p:nvSpPr>
          <p:spPr>
            <a:xfrm>
              <a:off x="0" y="3156650"/>
              <a:ext cx="2513128" cy="999318"/>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4"/>
            <p:cNvSpPr txBox="1"/>
            <p:nvPr/>
          </p:nvSpPr>
          <p:spPr>
            <a:xfrm>
              <a:off x="368039" y="3302997"/>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Konsekvenstrapp</a:t>
              </a:r>
              <a:endParaRPr sz="1400" b="0" i="0" u="none" strike="noStrike" cap="none">
                <a:solidFill>
                  <a:srgbClr val="000000"/>
                </a:solidFill>
                <a:latin typeface="Arial"/>
                <a:ea typeface="Arial"/>
                <a:cs typeface="Arial"/>
                <a:sym typeface="Arial"/>
              </a:endParaRPr>
            </a:p>
          </p:txBody>
        </p:sp>
        <p:sp>
          <p:nvSpPr>
            <p:cNvPr id="521" name="Google Shape;521;p14"/>
            <p:cNvSpPr/>
            <p:nvPr/>
          </p:nvSpPr>
          <p:spPr>
            <a:xfrm rot="10104473">
              <a:off x="2370356" y="2444077"/>
              <a:ext cx="288061"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4"/>
            <p:cNvSpPr txBox="1"/>
            <p:nvPr/>
          </p:nvSpPr>
          <p:spPr>
            <a:xfrm rot="-695527">
              <a:off x="2507185" y="2445530"/>
              <a:ext cx="14403" cy="144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23" name="Google Shape;523;p14"/>
            <p:cNvSpPr/>
            <p:nvPr/>
          </p:nvSpPr>
          <p:spPr>
            <a:xfrm>
              <a:off x="0" y="2211086"/>
              <a:ext cx="2513128" cy="999318"/>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4"/>
            <p:cNvSpPr txBox="1"/>
            <p:nvPr/>
          </p:nvSpPr>
          <p:spPr>
            <a:xfrm>
              <a:off x="368039" y="2357433"/>
              <a:ext cx="1777050" cy="70662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FAU, SU, SMU</a:t>
              </a:r>
              <a:endParaRPr sz="1400" b="0" i="0" u="none" strike="noStrike" cap="none">
                <a:solidFill>
                  <a:srgbClr val="000000"/>
                </a:solidFill>
                <a:latin typeface="Arial"/>
                <a:ea typeface="Arial"/>
                <a:cs typeface="Arial"/>
                <a:sym typeface="Arial"/>
              </a:endParaRPr>
            </a:p>
          </p:txBody>
        </p:sp>
        <p:sp>
          <p:nvSpPr>
            <p:cNvPr id="525" name="Google Shape;525;p14"/>
            <p:cNvSpPr/>
            <p:nvPr/>
          </p:nvSpPr>
          <p:spPr>
            <a:xfrm rot="-10338131">
              <a:off x="2498562" y="2019607"/>
              <a:ext cx="84318"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4"/>
            <p:cNvSpPr txBox="1"/>
            <p:nvPr/>
          </p:nvSpPr>
          <p:spPr>
            <a:xfrm rot="461869">
              <a:off x="2538614" y="2026154"/>
              <a:ext cx="4215" cy="42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27" name="Google Shape;527;p14"/>
            <p:cNvSpPr/>
            <p:nvPr/>
          </p:nvSpPr>
          <p:spPr>
            <a:xfrm>
              <a:off x="0" y="1402906"/>
              <a:ext cx="2584219" cy="913171"/>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4"/>
            <p:cNvSpPr txBox="1"/>
            <p:nvPr/>
          </p:nvSpPr>
          <p:spPr>
            <a:xfrm>
              <a:off x="378450" y="1536637"/>
              <a:ext cx="1827319" cy="645709"/>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Øvelser/trening blant lærere</a:t>
              </a:r>
              <a:endParaRPr sz="1400" b="0" i="0" u="none" strike="noStrike" cap="none">
                <a:solidFill>
                  <a:srgbClr val="000000"/>
                </a:solidFill>
                <a:latin typeface="Arial"/>
                <a:ea typeface="Arial"/>
                <a:cs typeface="Arial"/>
                <a:sym typeface="Arial"/>
              </a:endParaRPr>
            </a:p>
          </p:txBody>
        </p:sp>
        <p:sp>
          <p:nvSpPr>
            <p:cNvPr id="529" name="Google Shape;529;p14"/>
            <p:cNvSpPr/>
            <p:nvPr/>
          </p:nvSpPr>
          <p:spPr>
            <a:xfrm rot="-9350996">
              <a:off x="1819690" y="1572901"/>
              <a:ext cx="1169972"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4"/>
            <p:cNvSpPr txBox="1"/>
            <p:nvPr/>
          </p:nvSpPr>
          <p:spPr>
            <a:xfrm rot="1449004">
              <a:off x="2375428" y="1552307"/>
              <a:ext cx="58498" cy="5849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31" name="Google Shape;531;p14"/>
            <p:cNvSpPr/>
            <p:nvPr/>
          </p:nvSpPr>
          <p:spPr>
            <a:xfrm>
              <a:off x="0" y="536834"/>
              <a:ext cx="2224409" cy="930429"/>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4"/>
            <p:cNvSpPr txBox="1"/>
            <p:nvPr/>
          </p:nvSpPr>
          <p:spPr>
            <a:xfrm>
              <a:off x="325757" y="673092"/>
              <a:ext cx="1572895" cy="65791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Stopping – rutiner</a:t>
              </a:r>
              <a:endParaRPr sz="1400" b="0" i="0" u="none" strike="noStrike" cap="none">
                <a:solidFill>
                  <a:srgbClr val="000000"/>
                </a:solidFill>
                <a:latin typeface="Arial"/>
                <a:ea typeface="Arial"/>
                <a:cs typeface="Arial"/>
                <a:sym typeface="Arial"/>
              </a:endParaRPr>
            </a:p>
          </p:txBody>
        </p:sp>
        <p:sp>
          <p:nvSpPr>
            <p:cNvPr id="533" name="Google Shape;533;p14"/>
            <p:cNvSpPr/>
            <p:nvPr/>
          </p:nvSpPr>
          <p:spPr>
            <a:xfrm rot="-8306535">
              <a:off x="2114054" y="1296119"/>
              <a:ext cx="1308595" cy="17309"/>
            </a:xfrm>
            <a:custGeom>
              <a:avLst/>
              <a:gdLst/>
              <a:ahLst/>
              <a:cxnLst/>
              <a:rect l="l" t="t" r="r" b="b"/>
              <a:pathLst>
                <a:path w="120000" h="120000" extrusionOk="0">
                  <a:moveTo>
                    <a:pt x="0" y="59996"/>
                  </a:moveTo>
                  <a:lnTo>
                    <a:pt x="120000" y="59996"/>
                  </a:lnTo>
                </a:path>
              </a:pathLst>
            </a:custGeom>
            <a:noFill/>
            <a:ln w="28575" cap="flat" cmpd="sng">
              <a:solidFill>
                <a:srgbClr val="1135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4"/>
            <p:cNvSpPr txBox="1"/>
            <p:nvPr/>
          </p:nvSpPr>
          <p:spPr>
            <a:xfrm rot="2493465">
              <a:off x="2735637" y="1272059"/>
              <a:ext cx="65429" cy="654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Trebuchet MS"/>
                <a:ea typeface="Trebuchet MS"/>
                <a:cs typeface="Trebuchet MS"/>
                <a:sym typeface="Trebuchet MS"/>
              </a:endParaRPr>
            </a:p>
          </p:txBody>
        </p:sp>
        <p:sp>
          <p:nvSpPr>
            <p:cNvPr id="535" name="Google Shape;535;p14"/>
            <p:cNvSpPr/>
            <p:nvPr/>
          </p:nvSpPr>
          <p:spPr>
            <a:xfrm>
              <a:off x="642409" y="0"/>
              <a:ext cx="2333815" cy="909134"/>
            </a:xfrm>
            <a:prstGeom prst="ellipse">
              <a:avLst/>
            </a:prstGeom>
            <a:solidFill>
              <a:srgbClr val="F8B5D6"/>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4"/>
            <p:cNvSpPr txBox="1"/>
            <p:nvPr/>
          </p:nvSpPr>
          <p:spPr>
            <a:xfrm>
              <a:off x="984188" y="133140"/>
              <a:ext cx="1650257" cy="64285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300"/>
                <a:buFont typeface="Trebuchet MS"/>
                <a:buNone/>
              </a:pPr>
              <a:r>
                <a:rPr lang="en-US" sz="1200" b="0" i="0" u="none" strike="noStrike" cap="none">
                  <a:solidFill>
                    <a:schemeClr val="dk1"/>
                  </a:solidFill>
                  <a:latin typeface="Trebuchet MS"/>
                  <a:ea typeface="Trebuchet MS"/>
                  <a:cs typeface="Trebuchet MS"/>
                  <a:sym typeface="Trebuchet MS"/>
                </a:rPr>
                <a:t>Oppfølging rutiner</a:t>
              </a:r>
              <a:endParaRPr sz="1400" b="0" i="0" u="none" strike="noStrike" cap="none">
                <a:solidFill>
                  <a:srgbClr val="000000"/>
                </a:solidFill>
                <a:latin typeface="Arial"/>
                <a:ea typeface="Arial"/>
                <a:cs typeface="Arial"/>
                <a:sym typeface="Arial"/>
              </a:endParaRPr>
            </a:p>
          </p:txBody>
        </p:sp>
      </p:grpSp>
      <p:sp>
        <p:nvSpPr>
          <p:cNvPr id="537" name="Google Shape;537;p14"/>
          <p:cNvSpPr txBox="1">
            <a:spLocks noGrp="1"/>
          </p:cNvSpPr>
          <p:nvPr>
            <p:ph type="title"/>
          </p:nvPr>
        </p:nvSpPr>
        <p:spPr>
          <a:xfrm>
            <a:off x="609599" y="609600"/>
            <a:ext cx="6347713" cy="1320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Trebuchet MS"/>
              <a:buNone/>
            </a:pPr>
            <a:r>
              <a:rPr lang="en-US" sz="3600" b="1" i="0" u="none" strike="noStrike" cap="none">
                <a:solidFill>
                  <a:srgbClr val="000000"/>
                </a:solidFill>
                <a:latin typeface="Trebuchet MS"/>
                <a:ea typeface="Trebuchet MS"/>
                <a:cs typeface="Trebuchet MS"/>
                <a:sym typeface="Trebuchet MS"/>
              </a:rPr>
              <a:t>Sammenhengssirkelen - skolenivå</a:t>
            </a:r>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5"/>
          <p:cNvSpPr txBox="1">
            <a:spLocks noGrp="1"/>
          </p:cNvSpPr>
          <p:nvPr>
            <p:ph type="title"/>
          </p:nvPr>
        </p:nvSpPr>
        <p:spPr>
          <a:xfrm>
            <a:off x="609599" y="609600"/>
            <a:ext cx="6347713" cy="1320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Trebuchet MS"/>
              <a:buNone/>
            </a:pPr>
            <a:r>
              <a:rPr lang="en-US" sz="2800" b="1" i="0" u="none" strike="noStrike" cap="none">
                <a:solidFill>
                  <a:srgbClr val="000000"/>
                </a:solidFill>
                <a:latin typeface="Trebuchet MS"/>
                <a:ea typeface="Trebuchet MS"/>
                <a:cs typeface="Trebuchet MS"/>
                <a:sym typeface="Trebuchet MS"/>
              </a:rPr>
              <a:t>                          </a:t>
            </a:r>
            <a:r>
              <a:rPr lang="en-US" b="1" i="0" u="none" strike="noStrike" cap="none">
                <a:solidFill>
                  <a:srgbClr val="000000"/>
                </a:solidFill>
                <a:latin typeface="Trebuchet MS"/>
                <a:ea typeface="Trebuchet MS"/>
                <a:cs typeface="Trebuchet MS"/>
                <a:sym typeface="Trebuchet MS"/>
              </a:rPr>
              <a:t>ODIN</a:t>
            </a:r>
            <a:endParaRPr/>
          </a:p>
        </p:txBody>
      </p:sp>
      <p:pic>
        <p:nvPicPr>
          <p:cNvPr id="543" name="Google Shape;543;p15"/>
          <p:cNvPicPr preferRelativeResize="0">
            <a:picLocks noGrp="1"/>
          </p:cNvPicPr>
          <p:nvPr>
            <p:ph type="body" idx="1"/>
          </p:nvPr>
        </p:nvPicPr>
        <p:blipFill rotWithShape="1">
          <a:blip r:embed="rId3">
            <a:alphaModFix/>
          </a:blip>
          <a:srcRect/>
          <a:stretch/>
        </p:blipFill>
        <p:spPr>
          <a:xfrm>
            <a:off x="2267744" y="2708920"/>
            <a:ext cx="4104456" cy="3008243"/>
          </a:xfrm>
          <a:prstGeom prst="rect">
            <a:avLst/>
          </a:prstGeom>
          <a:noFill/>
          <a:ln>
            <a:noFill/>
          </a:ln>
        </p:spPr>
      </p:pic>
      <p:sp>
        <p:nvSpPr>
          <p:cNvPr id="544" name="Google Shape;544;p1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225"/>
              <a:buFont typeface="Trebuchet MS"/>
              <a:buNone/>
            </a:pPr>
            <a:endParaRPr sz="900" b="0" i="0" u="none" strike="noStrike" cap="none">
              <a:solidFill>
                <a:srgbClr val="888888"/>
              </a:solidFill>
              <a:latin typeface="Trebuchet MS"/>
              <a:ea typeface="Trebuchet MS"/>
              <a:cs typeface="Trebuchet MS"/>
              <a:sym typeface="Trebuchet MS"/>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16"/>
          <p:cNvSpPr txBox="1">
            <a:spLocks noGrp="1"/>
          </p:cNvSpPr>
          <p:nvPr>
            <p:ph type="title"/>
          </p:nvPr>
        </p:nvSpPr>
        <p:spPr>
          <a:xfrm>
            <a:off x="609599" y="609600"/>
            <a:ext cx="6347713" cy="1320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14"/>
              <a:buFont typeface="Trebuchet MS"/>
              <a:buNone/>
            </a:pPr>
            <a:br>
              <a:rPr lang="en-US" sz="2800" b="0" i="0" u="none" strike="noStrike" cap="none">
                <a:solidFill>
                  <a:srgbClr val="000000"/>
                </a:solidFill>
                <a:latin typeface="Trebuchet MS"/>
                <a:ea typeface="Trebuchet MS"/>
                <a:cs typeface="Trebuchet MS"/>
                <a:sym typeface="Trebuchet MS"/>
              </a:rPr>
            </a:br>
            <a:r>
              <a:rPr lang="en-US" sz="2800" b="0" i="0" u="none" strike="noStrike" cap="none">
                <a:solidFill>
                  <a:srgbClr val="000000"/>
                </a:solidFill>
                <a:latin typeface="Trebuchet MS"/>
                <a:ea typeface="Trebuchet MS"/>
                <a:cs typeface="Trebuchet MS"/>
                <a:sym typeface="Trebuchet MS"/>
              </a:rPr>
              <a:t>   </a:t>
            </a:r>
            <a:r>
              <a:rPr lang="en-US" sz="3000" b="1" i="0" u="none" strike="noStrike" cap="none">
                <a:solidFill>
                  <a:srgbClr val="000000"/>
                </a:solidFill>
                <a:latin typeface="Trebuchet MS"/>
                <a:ea typeface="Trebuchet MS"/>
                <a:cs typeface="Trebuchet MS"/>
                <a:sym typeface="Trebuchet MS"/>
              </a:rPr>
              <a:t>Konsekvenser av å bli mobbet</a:t>
            </a:r>
            <a:endParaRPr sz="3000"/>
          </a:p>
        </p:txBody>
      </p:sp>
      <p:sp>
        <p:nvSpPr>
          <p:cNvPr id="550" name="Google Shape;550;p16"/>
          <p:cNvSpPr txBox="1">
            <a:spLocks noGrp="1"/>
          </p:cNvSpPr>
          <p:nvPr>
            <p:ph type="body" idx="1"/>
          </p:nvPr>
        </p:nvSpPr>
        <p:spPr>
          <a:xfrm>
            <a:off x="1115616" y="980728"/>
            <a:ext cx="7508108" cy="438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  </a:t>
            </a:r>
            <a:endParaRPr/>
          </a:p>
          <a:p>
            <a:pPr marL="0" marR="0" lvl="0" indent="0" algn="l" rtl="0">
              <a:lnSpc>
                <a:spcPct val="100000"/>
              </a:lnSpc>
              <a:spcBef>
                <a:spcPts val="0"/>
              </a:spcBef>
              <a:spcAft>
                <a:spcPts val="0"/>
              </a:spcAft>
              <a:buClr>
                <a:srgbClr val="8F0D69"/>
              </a:buClr>
              <a:buSzPts val="400"/>
              <a:buFont typeface="Noto Sans Symbols"/>
              <a:buNone/>
            </a:pPr>
            <a:endParaRPr sz="16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8F0D69"/>
              </a:buClr>
              <a:buSzPts val="400"/>
              <a:buFont typeface="Noto Sans Symbols"/>
              <a:buNone/>
            </a:pPr>
            <a:endParaRPr sz="16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8F0D69"/>
              </a:buClr>
              <a:buSzPts val="400"/>
              <a:buFont typeface="Noto Sans Symbols"/>
              <a:buNone/>
            </a:pPr>
            <a:endParaRPr sz="16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8F0D69"/>
              </a:buClr>
              <a:buSzPts val="450"/>
              <a:buFont typeface="Noto Sans Symbols"/>
              <a:buNone/>
            </a:pPr>
            <a:r>
              <a:rPr lang="en-US" sz="1800" b="0" i="0" u="none" strike="noStrike" cap="none">
                <a:solidFill>
                  <a:srgbClr val="262626"/>
                </a:solidFill>
                <a:latin typeface="Trebuchet MS"/>
                <a:ea typeface="Trebuchet MS"/>
                <a:cs typeface="Trebuchet MS"/>
                <a:sym typeface="Trebuchet MS"/>
              </a:rPr>
              <a:t>Å være i en  konstant beredskap….. </a:t>
            </a:r>
            <a:endParaRPr sz="18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65113" algn="l" rtl="0">
              <a:lnSpc>
                <a:spcPct val="100000"/>
              </a:lnSpc>
              <a:spcBef>
                <a:spcPts val="320"/>
              </a:spcBef>
              <a:spcAft>
                <a:spcPts val="0"/>
              </a:spcAft>
              <a:buClr>
                <a:srgbClr val="8F0D69"/>
              </a:buClr>
              <a:buSzPts val="1600"/>
              <a:buFont typeface="Noto Sans Symbols"/>
              <a:buChar char="▪"/>
            </a:pPr>
            <a:r>
              <a:rPr lang="en-US" sz="1600" b="0" i="0" u="none" strike="noStrike" cap="none">
                <a:solidFill>
                  <a:srgbClr val="262626"/>
                </a:solidFill>
                <a:latin typeface="Trebuchet MS"/>
                <a:ea typeface="Trebuchet MS"/>
                <a:cs typeface="Trebuchet MS"/>
                <a:sym typeface="Trebuchet MS"/>
              </a:rPr>
              <a:t>Spenninger i kroppen, redsel, trøtthet, tristhet </a:t>
            </a:r>
            <a:endParaRPr/>
          </a:p>
          <a:p>
            <a:pPr marL="265113" marR="0" lvl="0" indent="-265113" algn="l" rtl="0">
              <a:lnSpc>
                <a:spcPct val="100000"/>
              </a:lnSpc>
              <a:spcBef>
                <a:spcPts val="320"/>
              </a:spcBef>
              <a:spcAft>
                <a:spcPts val="0"/>
              </a:spcAft>
              <a:buClr>
                <a:srgbClr val="8F0D69"/>
              </a:buClr>
              <a:buSzPts val="1600"/>
              <a:buFont typeface="Noto Sans Symbols"/>
              <a:buChar char="▪"/>
            </a:pPr>
            <a:r>
              <a:rPr lang="en-US" sz="1600" b="0" i="0" u="none" strike="noStrike" cap="none">
                <a:solidFill>
                  <a:srgbClr val="262626"/>
                </a:solidFill>
                <a:latin typeface="Trebuchet MS"/>
                <a:ea typeface="Trebuchet MS"/>
                <a:cs typeface="Trebuchet MS"/>
                <a:sym typeface="Trebuchet MS"/>
              </a:rPr>
              <a:t>Mister tillit til mennesker, isolerer seg sosialt, gjør det dårlig rent faglig, konsentrasjonsvansker, skolevegring</a:t>
            </a:r>
            <a:endParaRPr/>
          </a:p>
          <a:p>
            <a:pPr marL="265113" marR="0" lvl="0" indent="-265113" algn="l" rtl="0">
              <a:lnSpc>
                <a:spcPct val="100000"/>
              </a:lnSpc>
              <a:spcBef>
                <a:spcPts val="320"/>
              </a:spcBef>
              <a:spcAft>
                <a:spcPts val="0"/>
              </a:spcAft>
              <a:buClr>
                <a:srgbClr val="8F0D69"/>
              </a:buClr>
              <a:buSzPts val="1600"/>
              <a:buFont typeface="Noto Sans Symbols"/>
              <a:buChar char="▪"/>
            </a:pPr>
            <a:r>
              <a:rPr lang="en-US" sz="1600" b="0" i="0" u="none" strike="noStrike" cap="none">
                <a:solidFill>
                  <a:srgbClr val="262626"/>
                </a:solidFill>
                <a:latin typeface="Trebuchet MS"/>
                <a:ea typeface="Trebuchet MS"/>
                <a:cs typeface="Trebuchet MS"/>
                <a:sym typeface="Trebuchet MS"/>
              </a:rPr>
              <a:t>Psykosomatiske problemer som hodepine, vondt i magen, søvnproblemer,  dårlig appetitt </a:t>
            </a:r>
            <a:endParaRPr/>
          </a:p>
          <a:p>
            <a:pPr marL="265113" marR="0" lvl="0" indent="-265113" algn="l" rtl="0">
              <a:lnSpc>
                <a:spcPct val="100000"/>
              </a:lnSpc>
              <a:spcBef>
                <a:spcPts val="320"/>
              </a:spcBef>
              <a:spcAft>
                <a:spcPts val="0"/>
              </a:spcAft>
              <a:buClr>
                <a:srgbClr val="8F0D69"/>
              </a:buClr>
              <a:buSzPts val="1600"/>
              <a:buFont typeface="Noto Sans Symbols"/>
              <a:buChar char="▪"/>
            </a:pPr>
            <a:r>
              <a:rPr lang="en-US" sz="1600" b="0" i="0" u="none" strike="noStrike" cap="none">
                <a:solidFill>
                  <a:srgbClr val="262626"/>
                </a:solidFill>
                <a:latin typeface="Trebuchet MS"/>
                <a:ea typeface="Trebuchet MS"/>
                <a:cs typeface="Trebuchet MS"/>
                <a:sym typeface="Trebuchet MS"/>
              </a:rPr>
              <a:t>Lavt selv-bilde, mister interessen for å besøke/snakke med venner/delta i aktiviteter som før var kjekt</a:t>
            </a:r>
            <a:endParaRPr/>
          </a:p>
          <a:p>
            <a:pPr marL="265113" marR="0" lvl="0" indent="-265113" algn="l" rtl="0">
              <a:lnSpc>
                <a:spcPct val="100000"/>
              </a:lnSpc>
              <a:spcBef>
                <a:spcPts val="320"/>
              </a:spcBef>
              <a:spcAft>
                <a:spcPts val="0"/>
              </a:spcAft>
              <a:buClr>
                <a:srgbClr val="8F0D69"/>
              </a:buClr>
              <a:buSzPts val="1600"/>
              <a:buFont typeface="Noto Sans Symbols"/>
              <a:buChar char="▪"/>
            </a:pPr>
            <a:r>
              <a:rPr lang="en-US" sz="1600" b="0" i="0" u="none" strike="noStrike" cap="none">
                <a:solidFill>
                  <a:srgbClr val="262626"/>
                </a:solidFill>
                <a:latin typeface="Trebuchet MS"/>
                <a:ea typeface="Trebuchet MS"/>
                <a:cs typeface="Trebuchet MS"/>
                <a:sym typeface="Trebuchet MS"/>
              </a:rPr>
              <a:t>Utvikler internaliserende problemer som angst og depresjon, agorafobi (redd for å være alene utenfor hjemmet), panikkforstyrrelser, selvmordstanker </a:t>
            </a:r>
            <a:endParaRPr/>
          </a:p>
          <a:p>
            <a:pPr marL="265113" marR="0" lvl="0" indent="-265113" algn="l" rtl="0">
              <a:lnSpc>
                <a:spcPct val="100000"/>
              </a:lnSpc>
              <a:spcBef>
                <a:spcPts val="320"/>
              </a:spcBef>
              <a:spcAft>
                <a:spcPts val="0"/>
              </a:spcAft>
              <a:buClr>
                <a:srgbClr val="8F0D69"/>
              </a:buClr>
              <a:buSzPts val="1600"/>
              <a:buFont typeface="Noto Sans Symbols"/>
              <a:buChar char="▪"/>
            </a:pPr>
            <a:r>
              <a:rPr lang="en-US" sz="1600" b="0" i="0" u="none" strike="noStrike" cap="none">
                <a:solidFill>
                  <a:srgbClr val="262626"/>
                </a:solidFill>
                <a:latin typeface="Trebuchet MS"/>
                <a:ea typeface="Trebuchet MS"/>
                <a:cs typeface="Trebuchet MS"/>
                <a:sym typeface="Trebuchet MS"/>
              </a:rPr>
              <a:t>Senere kan de vise eksternaliserende atferd </a:t>
            </a:r>
            <a:endParaRPr/>
          </a:p>
          <a:p>
            <a:pPr marL="0" marR="0" lvl="0" indent="0" algn="l" rtl="0">
              <a:lnSpc>
                <a:spcPct val="100000"/>
              </a:lnSpc>
              <a:spcBef>
                <a:spcPts val="32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     som aggresjon, fiendtlighet og dårlig oppførsel</a:t>
            </a:r>
            <a:endParaRPr/>
          </a:p>
          <a:p>
            <a:pPr marL="265113" marR="0" lvl="0" indent="-265113" algn="l" rtl="0">
              <a:lnSpc>
                <a:spcPct val="100000"/>
              </a:lnSpc>
              <a:spcBef>
                <a:spcPts val="320"/>
              </a:spcBef>
              <a:spcAft>
                <a:spcPts val="0"/>
              </a:spcAft>
              <a:buClr>
                <a:srgbClr val="8F0D69"/>
              </a:buClr>
              <a:buSzPts val="1600"/>
              <a:buFont typeface="Noto Sans Symbols"/>
              <a:buChar char="▪"/>
            </a:pPr>
            <a:r>
              <a:rPr lang="en-US" sz="1600" b="0" i="0" u="none" strike="noStrike" cap="none">
                <a:solidFill>
                  <a:srgbClr val="262626"/>
                </a:solidFill>
                <a:latin typeface="Trebuchet MS"/>
                <a:ea typeface="Trebuchet MS"/>
                <a:cs typeface="Trebuchet MS"/>
                <a:sym typeface="Trebuchet MS"/>
              </a:rPr>
              <a:t>Kan gi traumesymptomer-PTSD </a:t>
            </a:r>
            <a:endParaRPr/>
          </a:p>
          <a:p>
            <a:pPr marL="0" marR="0" lvl="0" indent="0" algn="l" rtl="0">
              <a:lnSpc>
                <a:spcPct val="100000"/>
              </a:lnSpc>
              <a:spcBef>
                <a:spcPts val="32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				</a:t>
            </a:r>
            <a:endParaRPr sz="2000" b="0" i="0" u="none" strike="noStrike" cap="none">
              <a:solidFill>
                <a:srgbClr val="262626"/>
              </a:solidFill>
              <a:latin typeface="Trebuchet MS"/>
              <a:ea typeface="Trebuchet MS"/>
              <a:cs typeface="Trebuchet MS"/>
              <a:sym typeface="Trebuchet MS"/>
            </a:endParaRPr>
          </a:p>
        </p:txBody>
      </p:sp>
      <p:sp>
        <p:nvSpPr>
          <p:cNvPr id="551" name="Google Shape;551;p16"/>
          <p:cNvSpPr txBox="1">
            <a:spLocks noGrp="1"/>
          </p:cNvSpPr>
          <p:nvPr>
            <p:ph type="ftr" idx="11"/>
          </p:nvPr>
        </p:nvSpPr>
        <p:spPr>
          <a:xfrm>
            <a:off x="2195736" y="6093296"/>
            <a:ext cx="4622973"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25"/>
              <a:buNone/>
            </a:pPr>
            <a:r>
              <a:rPr lang="en-US" sz="1400" b="0" i="0" u="none" strike="noStrike" cap="none">
                <a:solidFill>
                  <a:srgbClr val="888888"/>
                </a:solidFill>
              </a:rPr>
              <a:t>                                                  </a:t>
            </a:r>
            <a:r>
              <a:rPr lang="en-US" sz="1400" i="1">
                <a:solidFill>
                  <a:srgbClr val="262626"/>
                </a:solidFill>
              </a:rPr>
              <a:t>Fandrem m.fl.(2009)</a:t>
            </a:r>
            <a:r>
              <a:rPr lang="en-US" sz="1400">
                <a:solidFill>
                  <a:srgbClr val="262626"/>
                </a:solidFill>
              </a:rPr>
              <a:t> </a:t>
            </a:r>
            <a:endParaRPr sz="1400"/>
          </a:p>
          <a:p>
            <a:pPr marL="0" marR="0" lvl="0" indent="0" algn="l" rtl="0">
              <a:lnSpc>
                <a:spcPct val="100000"/>
              </a:lnSpc>
              <a:spcBef>
                <a:spcPts val="0"/>
              </a:spcBef>
              <a:spcAft>
                <a:spcPts val="0"/>
              </a:spcAft>
              <a:buClr>
                <a:srgbClr val="888888"/>
              </a:buClr>
              <a:buSzPts val="225"/>
              <a:buFont typeface="Trebuchet MS"/>
              <a:buNone/>
            </a:pPr>
            <a:endParaRPr sz="900" b="0" i="0" u="none" strike="noStrike" cap="none">
              <a:solidFill>
                <a:srgbClr val="888888"/>
              </a:solidFill>
              <a:latin typeface="Trebuchet MS"/>
              <a:ea typeface="Trebuchet MS"/>
              <a:cs typeface="Trebuchet MS"/>
              <a:sym typeface="Trebuchet MS"/>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7"/>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700"/>
              <a:buFont typeface="Trebuchet MS"/>
              <a:buNone/>
            </a:pPr>
            <a:r>
              <a:rPr lang="en-US" b="1" i="0" u="none" strike="noStrike" cap="none">
                <a:solidFill>
                  <a:srgbClr val="000000"/>
                </a:solidFill>
                <a:latin typeface="Trebuchet MS"/>
                <a:ea typeface="Trebuchet MS"/>
                <a:cs typeface="Trebuchet MS"/>
                <a:sym typeface="Trebuchet MS"/>
              </a:rPr>
              <a:t>Hvem er </a:t>
            </a:r>
            <a:r>
              <a:rPr lang="en-US" b="1">
                <a:solidFill>
                  <a:srgbClr val="000000"/>
                </a:solidFill>
              </a:rPr>
              <a:t>utsatt</a:t>
            </a:r>
            <a:r>
              <a:rPr lang="en-US" b="1" i="0" u="none" strike="noStrike" cap="none">
                <a:solidFill>
                  <a:srgbClr val="000000"/>
                </a:solidFill>
                <a:latin typeface="Trebuchet MS"/>
                <a:ea typeface="Trebuchet MS"/>
                <a:cs typeface="Trebuchet MS"/>
                <a:sym typeface="Trebuchet MS"/>
              </a:rPr>
              <a:t>?</a:t>
            </a:r>
            <a:endParaRPr/>
          </a:p>
        </p:txBody>
      </p:sp>
      <p:sp>
        <p:nvSpPr>
          <p:cNvPr id="558" name="Google Shape;558;p17"/>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noAutofit/>
          </a:bodyPr>
          <a:lstStyle/>
          <a:p>
            <a:pPr marL="265113" marR="0" lvl="0" indent="-252413" algn="l" rtl="0">
              <a:lnSpc>
                <a:spcPct val="100000"/>
              </a:lnSpc>
              <a:spcBef>
                <a:spcPts val="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r>
              <a:rPr lang="en-US" sz="1800" b="0" i="0" u="none" strike="noStrike" cap="none">
                <a:solidFill>
                  <a:srgbClr val="262626"/>
                </a:solidFill>
                <a:latin typeface="Trebuchet MS"/>
                <a:ea typeface="Trebuchet MS"/>
                <a:cs typeface="Trebuchet MS"/>
                <a:sym typeface="Trebuchet MS"/>
              </a:rPr>
              <a:t>-de barna som ikke sier ifra om mobbing</a:t>
            </a: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r>
              <a:rPr lang="en-US" sz="1800" b="0" i="0" u="none" strike="noStrike" cap="none">
                <a:solidFill>
                  <a:srgbClr val="262626"/>
                </a:solidFill>
                <a:latin typeface="Trebuchet MS"/>
                <a:ea typeface="Trebuchet MS"/>
                <a:cs typeface="Trebuchet MS"/>
                <a:sym typeface="Trebuchet MS"/>
              </a:rPr>
              <a:t>-de som ikke blir trodd</a:t>
            </a: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r>
              <a:rPr lang="en-US" sz="1800" b="0" i="0" u="none" strike="noStrike" cap="none">
                <a:solidFill>
                  <a:srgbClr val="262626"/>
                </a:solidFill>
                <a:latin typeface="Trebuchet MS"/>
                <a:ea typeface="Trebuchet MS"/>
                <a:cs typeface="Trebuchet MS"/>
                <a:sym typeface="Trebuchet MS"/>
              </a:rPr>
              <a:t>-de som ikke får hjelp til å stoppe mobbingen</a:t>
            </a: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52413" algn="l" rtl="0">
              <a:lnSpc>
                <a:spcPct val="100000"/>
              </a:lnSpc>
              <a:spcBef>
                <a:spcPts val="0"/>
              </a:spcBef>
              <a:spcAft>
                <a:spcPts val="0"/>
              </a:spcAft>
              <a:buClr>
                <a:srgbClr val="8F0D69"/>
              </a:buClr>
              <a:buSzPts val="450"/>
              <a:buFont typeface="Noto Sans Symbols"/>
              <a:buNone/>
            </a:pPr>
            <a:r>
              <a:rPr lang="en-US" sz="1800" b="0" i="0" u="none" strike="noStrike" cap="none">
                <a:solidFill>
                  <a:srgbClr val="262626"/>
                </a:solidFill>
                <a:latin typeface="Trebuchet MS"/>
                <a:ea typeface="Trebuchet MS"/>
                <a:cs typeface="Trebuchet MS"/>
                <a:sym typeface="Trebuchet MS"/>
              </a:rPr>
              <a:t>-de som ikke får oppfølging/hjelp til å resosialiseres</a:t>
            </a:r>
            <a:endParaRPr/>
          </a:p>
        </p:txBody>
      </p:sp>
      <p:sp>
        <p:nvSpPr>
          <p:cNvPr id="559" name="Google Shape;559;p17"/>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225"/>
              <a:buFont typeface="Trebuchet MS"/>
              <a:buNone/>
            </a:pPr>
            <a:endParaRPr sz="900" b="0" i="0" u="none" strike="noStrike" cap="none">
              <a:solidFill>
                <a:srgbClr val="888888"/>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a:uFillTx/>
              </a:rPr>
              <a:t>              </a:t>
            </a:r>
            <a:r>
              <a:rPr lang="en-US" b="1">
                <a:solidFill>
                  <a:schemeClr val="dk1"/>
                </a:solidFill>
                <a:uFillTx/>
              </a:rPr>
              <a:t>En filmsnutt</a:t>
            </a:r>
            <a:endParaRPr b="1">
              <a:solidFill>
                <a:schemeClr val="dk1"/>
              </a:solidFill>
              <a:uFillTx/>
            </a:endParaRPr>
          </a:p>
        </p:txBody>
      </p:sp>
      <p:sp>
        <p:nvSpPr>
          <p:cNvPr id="128" name="Google Shape;128;p2"/>
          <p:cNvSpPr txBox="1">
            <a:spLocks noGrp="1"/>
          </p:cNvSpPr>
          <p:nvPr>
            <p:ph type="body" idx="1"/>
          </p:nvPr>
        </p:nvSpPr>
        <p:spPr>
          <a:xfrm>
            <a:off x="1518875" y="2129925"/>
            <a:ext cx="5438700" cy="388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40"/>
              <a:buNone/>
            </a:pPr>
            <a:r>
              <a:rPr lang="en-US" dirty="0">
                <a:uFillTx/>
              </a:rPr>
              <a:t>  </a:t>
            </a:r>
            <a:endParaRPr dirty="0">
              <a:uFillTx/>
            </a:endParaRPr>
          </a:p>
          <a:p>
            <a:pPr marL="0" lvl="0" indent="0" algn="l" rtl="0">
              <a:lnSpc>
                <a:spcPct val="100000"/>
              </a:lnSpc>
              <a:spcBef>
                <a:spcPts val="1000"/>
              </a:spcBef>
              <a:spcAft>
                <a:spcPts val="0"/>
              </a:spcAft>
              <a:buSzPts val="1440"/>
              <a:buNone/>
            </a:pPr>
            <a:r>
              <a:rPr lang="en-US" sz="3600" dirty="0">
                <a:uFillTx/>
              </a:rPr>
              <a:t>          “</a:t>
            </a:r>
            <a:r>
              <a:rPr lang="en-US" sz="3600" dirty="0" err="1">
                <a:uFillTx/>
              </a:rPr>
              <a:t>Ludde</a:t>
            </a:r>
            <a:r>
              <a:rPr lang="en-US" sz="3600" dirty="0">
                <a:uFillTx/>
              </a:rPr>
              <a:t>”</a:t>
            </a:r>
          </a:p>
          <a:p>
            <a:pPr marL="0" lvl="0" indent="0" algn="l" rtl="0">
              <a:lnSpc>
                <a:spcPct val="100000"/>
              </a:lnSpc>
              <a:spcBef>
                <a:spcPts val="1000"/>
              </a:spcBef>
              <a:spcAft>
                <a:spcPts val="0"/>
              </a:spcAft>
              <a:buSzPts val="1440"/>
              <a:buNone/>
            </a:pPr>
            <a:r>
              <a:rPr lang="nb-NO" sz="1200" b="1" dirty="0">
                <a:uFillTx/>
                <a:hlinkClick r:id="rId3"/>
              </a:rPr>
              <a:t>https://mediasite.uis.no/Mediasite/Play/14b0be35f06149f59d9f53f642ab1d7b1d#</a:t>
            </a:r>
            <a:r>
              <a:rPr lang="nb-NO" sz="1200" b="1" dirty="0">
                <a:uFillTx/>
              </a:rPr>
              <a:t>!</a:t>
            </a:r>
          </a:p>
          <a:p>
            <a:pPr marL="0" lvl="0" indent="0" algn="l" rtl="0">
              <a:lnSpc>
                <a:spcPct val="100000"/>
              </a:lnSpc>
              <a:spcBef>
                <a:spcPts val="1000"/>
              </a:spcBef>
              <a:spcAft>
                <a:spcPts val="0"/>
              </a:spcAft>
              <a:buSzPts val="1440"/>
              <a:buNone/>
            </a:pPr>
            <a:endParaRPr sz="1200" b="1" dirty="0">
              <a:uFillTx/>
            </a:endParaRPr>
          </a:p>
          <a:p>
            <a:pPr marL="0" lvl="0" indent="0" algn="l" rtl="0">
              <a:lnSpc>
                <a:spcPct val="100000"/>
              </a:lnSpc>
              <a:spcBef>
                <a:spcPts val="1000"/>
              </a:spcBef>
              <a:spcAft>
                <a:spcPts val="0"/>
              </a:spcAft>
              <a:buSzPts val="1440"/>
              <a:buNone/>
            </a:pPr>
            <a:endParaRPr dirty="0">
              <a:uFillTx/>
            </a:endParaRPr>
          </a:p>
          <a:p>
            <a:pPr marL="457200" lvl="0" indent="457200" algn="l" rtl="0">
              <a:lnSpc>
                <a:spcPct val="100000"/>
              </a:lnSpc>
              <a:spcBef>
                <a:spcPts val="1000"/>
              </a:spcBef>
              <a:spcAft>
                <a:spcPts val="0"/>
              </a:spcAft>
              <a:buSzPts val="1440"/>
              <a:buNone/>
            </a:pPr>
            <a:r>
              <a:rPr lang="en-US" i="1" dirty="0" err="1">
                <a:uFillTx/>
              </a:rPr>
              <a:t>Hva</a:t>
            </a:r>
            <a:r>
              <a:rPr lang="en-US" i="1" dirty="0">
                <a:uFillTx/>
              </a:rPr>
              <a:t> er vi </a:t>
            </a:r>
            <a:r>
              <a:rPr lang="en-US" i="1" dirty="0" err="1">
                <a:uFillTx/>
              </a:rPr>
              <a:t>vitne</a:t>
            </a:r>
            <a:r>
              <a:rPr lang="en-US" i="1" dirty="0">
                <a:uFillTx/>
              </a:rPr>
              <a:t> </a:t>
            </a:r>
            <a:r>
              <a:rPr lang="en-US" i="1" dirty="0" err="1">
                <a:uFillTx/>
              </a:rPr>
              <a:t>til</a:t>
            </a:r>
            <a:r>
              <a:rPr lang="en-US" i="1" dirty="0">
                <a:uFillTx/>
              </a:rPr>
              <a:t> her? </a:t>
            </a:r>
            <a:endParaRPr i="1" dirty="0">
              <a:uFillTx/>
            </a:endParaRPr>
          </a:p>
          <a:p>
            <a:pPr marL="457200" lvl="0" indent="457200" algn="l" rtl="0">
              <a:lnSpc>
                <a:spcPct val="100000"/>
              </a:lnSpc>
              <a:spcBef>
                <a:spcPts val="1000"/>
              </a:spcBef>
              <a:spcAft>
                <a:spcPts val="0"/>
              </a:spcAft>
              <a:buSzPts val="1440"/>
              <a:buNone/>
            </a:pPr>
            <a:r>
              <a:rPr lang="en-US" i="1" dirty="0">
                <a:uFillTx/>
              </a:rPr>
              <a:t>Er </a:t>
            </a:r>
            <a:r>
              <a:rPr lang="en-US" i="1" dirty="0" err="1">
                <a:uFillTx/>
              </a:rPr>
              <a:t>dette</a:t>
            </a:r>
            <a:r>
              <a:rPr lang="en-US" i="1" dirty="0">
                <a:uFillTx/>
              </a:rPr>
              <a:t> mobbing?       </a:t>
            </a:r>
            <a:endParaRPr i="1" dirty="0">
              <a:uFillTx/>
            </a:endParaRPr>
          </a:p>
          <a:p>
            <a:pPr marL="457200" lvl="0" indent="457200" algn="l" rtl="0">
              <a:lnSpc>
                <a:spcPct val="100000"/>
              </a:lnSpc>
              <a:spcBef>
                <a:spcPts val="1000"/>
              </a:spcBef>
              <a:spcAft>
                <a:spcPts val="0"/>
              </a:spcAft>
              <a:buSzPts val="1440"/>
              <a:buNone/>
            </a:pPr>
            <a:r>
              <a:rPr lang="en-US" i="1" dirty="0" err="1">
                <a:uFillTx/>
              </a:rPr>
              <a:t>Begrunn</a:t>
            </a:r>
            <a:r>
              <a:rPr lang="en-US" i="1" dirty="0">
                <a:uFillTx/>
              </a:rPr>
              <a:t> </a:t>
            </a:r>
            <a:r>
              <a:rPr lang="en-US" i="1" dirty="0" err="1">
                <a:uFillTx/>
              </a:rPr>
              <a:t>svaret</a:t>
            </a:r>
            <a:r>
              <a:rPr lang="en-US" i="1" dirty="0">
                <a:uFillTx/>
              </a:rPr>
              <a:t> </a:t>
            </a:r>
            <a:r>
              <a:rPr lang="en-US" i="1" dirty="0" err="1">
                <a:uFillTx/>
              </a:rPr>
              <a:t>ditt</a:t>
            </a:r>
            <a:r>
              <a:rPr lang="en-US" i="1" dirty="0">
                <a:uFillTx/>
              </a:rPr>
              <a:t> </a:t>
            </a:r>
            <a:r>
              <a:rPr lang="en-US" i="1" dirty="0" err="1">
                <a:uFillTx/>
              </a:rPr>
              <a:t>og</a:t>
            </a:r>
            <a:r>
              <a:rPr lang="en-US" i="1" dirty="0">
                <a:uFillTx/>
              </a:rPr>
              <a:t> del det med    	</a:t>
            </a:r>
            <a:r>
              <a:rPr lang="en-US" i="1" dirty="0" err="1">
                <a:uFillTx/>
              </a:rPr>
              <a:t>sidemannen</a:t>
            </a:r>
            <a:r>
              <a:rPr lang="en-US" i="1" dirty="0">
                <a:uFillTx/>
              </a:rPr>
              <a:t>. </a:t>
            </a:r>
            <a:endParaRPr i="1" dirty="0">
              <a:uFillTx/>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e9852f3fa3_0_0"/>
          <p:cNvSpPr txBox="1">
            <a:spLocks noGrp="1"/>
          </p:cNvSpPr>
          <p:nvPr>
            <p:ph type="title"/>
          </p:nvPr>
        </p:nvSpPr>
        <p:spPr>
          <a:xfrm>
            <a:off x="311424" y="649375"/>
            <a:ext cx="63477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     </a:t>
            </a:r>
            <a:r>
              <a:rPr lang="en-US" sz="3900" b="1">
                <a:solidFill>
                  <a:schemeClr val="dk1"/>
                </a:solidFill>
              </a:rPr>
              <a:t>Forebyggende arbeid</a:t>
            </a:r>
            <a:endParaRPr sz="3900" b="1">
              <a:solidFill>
                <a:schemeClr val="dk1"/>
              </a:solidFill>
            </a:endParaRPr>
          </a:p>
        </p:txBody>
      </p:sp>
      <p:sp>
        <p:nvSpPr>
          <p:cNvPr id="566" name="Google Shape;566;ge9852f3fa3_0_0"/>
          <p:cNvSpPr txBox="1">
            <a:spLocks noGrp="1"/>
          </p:cNvSpPr>
          <p:nvPr>
            <p:ph type="body" idx="1"/>
          </p:nvPr>
        </p:nvSpPr>
        <p:spPr>
          <a:xfrm>
            <a:off x="162325" y="1411350"/>
            <a:ext cx="6645900" cy="4630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i="1"/>
          </a:p>
          <a:p>
            <a:pPr marL="0" lvl="0" indent="0" algn="l" rtl="0">
              <a:spcBef>
                <a:spcPts val="1000"/>
              </a:spcBef>
              <a:spcAft>
                <a:spcPts val="0"/>
              </a:spcAft>
              <a:buNone/>
            </a:pPr>
            <a:r>
              <a:rPr lang="en-US" sz="2000" i="1"/>
              <a:t>                 AUTORITATIV KLASSELEDELSE</a:t>
            </a:r>
            <a:endParaRPr sz="2000" i="1"/>
          </a:p>
          <a:p>
            <a:pPr marL="0" lvl="0" indent="0" algn="l" rtl="0">
              <a:spcBef>
                <a:spcPts val="1000"/>
              </a:spcBef>
              <a:spcAft>
                <a:spcPts val="0"/>
              </a:spcAft>
              <a:buNone/>
            </a:pPr>
            <a:endParaRPr i="1"/>
          </a:p>
          <a:p>
            <a:pPr marL="0" lvl="0" indent="0" algn="l" rtl="0">
              <a:spcBef>
                <a:spcPts val="0"/>
              </a:spcBef>
              <a:spcAft>
                <a:spcPts val="0"/>
              </a:spcAft>
              <a:buNone/>
            </a:pPr>
            <a:r>
              <a:rPr lang="en-US">
                <a:solidFill>
                  <a:srgbClr val="262626"/>
                </a:solidFill>
              </a:rPr>
              <a:t>Bygge god relasjon, til </a:t>
            </a:r>
            <a:r>
              <a:rPr lang="en-US" i="1" u="sng">
                <a:solidFill>
                  <a:srgbClr val="262626"/>
                </a:solidFill>
              </a:rPr>
              <a:t>alle</a:t>
            </a:r>
            <a:r>
              <a:rPr lang="en-US" u="sng">
                <a:solidFill>
                  <a:srgbClr val="262626"/>
                </a:solidFill>
              </a:rPr>
              <a:t> elevene </a:t>
            </a:r>
            <a:r>
              <a:rPr lang="en-US">
                <a:solidFill>
                  <a:srgbClr val="262626"/>
                </a:solidFill>
              </a:rPr>
              <a:t>og </a:t>
            </a:r>
            <a:r>
              <a:rPr lang="en-US" i="1" u="sng">
                <a:solidFill>
                  <a:srgbClr val="262626"/>
                </a:solidFill>
              </a:rPr>
              <a:t>mellom</a:t>
            </a:r>
            <a:r>
              <a:rPr lang="en-US" u="sng">
                <a:solidFill>
                  <a:srgbClr val="262626"/>
                </a:solidFill>
              </a:rPr>
              <a:t> elevene</a:t>
            </a:r>
            <a:endParaRPr u="sng"/>
          </a:p>
          <a:p>
            <a:pPr marL="0" lvl="0" indent="0" algn="l" rtl="0">
              <a:spcBef>
                <a:spcPts val="400"/>
              </a:spcBef>
              <a:spcAft>
                <a:spcPts val="0"/>
              </a:spcAft>
              <a:buClr>
                <a:srgbClr val="8F0D69"/>
              </a:buClr>
              <a:buSzPts val="450"/>
              <a:buFont typeface="Noto Sans Symbols"/>
              <a:buNone/>
            </a:pPr>
            <a:r>
              <a:rPr lang="en-US">
                <a:solidFill>
                  <a:srgbClr val="262626"/>
                </a:solidFill>
              </a:rPr>
              <a:t> </a:t>
            </a:r>
            <a:endParaRPr/>
          </a:p>
          <a:p>
            <a:pPr marL="0" lvl="0" indent="0" algn="l" rtl="0">
              <a:spcBef>
                <a:spcPts val="400"/>
              </a:spcBef>
              <a:spcAft>
                <a:spcPts val="0"/>
              </a:spcAft>
              <a:buNone/>
            </a:pPr>
            <a:r>
              <a:rPr lang="en-US">
                <a:solidFill>
                  <a:srgbClr val="262626"/>
                </a:solidFill>
              </a:rPr>
              <a:t>Sette en tydelig standard for hva som er ok i barnegruppa       ( rutiner, normer, verdier)</a:t>
            </a:r>
            <a:endParaRPr>
              <a:solidFill>
                <a:srgbClr val="262626"/>
              </a:solidFill>
            </a:endParaRPr>
          </a:p>
          <a:p>
            <a:pPr marL="457200" lvl="0" indent="0" algn="l" rtl="0">
              <a:spcBef>
                <a:spcPts val="400"/>
              </a:spcBef>
              <a:spcAft>
                <a:spcPts val="0"/>
              </a:spcAft>
              <a:buNone/>
            </a:pPr>
            <a:endParaRPr>
              <a:solidFill>
                <a:srgbClr val="262626"/>
              </a:solidFill>
            </a:endParaRPr>
          </a:p>
          <a:p>
            <a:pPr marL="0" lvl="0" indent="0" algn="l" rtl="0">
              <a:spcBef>
                <a:spcPts val="400"/>
              </a:spcBef>
              <a:spcAft>
                <a:spcPts val="0"/>
              </a:spcAft>
              <a:buNone/>
            </a:pPr>
            <a:r>
              <a:rPr lang="en-US">
                <a:solidFill>
                  <a:srgbClr val="262626"/>
                </a:solidFill>
              </a:rPr>
              <a:t>Noen få regler som skal håndheves </a:t>
            </a:r>
            <a:endParaRPr>
              <a:solidFill>
                <a:srgbClr val="262626"/>
              </a:solidFill>
            </a:endParaRPr>
          </a:p>
          <a:p>
            <a:pPr marL="0" lvl="0" indent="0" algn="l" rtl="0">
              <a:spcBef>
                <a:spcPts val="400"/>
              </a:spcBef>
              <a:spcAft>
                <a:spcPts val="0"/>
              </a:spcAft>
              <a:buNone/>
            </a:pPr>
            <a:endParaRPr>
              <a:solidFill>
                <a:srgbClr val="262626"/>
              </a:solidFill>
            </a:endParaRPr>
          </a:p>
          <a:p>
            <a:pPr marL="0" lvl="0" indent="0" algn="l" rtl="0">
              <a:spcBef>
                <a:spcPts val="400"/>
              </a:spcBef>
              <a:spcAft>
                <a:spcPts val="0"/>
              </a:spcAft>
              <a:buNone/>
            </a:pPr>
            <a:r>
              <a:rPr lang="en-US">
                <a:solidFill>
                  <a:srgbClr val="262626"/>
                </a:solidFill>
              </a:rPr>
              <a:t>Blikk for sårbarhet og evne til ivaretagelse</a:t>
            </a:r>
            <a:endParaRPr>
              <a:solidFill>
                <a:srgbClr val="262626"/>
              </a:solidFill>
            </a:endParaRPr>
          </a:p>
          <a:p>
            <a:pPr marL="0" lvl="0" indent="0" algn="l" rtl="0">
              <a:spcBef>
                <a:spcPts val="400"/>
              </a:spcBef>
              <a:spcAft>
                <a:spcPts val="0"/>
              </a:spcAft>
              <a:buNone/>
            </a:pPr>
            <a:endParaRPr>
              <a:solidFill>
                <a:srgbClr val="262626"/>
              </a:solidFill>
            </a:endParaRPr>
          </a:p>
          <a:p>
            <a:pPr marL="0" lvl="0" indent="0" algn="l" rtl="0">
              <a:spcBef>
                <a:spcPts val="400"/>
              </a:spcBef>
              <a:spcAft>
                <a:spcPts val="0"/>
              </a:spcAft>
              <a:buNone/>
            </a:pPr>
            <a:endParaRPr>
              <a:solidFill>
                <a:srgbClr val="262626"/>
              </a:solidFill>
            </a:endParaRPr>
          </a:p>
          <a:p>
            <a:pPr marL="0" lvl="0" indent="0" algn="l" rtl="0">
              <a:spcBef>
                <a:spcPts val="400"/>
              </a:spcBef>
              <a:spcAft>
                <a:spcPts val="0"/>
              </a:spcAft>
              <a:buNone/>
            </a:pPr>
            <a:endParaRPr>
              <a:solidFill>
                <a:srgbClr val="262626"/>
              </a:solidFill>
            </a:endParaRPr>
          </a:p>
          <a:p>
            <a:pPr marL="0" lvl="0" indent="0" algn="l" rtl="0">
              <a:spcBef>
                <a:spcPts val="400"/>
              </a:spcBef>
              <a:spcAft>
                <a:spcPts val="0"/>
              </a:spcAft>
              <a:buNone/>
            </a:pPr>
            <a:endParaRPr>
              <a:solidFill>
                <a:srgbClr val="262626"/>
              </a:solidFill>
            </a:endParaRPr>
          </a:p>
          <a:p>
            <a:pPr marL="0" lvl="0" indent="0" algn="l" rtl="0">
              <a:spcBef>
                <a:spcPts val="400"/>
              </a:spcBef>
              <a:spcAft>
                <a:spcPts val="0"/>
              </a:spcAft>
              <a:buNone/>
            </a:pPr>
            <a:endParaRPr>
              <a:solidFill>
                <a:srgbClr val="262626"/>
              </a:solidFill>
            </a:endParaRPr>
          </a:p>
          <a:p>
            <a:pPr marL="0" lvl="0" indent="0" algn="l" rtl="0">
              <a:spcBef>
                <a:spcPts val="400"/>
              </a:spcBef>
              <a:spcAft>
                <a:spcPts val="0"/>
              </a:spcAft>
              <a:buNone/>
            </a:pPr>
            <a:endParaRPr>
              <a:solidFill>
                <a:srgbClr val="262626"/>
              </a:solidFill>
            </a:endParaRPr>
          </a:p>
          <a:p>
            <a:pPr marL="0" lvl="0" indent="0" algn="l" rtl="0">
              <a:spcBef>
                <a:spcPts val="400"/>
              </a:spcBef>
              <a:spcAft>
                <a:spcPts val="0"/>
              </a:spcAft>
              <a:buClr>
                <a:srgbClr val="8F0D69"/>
              </a:buClr>
              <a:buSzPts val="450"/>
              <a:buFont typeface="Noto Sans Symbols"/>
              <a:buNone/>
            </a:pPr>
            <a:endParaRPr>
              <a:solidFill>
                <a:srgbClr val="262626"/>
              </a:solidFill>
            </a:endParaRPr>
          </a:p>
          <a:p>
            <a:pPr marL="0" lvl="0" indent="0" algn="l" rtl="0">
              <a:spcBef>
                <a:spcPts val="1000"/>
              </a:spcBef>
              <a:spcAft>
                <a:spcPts val="0"/>
              </a:spcAft>
              <a:buNone/>
            </a:pPr>
            <a:r>
              <a:rPr lang="en-US">
                <a:solidFill>
                  <a:srgbClr val="262626"/>
                </a:solidFill>
              </a:rPr>
              <a:t>Empati og blikk for sårbarhet</a:t>
            </a:r>
            <a:r>
              <a:rPr lang="en-US" i="1"/>
              <a:t>*</a:t>
            </a:r>
            <a:r>
              <a:rPr lang="en-US"/>
              <a:t>lærer-elev, elev-elev</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e98a1672f7_0_8"/>
          <p:cNvSpPr txBox="1">
            <a:spLocks noGrp="1"/>
          </p:cNvSpPr>
          <p:nvPr>
            <p:ph type="title"/>
          </p:nvPr>
        </p:nvSpPr>
        <p:spPr>
          <a:xfrm>
            <a:off x="609599" y="609600"/>
            <a:ext cx="63477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e98a1672f7_0_8"/>
          <p:cNvSpPr txBox="1">
            <a:spLocks noGrp="1"/>
          </p:cNvSpPr>
          <p:nvPr>
            <p:ph type="body" idx="1"/>
          </p:nvPr>
        </p:nvSpPr>
        <p:spPr>
          <a:xfrm>
            <a:off x="609599" y="2160590"/>
            <a:ext cx="6347700" cy="3880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a:solidFill>
                  <a:srgbClr val="90C226"/>
                </a:solidFill>
                <a:latin typeface="Noto Sans Symbols"/>
                <a:ea typeface="Noto Sans Symbols"/>
                <a:cs typeface="Noto Sans Symbols"/>
                <a:sym typeface="Noto Sans Symbols"/>
              </a:rPr>
              <a:t>►</a:t>
            </a:r>
            <a:r>
              <a:rPr lang="en-US" sz="3200">
                <a:solidFill>
                  <a:srgbClr val="3F3F3F"/>
                </a:solidFill>
              </a:rPr>
              <a:t>Gode relasjoner er trolig den enkeltfaktoren som har størst betydning for barn og unges trivsel, læring og utvikling.</a:t>
            </a:r>
            <a:endParaRPr sz="3200">
              <a:solidFill>
                <a:srgbClr val="3F3F3F"/>
              </a:solidFill>
            </a:endParaRPr>
          </a:p>
          <a:p>
            <a:pPr marL="2273300" lvl="0" indent="0" algn="l" rtl="0">
              <a:lnSpc>
                <a:spcPct val="115000"/>
              </a:lnSpc>
              <a:spcBef>
                <a:spcPts val="1000"/>
              </a:spcBef>
              <a:spcAft>
                <a:spcPts val="0"/>
              </a:spcAft>
              <a:buClr>
                <a:schemeClr val="dk1"/>
              </a:buClr>
              <a:buSzPts val="1100"/>
              <a:buFont typeface="Arial"/>
              <a:buNone/>
            </a:pPr>
            <a:r>
              <a:rPr lang="en-US" sz="2600">
                <a:solidFill>
                  <a:srgbClr val="3F3F3F"/>
                </a:solidFill>
              </a:rPr>
              <a:t> </a:t>
            </a:r>
            <a:endParaRPr sz="2600">
              <a:solidFill>
                <a:srgbClr val="3F3F3F"/>
              </a:solidFill>
            </a:endParaRPr>
          </a:p>
          <a:p>
            <a:pPr marL="2273300" lvl="0" indent="0" algn="l" rtl="0">
              <a:lnSpc>
                <a:spcPct val="115000"/>
              </a:lnSpc>
              <a:spcBef>
                <a:spcPts val="1000"/>
              </a:spcBef>
              <a:spcAft>
                <a:spcPts val="0"/>
              </a:spcAft>
              <a:buClr>
                <a:schemeClr val="dk1"/>
              </a:buClr>
              <a:buSzPts val="1100"/>
              <a:buFont typeface="Arial"/>
              <a:buNone/>
            </a:pPr>
            <a:r>
              <a:rPr lang="en-US" sz="2600">
                <a:solidFill>
                  <a:srgbClr val="3F3F3F"/>
                </a:solidFill>
              </a:rPr>
              <a:t>                                     	</a:t>
            </a:r>
            <a:r>
              <a:rPr lang="en-US" i="1">
                <a:solidFill>
                  <a:srgbClr val="3F3F3F"/>
                </a:solidFill>
              </a:rPr>
              <a:t>  </a:t>
            </a:r>
            <a:r>
              <a:rPr lang="en-US">
                <a:solidFill>
                  <a:srgbClr val="3F3F3F"/>
                </a:solidFill>
              </a:rPr>
              <a:t>                  Pianta</a:t>
            </a:r>
            <a:endParaRPr>
              <a:solidFill>
                <a:srgbClr val="3F3F3F"/>
              </a:solidFill>
            </a:endParaRPr>
          </a:p>
          <a:p>
            <a:pPr marL="0" lvl="0" indent="0" algn="l" rtl="0">
              <a:spcBef>
                <a:spcPts val="10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20"/>
          <p:cNvSpPr txBox="1">
            <a:spLocks noGrp="1"/>
          </p:cNvSpPr>
          <p:nvPr>
            <p:ph type="title"/>
          </p:nvPr>
        </p:nvSpPr>
        <p:spPr>
          <a:xfrm>
            <a:off x="609599" y="609600"/>
            <a:ext cx="6347713" cy="1320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Trebuchet MS"/>
              <a:buNone/>
            </a:pPr>
            <a:r>
              <a:rPr lang="en-US" sz="3600" b="1" i="0" u="none" strike="noStrike" cap="none">
                <a:solidFill>
                  <a:srgbClr val="000000"/>
                </a:solidFill>
                <a:latin typeface="Trebuchet MS"/>
                <a:ea typeface="Trebuchet MS"/>
                <a:cs typeface="Trebuchet MS"/>
                <a:sym typeface="Trebuchet MS"/>
              </a:rPr>
              <a:t> </a:t>
            </a:r>
            <a:r>
              <a:rPr lang="en-US" b="1">
                <a:solidFill>
                  <a:srgbClr val="000000"/>
                </a:solidFill>
              </a:rPr>
              <a:t>          </a:t>
            </a:r>
            <a:r>
              <a:rPr lang="en-US" b="1" i="0" u="none" strike="noStrike" cap="none">
                <a:solidFill>
                  <a:srgbClr val="000000"/>
                </a:solidFill>
                <a:latin typeface="Trebuchet MS"/>
                <a:ea typeface="Trebuchet MS"/>
                <a:cs typeface="Trebuchet MS"/>
                <a:sym typeface="Trebuchet MS"/>
              </a:rPr>
              <a:t>RELASJON</a:t>
            </a:r>
            <a:endParaRPr/>
          </a:p>
        </p:txBody>
      </p:sp>
      <p:sp>
        <p:nvSpPr>
          <p:cNvPr id="579" name="Google Shape;579;p20"/>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8F0D69"/>
              </a:buClr>
              <a:buSzPts val="1235"/>
              <a:buFont typeface="Noto Sans Symbols"/>
              <a:buNone/>
            </a:pPr>
            <a:r>
              <a:rPr lang="en-US" sz="1800" b="0" i="0" u="none" strike="noStrike" cap="none">
                <a:solidFill>
                  <a:srgbClr val="262626"/>
                </a:solidFill>
                <a:latin typeface="Trebuchet MS"/>
                <a:ea typeface="Trebuchet MS"/>
                <a:cs typeface="Trebuchet MS"/>
                <a:sym typeface="Trebuchet MS"/>
              </a:rPr>
              <a:t>=                 kommunikasjon og samspill</a:t>
            </a:r>
            <a:endParaRPr/>
          </a:p>
          <a:p>
            <a:pPr marL="0" marR="0" lvl="0" indent="0" algn="l" rtl="0">
              <a:lnSpc>
                <a:spcPct val="100000"/>
              </a:lnSpc>
              <a:spcBef>
                <a:spcPts val="560"/>
              </a:spcBef>
              <a:spcAft>
                <a:spcPts val="0"/>
              </a:spcAft>
              <a:buClr>
                <a:srgbClr val="8F0D69"/>
              </a:buClr>
              <a:buSzPts val="450"/>
              <a:buFont typeface="Noto Sans Symbols"/>
              <a:buNone/>
            </a:pPr>
            <a:r>
              <a:rPr lang="en-US" sz="1800" b="0" i="0" u="none" strike="noStrike" cap="none">
                <a:solidFill>
                  <a:srgbClr val="262626"/>
                </a:solidFill>
                <a:latin typeface="Trebuchet MS"/>
                <a:ea typeface="Trebuchet MS"/>
                <a:cs typeface="Trebuchet MS"/>
                <a:sym typeface="Trebuchet MS"/>
              </a:rPr>
              <a:t>		      </a:t>
            </a:r>
            <a:endParaRPr/>
          </a:p>
          <a:p>
            <a:pPr marL="0" marR="0" lvl="0" indent="0" algn="l" rtl="0">
              <a:lnSpc>
                <a:spcPct val="100000"/>
              </a:lnSpc>
              <a:spcBef>
                <a:spcPts val="560"/>
              </a:spcBef>
              <a:spcAft>
                <a:spcPts val="0"/>
              </a:spcAft>
              <a:buClr>
                <a:srgbClr val="8F0D69"/>
              </a:buClr>
              <a:buSzPts val="450"/>
              <a:buFont typeface="Noto Sans Symbols"/>
              <a:buNone/>
            </a:pPr>
            <a:r>
              <a:rPr lang="en-US" sz="1800" b="0" i="0" u="none" strike="noStrike" cap="none">
                <a:solidFill>
                  <a:srgbClr val="262626"/>
                </a:solidFill>
                <a:latin typeface="Trebuchet MS"/>
                <a:ea typeface="Trebuchet MS"/>
                <a:cs typeface="Trebuchet MS"/>
                <a:sym typeface="Trebuchet MS"/>
              </a:rPr>
              <a:t>                   verbalt og nonverbalt</a:t>
            </a:r>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r>
              <a:rPr lang="en-US" sz="2000" b="0" i="0" u="none" strike="noStrike" cap="none">
                <a:solidFill>
                  <a:srgbClr val="262626"/>
                </a:solidFill>
                <a:latin typeface="Trebuchet MS"/>
                <a:ea typeface="Trebuchet MS"/>
                <a:cs typeface="Trebuchet MS"/>
                <a:sym typeface="Trebuchet MS"/>
              </a:rPr>
              <a:t>	</a:t>
            </a:r>
            <a:r>
              <a:rPr lang="en-US" sz="2000" b="0" i="1" u="none" strike="noStrike" cap="none">
                <a:solidFill>
                  <a:srgbClr val="262626"/>
                </a:solidFill>
                <a:latin typeface="Trebuchet MS"/>
                <a:ea typeface="Trebuchet MS"/>
                <a:cs typeface="Trebuchet MS"/>
                <a:sym typeface="Trebuchet MS"/>
              </a:rPr>
              <a:t>                                                                                                  				</a:t>
            </a:r>
            <a:endParaRPr sz="1600" b="0" i="1" u="none" strike="noStrike" cap="none">
              <a:solidFill>
                <a:srgbClr val="262626"/>
              </a:solidFill>
              <a:latin typeface="Trebuchet MS"/>
              <a:ea typeface="Trebuchet MS"/>
              <a:cs typeface="Trebuchet MS"/>
              <a:sym typeface="Trebuchet MS"/>
            </a:endParaRPr>
          </a:p>
          <a:p>
            <a:pPr marL="265113" lvl="0" indent="-265113" algn="l" rtl="0">
              <a:lnSpc>
                <a:spcPct val="100000"/>
              </a:lnSpc>
              <a:spcBef>
                <a:spcPts val="400"/>
              </a:spcBef>
              <a:spcAft>
                <a:spcPts val="0"/>
              </a:spcAft>
              <a:buClr>
                <a:srgbClr val="8F0D69"/>
              </a:buClr>
              <a:buSzPts val="500"/>
              <a:buNone/>
            </a:pPr>
            <a:r>
              <a:rPr lang="en-US" sz="2000" b="0" i="0" u="none" strike="noStrike" cap="none">
                <a:solidFill>
                  <a:srgbClr val="262626"/>
                </a:solidFill>
                <a:latin typeface="Trebuchet MS"/>
                <a:ea typeface="Trebuchet MS"/>
                <a:cs typeface="Trebuchet MS"/>
                <a:sym typeface="Trebuchet MS"/>
              </a:rPr>
              <a:t>                                          </a:t>
            </a:r>
            <a:r>
              <a:rPr lang="en-US" sz="1400" i="1">
                <a:solidFill>
                  <a:srgbClr val="262626"/>
                </a:solidFill>
              </a:rPr>
              <a:t>M.B. Drugli -NTNU</a:t>
            </a:r>
            <a:endParaRPr sz="1400"/>
          </a:p>
          <a:p>
            <a:pPr marL="265113" marR="0" lvl="0" indent="-265113"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p:txBody>
      </p:sp>
      <p:sp>
        <p:nvSpPr>
          <p:cNvPr id="580" name="Google Shape;580;p20"/>
          <p:cNvSpPr txBox="1">
            <a:spLocks noGrp="1"/>
          </p:cNvSpPr>
          <p:nvPr>
            <p:ph type="ftr" idx="11"/>
          </p:nvPr>
        </p:nvSpPr>
        <p:spPr>
          <a:xfrm>
            <a:off x="-1692696" y="5805264"/>
            <a:ext cx="462297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225"/>
              <a:buFont typeface="Trebuchet MS"/>
              <a:buNone/>
            </a:pPr>
            <a:endParaRPr sz="900" b="0" i="0" u="none" strike="noStrike" cap="none">
              <a:solidFill>
                <a:srgbClr val="888888"/>
              </a:solidFill>
              <a:latin typeface="Trebuchet MS"/>
              <a:ea typeface="Trebuchet MS"/>
              <a:cs typeface="Trebuchet MS"/>
              <a:sym typeface="Trebuchet MS"/>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9"/>
          <p:cNvSpPr txBox="1">
            <a:spLocks noGrp="1"/>
          </p:cNvSpPr>
          <p:nvPr>
            <p:ph type="title"/>
          </p:nvPr>
        </p:nvSpPr>
        <p:spPr>
          <a:xfrm>
            <a:off x="611560" y="764704"/>
            <a:ext cx="6347713" cy="1320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Trebuchet MS"/>
              <a:buNone/>
            </a:pPr>
            <a:r>
              <a:rPr lang="en-US" b="1">
                <a:solidFill>
                  <a:srgbClr val="000000"/>
                </a:solidFill>
              </a:rPr>
              <a:t>Fra</a:t>
            </a:r>
            <a:r>
              <a:rPr lang="en-US" b="1" i="0" u="none" strike="noStrike" cap="none">
                <a:solidFill>
                  <a:srgbClr val="000000"/>
                </a:solidFill>
                <a:latin typeface="Trebuchet MS"/>
                <a:ea typeface="Trebuchet MS"/>
                <a:cs typeface="Trebuchet MS"/>
                <a:sym typeface="Trebuchet MS"/>
              </a:rPr>
              <a:t> forskningsfeltet…….</a:t>
            </a:r>
            <a:br>
              <a:rPr lang="en-US" b="1" i="0" u="none" strike="noStrike" cap="none">
                <a:solidFill>
                  <a:srgbClr val="000000"/>
                </a:solidFill>
                <a:latin typeface="Trebuchet MS"/>
                <a:ea typeface="Trebuchet MS"/>
                <a:cs typeface="Trebuchet MS"/>
                <a:sym typeface="Trebuchet MS"/>
              </a:rPr>
            </a:br>
            <a:endParaRPr b="1" i="0" u="none" strike="noStrike" cap="none">
              <a:solidFill>
                <a:srgbClr val="000000"/>
              </a:solidFill>
              <a:latin typeface="Trebuchet MS"/>
              <a:ea typeface="Trebuchet MS"/>
              <a:cs typeface="Trebuchet MS"/>
              <a:sym typeface="Trebuchet MS"/>
            </a:endParaRPr>
          </a:p>
        </p:txBody>
      </p:sp>
      <p:sp>
        <p:nvSpPr>
          <p:cNvPr id="586" name="Google Shape;586;p19"/>
          <p:cNvSpPr txBox="1">
            <a:spLocks noGrp="1"/>
          </p:cNvSpPr>
          <p:nvPr>
            <p:ph type="body" idx="1"/>
          </p:nvPr>
        </p:nvSpPr>
        <p:spPr>
          <a:xfrm>
            <a:off x="609600" y="1665825"/>
            <a:ext cx="6347700" cy="4740600"/>
          </a:xfrm>
          <a:prstGeom prst="rect">
            <a:avLst/>
          </a:prstGeom>
          <a:noFill/>
          <a:ln>
            <a:noFill/>
          </a:ln>
        </p:spPr>
        <p:txBody>
          <a:bodyPr spcFirstLastPara="1" wrap="square" lIns="91425" tIns="45700" rIns="91425" bIns="45700" anchor="t" anchorCtr="0">
            <a:noAutofit/>
          </a:bodyPr>
          <a:lstStyle/>
          <a:p>
            <a:pPr marL="265112" lvl="0" indent="0" algn="l" rtl="0">
              <a:lnSpc>
                <a:spcPct val="100000"/>
              </a:lnSpc>
              <a:spcBef>
                <a:spcPts val="400"/>
              </a:spcBef>
              <a:spcAft>
                <a:spcPts val="0"/>
              </a:spcAft>
              <a:buSzPts val="1440"/>
              <a:buNone/>
            </a:pPr>
            <a:endParaRPr>
              <a:solidFill>
                <a:srgbClr val="262626"/>
              </a:solidFill>
            </a:endParaRPr>
          </a:p>
          <a:p>
            <a:pPr marL="265112" marR="0" lvl="0" indent="-265112" algn="l" rtl="0">
              <a:lnSpc>
                <a:spcPct val="100000"/>
              </a:lnSpc>
              <a:spcBef>
                <a:spcPts val="0"/>
              </a:spcBef>
              <a:spcAft>
                <a:spcPts val="0"/>
              </a:spcAft>
              <a:buClr>
                <a:srgbClr val="8F0D69"/>
              </a:buClr>
              <a:buSzPts val="1800"/>
              <a:buFont typeface="Noto Sans Symbols"/>
              <a:buChar char="▪"/>
            </a:pPr>
            <a:r>
              <a:rPr lang="en-US">
                <a:solidFill>
                  <a:srgbClr val="262626"/>
                </a:solidFill>
              </a:rPr>
              <a:t>Nær sammenheng mellom </a:t>
            </a:r>
            <a:r>
              <a:rPr lang="en-US" i="1">
                <a:solidFill>
                  <a:srgbClr val="262626"/>
                </a:solidFill>
              </a:rPr>
              <a:t>relasjon  lærer / elev og mobbing</a:t>
            </a:r>
            <a:endParaRPr i="1">
              <a:solidFill>
                <a:srgbClr val="262626"/>
              </a:solidFill>
            </a:endParaRPr>
          </a:p>
          <a:p>
            <a:pPr marL="265112" marR="0" lvl="0" indent="0" algn="l" rtl="0">
              <a:lnSpc>
                <a:spcPct val="100000"/>
              </a:lnSpc>
              <a:spcBef>
                <a:spcPts val="0"/>
              </a:spcBef>
              <a:spcAft>
                <a:spcPts val="0"/>
              </a:spcAft>
              <a:buSzPts val="1440"/>
              <a:buNone/>
            </a:pPr>
            <a:endParaRPr i="1">
              <a:solidFill>
                <a:srgbClr val="262626"/>
              </a:solidFill>
            </a:endParaRPr>
          </a:p>
          <a:p>
            <a:pPr marL="265112" lvl="0" indent="-265112" algn="l" rtl="0">
              <a:lnSpc>
                <a:spcPct val="100000"/>
              </a:lnSpc>
              <a:spcBef>
                <a:spcPts val="400"/>
              </a:spcBef>
              <a:spcAft>
                <a:spcPts val="0"/>
              </a:spcAft>
              <a:buClr>
                <a:srgbClr val="8F0D69"/>
              </a:buClr>
              <a:buSzPts val="1800"/>
              <a:buFont typeface="Noto Sans Symbols"/>
              <a:buChar char="▪"/>
            </a:pPr>
            <a:r>
              <a:rPr lang="en-US">
                <a:solidFill>
                  <a:srgbClr val="262626"/>
                </a:solidFill>
              </a:rPr>
              <a:t>Elever på u-trinnet er mer avhengig av å ha en god relasjon til sin lærer enn det vi har vært klar over</a:t>
            </a:r>
            <a:endParaRPr>
              <a:solidFill>
                <a:srgbClr val="262626"/>
              </a:solidFill>
            </a:endParaRPr>
          </a:p>
          <a:p>
            <a:pPr marL="0" lvl="0" indent="0" algn="l" rtl="0">
              <a:lnSpc>
                <a:spcPct val="100000"/>
              </a:lnSpc>
              <a:spcBef>
                <a:spcPts val="400"/>
              </a:spcBef>
              <a:spcAft>
                <a:spcPts val="0"/>
              </a:spcAft>
              <a:buSzPts val="1440"/>
              <a:buNone/>
            </a:pPr>
            <a:endParaRPr>
              <a:solidFill>
                <a:srgbClr val="262626"/>
              </a:solidFill>
            </a:endParaRPr>
          </a:p>
          <a:p>
            <a:pPr marL="265112" marR="0" lvl="0" indent="-265112" algn="l" rtl="0">
              <a:lnSpc>
                <a:spcPct val="100000"/>
              </a:lnSpc>
              <a:spcBef>
                <a:spcPts val="0"/>
              </a:spcBef>
              <a:spcAft>
                <a:spcPts val="0"/>
              </a:spcAft>
              <a:buClr>
                <a:srgbClr val="8F0D69"/>
              </a:buClr>
              <a:buSzPts val="1800"/>
              <a:buFont typeface="Noto Sans Symbols"/>
              <a:buChar char="▪"/>
            </a:pPr>
            <a:r>
              <a:rPr lang="en-US">
                <a:solidFill>
                  <a:srgbClr val="262626"/>
                </a:solidFill>
              </a:rPr>
              <a:t>Barn lærer betydelig bedre når de er sammen med lærere som de har en god relasjon til - kreativiteten og innsatsen synker drastisk når relasjonen er dårlig</a:t>
            </a:r>
            <a:endParaRPr>
              <a:solidFill>
                <a:srgbClr val="262626"/>
              </a:solidFill>
            </a:endParaRPr>
          </a:p>
          <a:p>
            <a:pPr marL="0" marR="0" lvl="0" indent="0" algn="l" rtl="0">
              <a:lnSpc>
                <a:spcPct val="100000"/>
              </a:lnSpc>
              <a:spcBef>
                <a:spcPts val="0"/>
              </a:spcBef>
              <a:spcAft>
                <a:spcPts val="0"/>
              </a:spcAft>
              <a:buSzPts val="1440"/>
              <a:buNone/>
            </a:pPr>
            <a:endParaRPr/>
          </a:p>
          <a:p>
            <a:pPr marL="0" marR="0" lvl="0" indent="0" algn="l" rtl="0">
              <a:lnSpc>
                <a:spcPct val="100000"/>
              </a:lnSpc>
              <a:spcBef>
                <a:spcPts val="400"/>
              </a:spcBef>
              <a:spcAft>
                <a:spcPts val="0"/>
              </a:spcAft>
              <a:buClr>
                <a:srgbClr val="8F0D69"/>
              </a:buClr>
              <a:buSzPts val="500"/>
              <a:buFont typeface="Noto Sans Symbols"/>
              <a:buNone/>
            </a:pPr>
            <a:r>
              <a:rPr lang="en-US" sz="1600" b="1" i="0" u="none" strike="noStrike" cap="none">
                <a:solidFill>
                  <a:srgbClr val="262626"/>
                </a:solidFill>
              </a:rPr>
              <a:t>GODE RELASJONER MELLOM LÆRER/ELEV PÅ SKOLEN, VISER SEG Å FUNGERE POSITIVT OGSÅ UTENFOR SKOLEKONTEKST</a:t>
            </a:r>
            <a:endParaRPr sz="1600" b="1"/>
          </a:p>
          <a:p>
            <a:pPr marL="0" marR="0" lvl="0" indent="0" algn="l" rtl="0">
              <a:lnSpc>
                <a:spcPct val="100000"/>
              </a:lnSpc>
              <a:spcBef>
                <a:spcPts val="240"/>
              </a:spcBef>
              <a:spcAft>
                <a:spcPts val="0"/>
              </a:spcAft>
              <a:buClr>
                <a:srgbClr val="8F0D69"/>
              </a:buClr>
              <a:buSzPts val="300"/>
              <a:buFont typeface="Noto Sans Symbols"/>
              <a:buNone/>
            </a:pPr>
            <a:r>
              <a:rPr lang="en-US" sz="1200" b="1" i="1" u="none" strike="noStrike" cap="none">
                <a:solidFill>
                  <a:srgbClr val="262626"/>
                </a:solidFill>
              </a:rPr>
              <a:t>                                                                    		</a:t>
            </a:r>
            <a:r>
              <a:rPr lang="en-US" sz="1200" b="0" i="1" u="none" strike="noStrike" cap="none">
                <a:solidFill>
                  <a:srgbClr val="262626"/>
                </a:solidFill>
                <a:latin typeface="Trebuchet MS"/>
                <a:ea typeface="Trebuchet MS"/>
                <a:cs typeface="Trebuchet MS"/>
                <a:sym typeface="Trebuchet MS"/>
              </a:rPr>
              <a:t>	</a:t>
            </a:r>
            <a:endParaRPr sz="1400"/>
          </a:p>
          <a:p>
            <a:pPr marL="0" marR="0" lvl="0" indent="0" algn="l" rtl="0">
              <a:lnSpc>
                <a:spcPct val="100000"/>
              </a:lnSpc>
              <a:spcBef>
                <a:spcPts val="240"/>
              </a:spcBef>
              <a:spcAft>
                <a:spcPts val="0"/>
              </a:spcAft>
              <a:buClr>
                <a:srgbClr val="8F0D69"/>
              </a:buClr>
              <a:buSzPts val="300"/>
              <a:buFont typeface="Noto Sans Symbols"/>
              <a:buNone/>
            </a:pPr>
            <a:r>
              <a:rPr lang="en-US" sz="1400" b="0" i="1" u="none" strike="noStrike" cap="none">
                <a:solidFill>
                  <a:srgbClr val="262626"/>
                </a:solidFill>
                <a:latin typeface="Trebuchet MS"/>
                <a:ea typeface="Trebuchet MS"/>
                <a:cs typeface="Trebuchet MS"/>
                <a:sym typeface="Trebuchet MS"/>
              </a:rPr>
              <a:t>					</a:t>
            </a: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r>
              <a:rPr lang="en-US" sz="2000" b="0" i="0" u="none" strike="noStrike" cap="none">
                <a:solidFill>
                  <a:srgbClr val="262626"/>
                </a:solidFill>
                <a:latin typeface="Trebuchet MS"/>
                <a:ea typeface="Trebuchet MS"/>
                <a:cs typeface="Trebuchet MS"/>
                <a:sym typeface="Trebuchet MS"/>
              </a:rPr>
              <a:t>					</a:t>
            </a:r>
            <a:endParaRPr/>
          </a:p>
        </p:txBody>
      </p:sp>
      <p:sp>
        <p:nvSpPr>
          <p:cNvPr id="587" name="Google Shape;587;p19"/>
          <p:cNvSpPr txBox="1">
            <a:spLocks noGrp="1"/>
          </p:cNvSpPr>
          <p:nvPr>
            <p:ph type="ftr" idx="11"/>
          </p:nvPr>
        </p:nvSpPr>
        <p:spPr>
          <a:xfrm>
            <a:off x="2843809" y="6021288"/>
            <a:ext cx="6300192"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25"/>
              <a:buNone/>
            </a:pPr>
            <a:r>
              <a:rPr lang="en-US" sz="1400" i="1">
                <a:solidFill>
                  <a:srgbClr val="262626"/>
                </a:solidFill>
              </a:rPr>
              <a:t>                                M.B . Drugli (2016)</a:t>
            </a:r>
            <a:endParaRPr sz="1400"/>
          </a:p>
          <a:p>
            <a:pPr marL="0" marR="0" lvl="0" indent="0" algn="l" rtl="0">
              <a:lnSpc>
                <a:spcPct val="100000"/>
              </a:lnSpc>
              <a:spcBef>
                <a:spcPts val="0"/>
              </a:spcBef>
              <a:spcAft>
                <a:spcPts val="0"/>
              </a:spcAft>
              <a:buClr>
                <a:srgbClr val="888888"/>
              </a:buClr>
              <a:buSzPts val="225"/>
              <a:buFont typeface="Trebuchet MS"/>
              <a:buNone/>
            </a:pPr>
            <a:endParaRPr sz="900" b="0" i="0" u="none" strike="noStrike" cap="none">
              <a:solidFill>
                <a:srgbClr val="888888"/>
              </a:solidFill>
              <a:latin typeface="Trebuchet MS"/>
              <a:ea typeface="Trebuchet MS"/>
              <a:cs typeface="Trebuchet MS"/>
              <a:sym typeface="Trebuchet MS"/>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21"/>
          <p:cNvSpPr txBox="1">
            <a:spLocks noGrp="1"/>
          </p:cNvSpPr>
          <p:nvPr>
            <p:ph type="title"/>
          </p:nvPr>
        </p:nvSpPr>
        <p:spPr>
          <a:xfrm>
            <a:off x="609625" y="2158650"/>
            <a:ext cx="6347700" cy="1413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Trebuchet MS"/>
              <a:buNone/>
            </a:pPr>
            <a:endParaRPr sz="28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700"/>
              <a:buFont typeface="Trebuchet MS"/>
              <a:buNone/>
            </a:pPr>
            <a:endParaRPr b="1">
              <a:solidFill>
                <a:srgbClr val="000000"/>
              </a:solidFill>
            </a:endParaRPr>
          </a:p>
          <a:p>
            <a:pPr marL="0" marR="0" lvl="0" indent="0" algn="l" rtl="0">
              <a:lnSpc>
                <a:spcPct val="100000"/>
              </a:lnSpc>
              <a:spcBef>
                <a:spcPts val="0"/>
              </a:spcBef>
              <a:spcAft>
                <a:spcPts val="0"/>
              </a:spcAft>
              <a:buClr>
                <a:srgbClr val="000000"/>
              </a:buClr>
              <a:buSzPts val="700"/>
              <a:buFont typeface="Trebuchet MS"/>
              <a:buNone/>
            </a:pPr>
            <a:r>
              <a:rPr lang="en-US" sz="2400">
                <a:solidFill>
                  <a:srgbClr val="000000"/>
                </a:solidFill>
              </a:rPr>
              <a:t>   	</a:t>
            </a:r>
            <a:br>
              <a:rPr lang="en-US" sz="2400">
                <a:solidFill>
                  <a:srgbClr val="000000"/>
                </a:solidFill>
              </a:rPr>
            </a:br>
            <a:r>
              <a:rPr lang="en-US" sz="2400">
                <a:solidFill>
                  <a:srgbClr val="000000"/>
                </a:solidFill>
              </a:rPr>
              <a:t>            </a:t>
            </a:r>
            <a:endParaRPr sz="1800" b="1" i="0" u="none" strike="noStrike" cap="none">
              <a:solidFill>
                <a:srgbClr val="000000"/>
              </a:solidFill>
              <a:latin typeface="Trebuchet MS"/>
              <a:ea typeface="Trebuchet MS"/>
              <a:cs typeface="Trebuchet MS"/>
              <a:sym typeface="Trebuchet MS"/>
            </a:endParaRPr>
          </a:p>
        </p:txBody>
      </p:sp>
      <p:sp>
        <p:nvSpPr>
          <p:cNvPr id="593" name="Google Shape;593;p21"/>
          <p:cNvSpPr txBox="1">
            <a:spLocks noGrp="1"/>
          </p:cNvSpPr>
          <p:nvPr>
            <p:ph type="body" idx="1"/>
          </p:nvPr>
        </p:nvSpPr>
        <p:spPr>
          <a:xfrm>
            <a:off x="609600" y="382050"/>
            <a:ext cx="6347700" cy="6475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40"/>
              <a:buNone/>
            </a:pPr>
            <a:r>
              <a:rPr lang="en-US" sz="2600" b="1">
                <a:solidFill>
                  <a:srgbClr val="262626"/>
                </a:solidFill>
              </a:rPr>
              <a:t>fortsettelse forebyggende arbeid…..     </a:t>
            </a:r>
            <a:r>
              <a:rPr lang="en-US" sz="3600" b="1">
                <a:solidFill>
                  <a:srgbClr val="262626"/>
                </a:solidFill>
              </a:rPr>
              <a:t>  </a:t>
            </a:r>
            <a:endParaRPr sz="3600" b="1">
              <a:solidFill>
                <a:srgbClr val="262626"/>
              </a:solidFill>
            </a:endParaRPr>
          </a:p>
          <a:p>
            <a:pPr marL="0" marR="0" lvl="0" indent="0" algn="l" rtl="0">
              <a:lnSpc>
                <a:spcPct val="100000"/>
              </a:lnSpc>
              <a:spcBef>
                <a:spcPts val="0"/>
              </a:spcBef>
              <a:spcAft>
                <a:spcPts val="0"/>
              </a:spcAft>
              <a:buSzPts val="1440"/>
              <a:buNone/>
            </a:pPr>
            <a:endParaRPr>
              <a:solidFill>
                <a:srgbClr val="262626"/>
              </a:solidFill>
            </a:endParaRPr>
          </a:p>
          <a:p>
            <a:pPr marL="0" marR="0" lvl="0" indent="0" algn="l" rtl="0">
              <a:lnSpc>
                <a:spcPct val="100000"/>
              </a:lnSpc>
              <a:spcBef>
                <a:spcPts val="0"/>
              </a:spcBef>
              <a:spcAft>
                <a:spcPts val="0"/>
              </a:spcAft>
              <a:buSzPts val="1440"/>
              <a:buNone/>
            </a:pPr>
            <a:endParaRPr>
              <a:solidFill>
                <a:srgbClr val="262626"/>
              </a:solidFill>
            </a:endParaRPr>
          </a:p>
          <a:p>
            <a:pPr marL="0" marR="0" lvl="0" indent="0" algn="l" rtl="0">
              <a:lnSpc>
                <a:spcPct val="100000"/>
              </a:lnSpc>
              <a:spcBef>
                <a:spcPts val="0"/>
              </a:spcBef>
              <a:spcAft>
                <a:spcPts val="0"/>
              </a:spcAft>
              <a:buSzPts val="1440"/>
              <a:buNone/>
            </a:pPr>
            <a:r>
              <a:rPr lang="en-US" i="1">
                <a:solidFill>
                  <a:srgbClr val="262626"/>
                </a:solidFill>
              </a:rPr>
              <a:t>Fast tema på:</a:t>
            </a:r>
            <a:endParaRPr i="1" u="none" strike="noStrike" cap="none">
              <a:solidFill>
                <a:srgbClr val="262626"/>
              </a:solidFill>
            </a:endParaRPr>
          </a:p>
          <a:p>
            <a:pPr marL="0" marR="0" lvl="0" indent="457200" algn="l" rtl="0">
              <a:lnSpc>
                <a:spcPct val="100000"/>
              </a:lnSpc>
              <a:spcBef>
                <a:spcPts val="0"/>
              </a:spcBef>
              <a:spcAft>
                <a:spcPts val="0"/>
              </a:spcAft>
              <a:buSzPts val="1440"/>
              <a:buNone/>
            </a:pPr>
            <a:r>
              <a:rPr lang="en-US">
                <a:solidFill>
                  <a:srgbClr val="262626"/>
                </a:solidFill>
              </a:rPr>
              <a:t>-</a:t>
            </a:r>
            <a:r>
              <a:rPr lang="en-US" i="0" u="none" strike="noStrike" cap="none">
                <a:solidFill>
                  <a:srgbClr val="262626"/>
                </a:solidFill>
              </a:rPr>
              <a:t>personalmøter</a:t>
            </a:r>
            <a:r>
              <a:rPr lang="en-US">
                <a:solidFill>
                  <a:srgbClr val="262626"/>
                </a:solidFill>
              </a:rPr>
              <a:t>,</a:t>
            </a:r>
            <a:r>
              <a:rPr lang="en-US" i="0" u="none" strike="noStrike" cap="none">
                <a:solidFill>
                  <a:srgbClr val="262626"/>
                </a:solidFill>
              </a:rPr>
              <a:t> teamtid</a:t>
            </a:r>
            <a:endParaRPr/>
          </a:p>
          <a:p>
            <a:pPr marL="0" marR="0" lvl="0" indent="457200" algn="l" rtl="0">
              <a:lnSpc>
                <a:spcPct val="100000"/>
              </a:lnSpc>
              <a:spcBef>
                <a:spcPts val="0"/>
              </a:spcBef>
              <a:spcAft>
                <a:spcPts val="0"/>
              </a:spcAft>
              <a:buSzPts val="1440"/>
              <a:buNone/>
            </a:pPr>
            <a:r>
              <a:rPr lang="en-US">
                <a:solidFill>
                  <a:srgbClr val="262626"/>
                </a:solidFill>
              </a:rPr>
              <a:t>-</a:t>
            </a:r>
            <a:r>
              <a:rPr lang="en-US" i="0" u="none" strike="noStrike" cap="none">
                <a:solidFill>
                  <a:srgbClr val="262626"/>
                </a:solidFill>
              </a:rPr>
              <a:t>foreldremøter, FAU, foreldresamtaler</a:t>
            </a:r>
            <a:endParaRPr i="0" u="none" strike="noStrike" cap="none">
              <a:solidFill>
                <a:srgbClr val="262626"/>
              </a:solidFill>
            </a:endParaRPr>
          </a:p>
          <a:p>
            <a:pPr marL="0" marR="0" lvl="0" indent="457200" algn="l" rtl="0">
              <a:lnSpc>
                <a:spcPct val="100000"/>
              </a:lnSpc>
              <a:spcBef>
                <a:spcPts val="0"/>
              </a:spcBef>
              <a:spcAft>
                <a:spcPts val="0"/>
              </a:spcAft>
              <a:buSzPts val="1440"/>
              <a:buNone/>
            </a:pPr>
            <a:r>
              <a:rPr lang="en-US">
                <a:solidFill>
                  <a:srgbClr val="262626"/>
                </a:solidFill>
              </a:rPr>
              <a:t>-klassemøter, basemøter på SFO, Elevråd,    </a:t>
            </a:r>
            <a:endParaRPr>
              <a:solidFill>
                <a:srgbClr val="262626"/>
              </a:solidFill>
            </a:endParaRPr>
          </a:p>
          <a:p>
            <a:pPr marL="0" marR="0" lvl="0" indent="0" algn="l" rtl="0">
              <a:lnSpc>
                <a:spcPct val="100000"/>
              </a:lnSpc>
              <a:spcBef>
                <a:spcPts val="0"/>
              </a:spcBef>
              <a:spcAft>
                <a:spcPts val="0"/>
              </a:spcAft>
              <a:buSzPts val="1440"/>
              <a:buNone/>
            </a:pPr>
            <a:r>
              <a:rPr lang="en-US">
                <a:solidFill>
                  <a:srgbClr val="262626"/>
                </a:solidFill>
              </a:rPr>
              <a:t>        elevsamtaler</a:t>
            </a:r>
            <a:endParaRPr>
              <a:solidFill>
                <a:srgbClr val="262626"/>
              </a:solidFill>
            </a:endParaRPr>
          </a:p>
          <a:p>
            <a:pPr marL="0" marR="0" lvl="0" indent="0" algn="l" rtl="0">
              <a:lnSpc>
                <a:spcPct val="100000"/>
              </a:lnSpc>
              <a:spcBef>
                <a:spcPts val="0"/>
              </a:spcBef>
              <a:spcAft>
                <a:spcPts val="0"/>
              </a:spcAft>
              <a:buSzPts val="1440"/>
              <a:buNone/>
            </a:pPr>
            <a:endParaRPr>
              <a:solidFill>
                <a:srgbClr val="262626"/>
              </a:solidFill>
            </a:endParaRPr>
          </a:p>
          <a:p>
            <a:pPr marL="0" marR="0" lvl="0" indent="0" algn="l" rtl="0">
              <a:lnSpc>
                <a:spcPct val="100000"/>
              </a:lnSpc>
              <a:spcBef>
                <a:spcPts val="0"/>
              </a:spcBef>
              <a:spcAft>
                <a:spcPts val="0"/>
              </a:spcAft>
              <a:buSzPts val="1440"/>
              <a:buNone/>
            </a:pPr>
            <a:endParaRPr>
              <a:solidFill>
                <a:srgbClr val="262626"/>
              </a:solidFill>
            </a:endParaRPr>
          </a:p>
          <a:p>
            <a:pPr marL="0" marR="0" lvl="0" indent="0" algn="l" rtl="0">
              <a:lnSpc>
                <a:spcPct val="100000"/>
              </a:lnSpc>
              <a:spcBef>
                <a:spcPts val="0"/>
              </a:spcBef>
              <a:spcAft>
                <a:spcPts val="0"/>
              </a:spcAft>
              <a:buSzPts val="1440"/>
              <a:buNone/>
            </a:pPr>
            <a:r>
              <a:rPr lang="en-US">
                <a:solidFill>
                  <a:srgbClr val="262626"/>
                </a:solidFill>
              </a:rPr>
              <a:t>Benytt filmsnutter, </a:t>
            </a:r>
            <a:r>
              <a:rPr lang="en-US" b="0" i="0" u="none" strike="noStrike" cap="none">
                <a:solidFill>
                  <a:srgbClr val="262626"/>
                </a:solidFill>
                <a:latin typeface="Trebuchet MS"/>
                <a:ea typeface="Trebuchet MS"/>
                <a:cs typeface="Trebuchet MS"/>
                <a:sym typeface="Trebuchet MS"/>
              </a:rPr>
              <a:t>litteratur, rollespill, egenproduserte tekster…</a:t>
            </a:r>
            <a:endParaRPr b="0" i="0" u="none" strike="noStrike" cap="none">
              <a:solidFill>
                <a:srgbClr val="262626"/>
              </a:solidFill>
              <a:latin typeface="Trebuchet MS"/>
              <a:ea typeface="Trebuchet MS"/>
              <a:cs typeface="Trebuchet MS"/>
              <a:sym typeface="Trebuchet MS"/>
            </a:endParaRPr>
          </a:p>
          <a:p>
            <a:pPr marL="0" marR="0" lvl="0" indent="457200" algn="l" rtl="0">
              <a:lnSpc>
                <a:spcPct val="100000"/>
              </a:lnSpc>
              <a:spcBef>
                <a:spcPts val="400"/>
              </a:spcBef>
              <a:spcAft>
                <a:spcPts val="0"/>
              </a:spcAft>
              <a:buSzPts val="1440"/>
              <a:buNone/>
            </a:pPr>
            <a:endParaRPr sz="1400">
              <a:solidFill>
                <a:srgbClr val="262626"/>
              </a:solidFill>
            </a:endParaRPr>
          </a:p>
          <a:p>
            <a:pPr marL="457200" marR="0" lvl="0" indent="457200" algn="l" rtl="0">
              <a:lnSpc>
                <a:spcPct val="100000"/>
              </a:lnSpc>
              <a:spcBef>
                <a:spcPts val="220"/>
              </a:spcBef>
              <a:spcAft>
                <a:spcPts val="0"/>
              </a:spcAft>
              <a:buClr>
                <a:srgbClr val="8F0D69"/>
              </a:buClr>
              <a:buSzPts val="400"/>
              <a:buFont typeface="Noto Sans Symbols"/>
              <a:buNone/>
            </a:pPr>
            <a:endParaRPr b="1" i="1">
              <a:solidFill>
                <a:srgbClr val="262626"/>
              </a:solidFill>
            </a:endParaRPr>
          </a:p>
          <a:p>
            <a:pPr marL="457200" marR="0" lvl="0" indent="457200" algn="l" rtl="0">
              <a:lnSpc>
                <a:spcPct val="100000"/>
              </a:lnSpc>
              <a:spcBef>
                <a:spcPts val="220"/>
              </a:spcBef>
              <a:spcAft>
                <a:spcPts val="0"/>
              </a:spcAft>
              <a:buClr>
                <a:srgbClr val="8F0D69"/>
              </a:buClr>
              <a:buSzPts val="400"/>
              <a:buFont typeface="Noto Sans Symbols"/>
              <a:buNone/>
            </a:pPr>
            <a:endParaRPr b="1" i="1">
              <a:solidFill>
                <a:srgbClr val="262626"/>
              </a:solidFill>
            </a:endParaRPr>
          </a:p>
          <a:p>
            <a:pPr marL="0" marR="0" lvl="0" indent="0" algn="l" rtl="0">
              <a:lnSpc>
                <a:spcPct val="100000"/>
              </a:lnSpc>
              <a:spcBef>
                <a:spcPts val="220"/>
              </a:spcBef>
              <a:spcAft>
                <a:spcPts val="0"/>
              </a:spcAft>
              <a:buClr>
                <a:srgbClr val="8F0D69"/>
              </a:buClr>
              <a:buSzPts val="400"/>
              <a:buFont typeface="Noto Sans Symbols"/>
              <a:buNone/>
            </a:pPr>
            <a:r>
              <a:rPr lang="en-US" b="1" i="1">
                <a:solidFill>
                  <a:srgbClr val="262626"/>
                </a:solidFill>
              </a:rPr>
              <a:t>Vær oppmerksom på:</a:t>
            </a:r>
            <a:r>
              <a:rPr lang="en-US" b="1">
                <a:solidFill>
                  <a:srgbClr val="262626"/>
                </a:solidFill>
              </a:rPr>
              <a:t>  </a:t>
            </a:r>
            <a:r>
              <a:rPr lang="en-US">
                <a:solidFill>
                  <a:srgbClr val="262626"/>
                </a:solidFill>
              </a:rPr>
              <a:t>                                  </a:t>
            </a:r>
            <a:endParaRPr sz="14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220"/>
              </a:spcBef>
              <a:spcAft>
                <a:spcPts val="0"/>
              </a:spcAft>
              <a:buClr>
                <a:srgbClr val="8F0D69"/>
              </a:buClr>
              <a:buSzPts val="400"/>
              <a:buFont typeface="Noto Sans Symbols"/>
              <a:buNone/>
            </a:pPr>
            <a:r>
              <a:rPr lang="en-US" b="0" i="0" u="none" strike="noStrike" cap="none">
                <a:solidFill>
                  <a:srgbClr val="262626"/>
                </a:solidFill>
              </a:rPr>
              <a:t>julegaver,</a:t>
            </a:r>
            <a:r>
              <a:rPr lang="en-US">
                <a:solidFill>
                  <a:srgbClr val="262626"/>
                </a:solidFill>
              </a:rPr>
              <a:t>kjøring til trening, lagoppsett</a:t>
            </a:r>
            <a:endParaRPr>
              <a:solidFill>
                <a:srgbClr val="262626"/>
              </a:solidFill>
            </a:endParaRPr>
          </a:p>
          <a:p>
            <a:pPr marL="0" lvl="0" indent="0" algn="l" rtl="0">
              <a:lnSpc>
                <a:spcPct val="100000"/>
              </a:lnSpc>
              <a:spcBef>
                <a:spcPts val="220"/>
              </a:spcBef>
              <a:spcAft>
                <a:spcPts val="0"/>
              </a:spcAft>
              <a:buClr>
                <a:srgbClr val="8F0D69"/>
              </a:buClr>
              <a:buSzPts val="400"/>
              <a:buFont typeface="Noto Sans Symbols"/>
              <a:buNone/>
            </a:pPr>
            <a:r>
              <a:rPr lang="en-US">
                <a:solidFill>
                  <a:srgbClr val="262626"/>
                </a:solidFill>
              </a:rPr>
              <a:t>hvem ligger på samme rom på overnattingsturer, </a:t>
            </a:r>
            <a:endParaRPr>
              <a:solidFill>
                <a:srgbClr val="262626"/>
              </a:solidFill>
            </a:endParaRPr>
          </a:p>
          <a:p>
            <a:pPr marL="0" lvl="0" indent="0" algn="l" rtl="0">
              <a:lnSpc>
                <a:spcPct val="100000"/>
              </a:lnSpc>
              <a:spcBef>
                <a:spcPts val="220"/>
              </a:spcBef>
              <a:spcAft>
                <a:spcPts val="0"/>
              </a:spcAft>
              <a:buClr>
                <a:srgbClr val="8F0D69"/>
              </a:buClr>
              <a:buSzPts val="400"/>
              <a:buFont typeface="Noto Sans Symbols"/>
              <a:buNone/>
            </a:pPr>
            <a:r>
              <a:rPr lang="en-US">
                <a:solidFill>
                  <a:srgbClr val="262626"/>
                </a:solidFill>
              </a:rPr>
              <a:t>hvem sitter ved siden av hvem på bussturer…</a:t>
            </a:r>
            <a:endParaRPr>
              <a:solidFill>
                <a:srgbClr val="262626"/>
              </a:solidFill>
            </a:endParaRPr>
          </a:p>
          <a:p>
            <a:pPr marL="0" marR="0" lvl="0" indent="0" algn="l" rtl="0">
              <a:lnSpc>
                <a:spcPct val="100000"/>
              </a:lnSpc>
              <a:spcBef>
                <a:spcPts val="220"/>
              </a:spcBef>
              <a:spcAft>
                <a:spcPts val="0"/>
              </a:spcAft>
              <a:buClr>
                <a:srgbClr val="8F0D69"/>
              </a:buClr>
              <a:buSzPts val="400"/>
              <a:buFont typeface="Noto Sans Symbols"/>
              <a:buNone/>
            </a:pPr>
            <a:r>
              <a:rPr lang="en-US" b="0" i="0" u="none" strike="noStrike" cap="none">
                <a:solidFill>
                  <a:srgbClr val="262626"/>
                </a:solidFill>
              </a:rPr>
              <a:t>valg av tv</a:t>
            </a:r>
            <a:r>
              <a:rPr lang="en-US">
                <a:solidFill>
                  <a:srgbClr val="262626"/>
                </a:solidFill>
              </a:rPr>
              <a:t>…..</a:t>
            </a:r>
            <a:r>
              <a:rPr lang="en-US" b="0" i="0" u="none" strike="noStrike" cap="none">
                <a:solidFill>
                  <a:srgbClr val="262626"/>
                </a:solidFill>
              </a:rPr>
              <a:t> </a:t>
            </a:r>
            <a:endParaRPr b="0" i="0" u="none" strike="noStrike" cap="none">
              <a:solidFill>
                <a:srgbClr val="262626"/>
              </a:solidFill>
            </a:endParaRPr>
          </a:p>
          <a:p>
            <a:pPr marL="0" marR="0" lvl="0" indent="0" algn="l" rtl="0">
              <a:lnSpc>
                <a:spcPct val="100000"/>
              </a:lnSpc>
              <a:spcBef>
                <a:spcPts val="220"/>
              </a:spcBef>
              <a:spcAft>
                <a:spcPts val="0"/>
              </a:spcAft>
              <a:buClr>
                <a:srgbClr val="8F0D69"/>
              </a:buClr>
              <a:buSzPts val="400"/>
              <a:buFont typeface="Noto Sans Symbols"/>
              <a:buNone/>
            </a:pPr>
            <a:endParaRPr sz="14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220"/>
              </a:spcBef>
              <a:spcAft>
                <a:spcPts val="0"/>
              </a:spcAft>
              <a:buClr>
                <a:srgbClr val="8F0D69"/>
              </a:buClr>
              <a:buSzPts val="400"/>
              <a:buFont typeface="Noto Sans Symbols"/>
              <a:buNone/>
            </a:pPr>
            <a:endParaRPr sz="1400" b="0" i="0" u="none" strike="noStrike" cap="none">
              <a:solidFill>
                <a:srgbClr val="262626"/>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69904F-0C50-4E65-B88F-11D4299FEFD3}"/>
              </a:ext>
            </a:extLst>
          </p:cNvPr>
          <p:cNvSpPr>
            <a:spLocks noGrp="1"/>
          </p:cNvSpPr>
          <p:nvPr>
            <p:ph type="title"/>
          </p:nvPr>
        </p:nvSpPr>
        <p:spPr/>
        <p:txBody>
          <a:bodyPr/>
          <a:lstStyle/>
          <a:p>
            <a:r>
              <a:rPr lang="nb-NO" dirty="0"/>
              <a:t>Summing</a:t>
            </a:r>
          </a:p>
        </p:txBody>
      </p:sp>
      <p:sp>
        <p:nvSpPr>
          <p:cNvPr id="3" name="Plassholder for tekst 2">
            <a:extLst>
              <a:ext uri="{FF2B5EF4-FFF2-40B4-BE49-F238E27FC236}">
                <a16:creationId xmlns:a16="http://schemas.microsoft.com/office/drawing/2014/main" id="{43F75C32-5975-48B4-ADF5-75DD0D349F48}"/>
              </a:ext>
            </a:extLst>
          </p:cNvPr>
          <p:cNvSpPr>
            <a:spLocks noGrp="1"/>
          </p:cNvSpPr>
          <p:nvPr>
            <p:ph type="body" idx="1"/>
          </p:nvPr>
        </p:nvSpPr>
        <p:spPr/>
        <p:txBody>
          <a:bodyPr/>
          <a:lstStyle/>
          <a:p>
            <a:r>
              <a:rPr lang="nb-NO" dirty="0"/>
              <a:t>Hva har dere på plass av det som er beskrevet i det forebyggende arbeidet?</a:t>
            </a:r>
          </a:p>
          <a:p>
            <a:r>
              <a:rPr lang="nb-NO" dirty="0"/>
              <a:t>Snakk sammen to og to</a:t>
            </a:r>
          </a:p>
        </p:txBody>
      </p:sp>
    </p:spTree>
    <p:extLst>
      <p:ext uri="{BB962C8B-B14F-4D97-AF65-F5344CB8AC3E}">
        <p14:creationId xmlns:p14="http://schemas.microsoft.com/office/powerpoint/2010/main" val="4149644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22"/>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b="1">
                <a:solidFill>
                  <a:srgbClr val="000000"/>
                </a:solidFill>
              </a:rPr>
              <a:t>        En  filmsnutt </a:t>
            </a:r>
            <a:endParaRPr b="1">
              <a:solidFill>
                <a:srgbClr val="000000"/>
              </a:solidFill>
            </a:endParaRPr>
          </a:p>
        </p:txBody>
      </p:sp>
      <p:sp>
        <p:nvSpPr>
          <p:cNvPr id="600" name="Google Shape;600;p22"/>
          <p:cNvSpPr txBox="1">
            <a:spLocks noGrp="1"/>
          </p:cNvSpPr>
          <p:nvPr>
            <p:ph type="body" idx="1"/>
          </p:nvPr>
        </p:nvSpPr>
        <p:spPr>
          <a:xfrm>
            <a:off x="609599" y="2160590"/>
            <a:ext cx="6347700" cy="388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40"/>
              <a:buNone/>
            </a:pPr>
            <a:r>
              <a:rPr lang="en-US" sz="3600"/>
              <a:t>          “Gresset”</a:t>
            </a:r>
            <a:endParaRPr sz="3600"/>
          </a:p>
          <a:p>
            <a:pPr marL="0" lvl="0" indent="0" algn="l" rtl="0">
              <a:lnSpc>
                <a:spcPct val="100000"/>
              </a:lnSpc>
              <a:spcBef>
                <a:spcPts val="1000"/>
              </a:spcBef>
              <a:spcAft>
                <a:spcPts val="0"/>
              </a:spcAft>
              <a:buSzPts val="1440"/>
              <a:buNone/>
            </a:pPr>
            <a:endParaRPr sz="3600"/>
          </a:p>
          <a:p>
            <a:pPr marL="0" lvl="0" indent="0" algn="l" rtl="0">
              <a:lnSpc>
                <a:spcPct val="100000"/>
              </a:lnSpc>
              <a:spcBef>
                <a:spcPts val="1000"/>
              </a:spcBef>
              <a:spcAft>
                <a:spcPts val="0"/>
              </a:spcAft>
              <a:buSzPts val="1440"/>
              <a:buNone/>
            </a:pPr>
            <a:endParaRPr sz="3600"/>
          </a:p>
          <a:p>
            <a:pPr marL="0" lvl="0" indent="0" algn="l" rtl="0">
              <a:lnSpc>
                <a:spcPct val="100000"/>
              </a:lnSpc>
              <a:spcBef>
                <a:spcPts val="1000"/>
              </a:spcBef>
              <a:spcAft>
                <a:spcPts val="0"/>
              </a:spcAft>
              <a:buSzPts val="1440"/>
              <a:buNone/>
            </a:pPr>
            <a:r>
              <a:rPr lang="en-US"/>
              <a:t>    Tror du dette kunne ha hendt i virkeligheten?</a:t>
            </a:r>
            <a:endParaRPr/>
          </a:p>
          <a:p>
            <a:pPr marL="0" lvl="0" indent="0" algn="l" rtl="0">
              <a:lnSpc>
                <a:spcPct val="100000"/>
              </a:lnSpc>
              <a:spcBef>
                <a:spcPts val="1000"/>
              </a:spcBef>
              <a:spcAft>
                <a:spcPts val="0"/>
              </a:spcAft>
              <a:buSzPts val="1440"/>
              <a:buNone/>
            </a:pPr>
            <a:r>
              <a:rPr lang="en-US"/>
              <a:t>    Hvor realistisk mener du filmen 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3"/>
          <p:cNvSpPr txBox="1">
            <a:spLocks noGrp="1"/>
          </p:cNvSpPr>
          <p:nvPr>
            <p:ph type="title"/>
          </p:nvPr>
        </p:nvSpPr>
        <p:spPr>
          <a:xfrm>
            <a:off x="609599" y="609600"/>
            <a:ext cx="6347713" cy="1320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Trebuchet MS"/>
              <a:buNone/>
            </a:pPr>
            <a:r>
              <a:rPr lang="en-US" sz="3600" b="1" i="0" u="none" strike="noStrike" cap="none">
                <a:solidFill>
                  <a:srgbClr val="000000"/>
                </a:solidFill>
                <a:latin typeface="Trebuchet MS"/>
                <a:ea typeface="Trebuchet MS"/>
                <a:cs typeface="Trebuchet MS"/>
                <a:sym typeface="Trebuchet MS"/>
              </a:rPr>
              <a:t>Handlingsløypa</a:t>
            </a:r>
            <a:endParaRPr/>
          </a:p>
        </p:txBody>
      </p:sp>
      <p:sp>
        <p:nvSpPr>
          <p:cNvPr id="606" name="Google Shape;606;p23"/>
          <p:cNvSpPr/>
          <p:nvPr/>
        </p:nvSpPr>
        <p:spPr>
          <a:xfrm>
            <a:off x="609597" y="2860826"/>
            <a:ext cx="1656300" cy="648000"/>
          </a:xfrm>
          <a:prstGeom prst="roundRect">
            <a:avLst>
              <a:gd name="adj" fmla="val 16667"/>
            </a:avLst>
          </a:prstGeom>
          <a:solidFill>
            <a:srgbClr val="BFD8F3"/>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Trebuchet MS"/>
              <a:buNone/>
            </a:pPr>
            <a:r>
              <a:rPr lang="en-US" sz="1800" b="0" i="0" u="none" strike="noStrike" cap="none">
                <a:solidFill>
                  <a:schemeClr val="dk1"/>
                </a:solidFill>
                <a:latin typeface="Trebuchet MS"/>
                <a:ea typeface="Trebuchet MS"/>
                <a:cs typeface="Trebuchet MS"/>
                <a:sym typeface="Trebuchet MS"/>
              </a:rPr>
              <a:t>Mistanke</a:t>
            </a:r>
            <a:endParaRPr sz="1400" b="0" i="0" u="none" strike="noStrike" cap="none">
              <a:solidFill>
                <a:srgbClr val="000000"/>
              </a:solidFill>
              <a:latin typeface="Arial"/>
              <a:ea typeface="Arial"/>
              <a:cs typeface="Arial"/>
              <a:sym typeface="Arial"/>
            </a:endParaRPr>
          </a:p>
        </p:txBody>
      </p:sp>
      <p:sp>
        <p:nvSpPr>
          <p:cNvPr id="607" name="Google Shape;607;p23"/>
          <p:cNvSpPr/>
          <p:nvPr/>
        </p:nvSpPr>
        <p:spPr>
          <a:xfrm>
            <a:off x="2265897" y="2860788"/>
            <a:ext cx="1656300" cy="648000"/>
          </a:xfrm>
          <a:prstGeom prst="roundRect">
            <a:avLst>
              <a:gd name="adj" fmla="val 16667"/>
            </a:avLst>
          </a:prstGeom>
          <a:solidFill>
            <a:srgbClr val="FBDAEA"/>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Trebuchet MS"/>
              <a:buNone/>
            </a:pPr>
            <a:r>
              <a:rPr lang="en-US" sz="1800" b="0" i="0" u="none" strike="noStrike" cap="none">
                <a:solidFill>
                  <a:schemeClr val="dk1"/>
                </a:solidFill>
                <a:latin typeface="Trebuchet MS"/>
                <a:ea typeface="Trebuchet MS"/>
                <a:cs typeface="Trebuchet MS"/>
                <a:sym typeface="Trebuchet MS"/>
              </a:rPr>
              <a:t>Avdekking</a:t>
            </a:r>
            <a:endParaRPr sz="1400" b="0" i="0" u="none" strike="noStrike" cap="none">
              <a:solidFill>
                <a:srgbClr val="000000"/>
              </a:solidFill>
              <a:latin typeface="Arial"/>
              <a:ea typeface="Arial"/>
              <a:cs typeface="Arial"/>
              <a:sym typeface="Arial"/>
            </a:endParaRPr>
          </a:p>
        </p:txBody>
      </p:sp>
      <p:sp>
        <p:nvSpPr>
          <p:cNvPr id="608" name="Google Shape;608;p23"/>
          <p:cNvSpPr/>
          <p:nvPr/>
        </p:nvSpPr>
        <p:spPr>
          <a:xfrm>
            <a:off x="3922197" y="2860794"/>
            <a:ext cx="1656300" cy="648000"/>
          </a:xfrm>
          <a:prstGeom prst="roundRect">
            <a:avLst>
              <a:gd name="adj" fmla="val 16667"/>
            </a:avLst>
          </a:prstGeom>
          <a:solidFill>
            <a:srgbClr val="D5EBF5"/>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Trebuchet MS"/>
              <a:buNone/>
            </a:pPr>
            <a:r>
              <a:rPr lang="en-US" sz="1800" b="0" i="0" u="none" strike="noStrike" cap="none">
                <a:solidFill>
                  <a:schemeClr val="dk1"/>
                </a:solidFill>
                <a:latin typeface="Trebuchet MS"/>
                <a:ea typeface="Trebuchet MS"/>
                <a:cs typeface="Trebuchet MS"/>
                <a:sym typeface="Trebuchet MS"/>
              </a:rPr>
              <a:t>Stopping</a:t>
            </a:r>
            <a:endParaRPr sz="1400" b="0" i="0" u="none" strike="noStrike" cap="none">
              <a:solidFill>
                <a:srgbClr val="000000"/>
              </a:solidFill>
              <a:latin typeface="Arial"/>
              <a:ea typeface="Arial"/>
              <a:cs typeface="Arial"/>
              <a:sym typeface="Arial"/>
            </a:endParaRPr>
          </a:p>
        </p:txBody>
      </p:sp>
      <p:sp>
        <p:nvSpPr>
          <p:cNvPr id="609" name="Google Shape;609;p23"/>
          <p:cNvSpPr/>
          <p:nvPr/>
        </p:nvSpPr>
        <p:spPr>
          <a:xfrm>
            <a:off x="5578500" y="2860675"/>
            <a:ext cx="1656300" cy="648000"/>
          </a:xfrm>
          <a:prstGeom prst="roundRect">
            <a:avLst>
              <a:gd name="adj" fmla="val 16667"/>
            </a:avLst>
          </a:prstGeom>
          <a:solidFill>
            <a:srgbClr val="FDE4D0"/>
          </a:solidFill>
          <a:ln w="28575" cap="flat" cmpd="sng">
            <a:solidFill>
              <a:srgbClr val="C45A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Trebuchet MS"/>
              <a:buNone/>
            </a:pPr>
            <a:r>
              <a:rPr lang="en-US" sz="1800" b="0" i="0" u="none" strike="noStrike" cap="none">
                <a:solidFill>
                  <a:schemeClr val="dk1"/>
                </a:solidFill>
                <a:latin typeface="Trebuchet MS"/>
                <a:ea typeface="Trebuchet MS"/>
                <a:cs typeface="Trebuchet MS"/>
                <a:sym typeface="Trebuchet MS"/>
              </a:rPr>
              <a:t>Oppfølging</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4"/>
          <p:cNvSpPr txBox="1">
            <a:spLocks noGrp="1"/>
          </p:cNvSpPr>
          <p:nvPr>
            <p:ph type="title"/>
          </p:nvPr>
        </p:nvSpPr>
        <p:spPr>
          <a:xfrm>
            <a:off x="1043608" y="-243408"/>
            <a:ext cx="7508108" cy="1120668"/>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500"/>
              <a:buFont typeface="Trebuchet MS"/>
              <a:buNone/>
            </a:pPr>
            <a:br>
              <a:rPr lang="en-US" sz="2000" b="1" i="0" u="none" strike="noStrike" cap="none">
                <a:solidFill>
                  <a:srgbClr val="000000"/>
                </a:solidFill>
                <a:latin typeface="Trebuchet MS"/>
                <a:ea typeface="Trebuchet MS"/>
                <a:cs typeface="Trebuchet MS"/>
                <a:sym typeface="Trebuchet MS"/>
              </a:rPr>
            </a:br>
            <a:br>
              <a:rPr lang="en-US" sz="2000" b="1" i="0" u="none" strike="noStrike" cap="none">
                <a:solidFill>
                  <a:srgbClr val="000000"/>
                </a:solidFill>
                <a:latin typeface="Trebuchet MS"/>
                <a:ea typeface="Trebuchet MS"/>
                <a:cs typeface="Trebuchet MS"/>
                <a:sym typeface="Trebuchet MS"/>
              </a:rPr>
            </a:br>
            <a:endParaRPr sz="2000" b="1" i="0" u="none" strike="noStrike" cap="none">
              <a:solidFill>
                <a:srgbClr val="000000"/>
              </a:solidFill>
              <a:latin typeface="Trebuchet MS"/>
              <a:ea typeface="Trebuchet MS"/>
              <a:cs typeface="Trebuchet MS"/>
              <a:sym typeface="Trebuchet MS"/>
            </a:endParaRPr>
          </a:p>
        </p:txBody>
      </p:sp>
      <p:sp>
        <p:nvSpPr>
          <p:cNvPr id="615" name="Google Shape;615;p24"/>
          <p:cNvSpPr txBox="1">
            <a:spLocks noGrp="1"/>
          </p:cNvSpPr>
          <p:nvPr>
            <p:ph type="body" idx="1"/>
          </p:nvPr>
        </p:nvSpPr>
        <p:spPr>
          <a:xfrm>
            <a:off x="1043605" y="675042"/>
            <a:ext cx="7508100" cy="48803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F0D69"/>
              </a:buClr>
              <a:buSzPts val="350"/>
              <a:buFont typeface="Noto Sans Symbols"/>
              <a:buNone/>
            </a:pPr>
            <a:r>
              <a:rPr lang="en-US" sz="1400" b="1" i="0" u="sng" strike="noStrike" cap="none">
                <a:solidFill>
                  <a:srgbClr val="262626"/>
                </a:solidFill>
                <a:latin typeface="Trebuchet MS"/>
                <a:ea typeface="Trebuchet MS"/>
                <a:cs typeface="Trebuchet MS"/>
                <a:sym typeface="Trebuchet MS"/>
              </a:rPr>
              <a:t>Mista</a:t>
            </a:r>
            <a:r>
              <a:rPr lang="en-US" sz="1400" b="1" u="sng">
                <a:solidFill>
                  <a:srgbClr val="262626"/>
                </a:solidFill>
              </a:rPr>
              <a:t>nke</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a:t>
            </a:r>
            <a:r>
              <a:rPr lang="en-US" sz="1400" i="1">
                <a:solidFill>
                  <a:srgbClr val="262626"/>
                </a:solidFill>
              </a:rPr>
              <a:t>Tas på alvor</a:t>
            </a:r>
            <a:r>
              <a:rPr lang="en-US" sz="1400" b="0" i="1" u="none" strike="noStrike" cap="none">
                <a:solidFill>
                  <a:srgbClr val="262626"/>
                </a:solidFill>
                <a:latin typeface="Trebuchet MS"/>
                <a:ea typeface="Trebuchet MS"/>
                <a:cs typeface="Trebuchet MS"/>
                <a:sym typeface="Trebuchet MS"/>
              </a:rPr>
              <a:t> med en gang. </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Gå alltid til avdekking, du vet som oftest nok. Rektor varsles.</a:t>
            </a:r>
            <a:endParaRPr/>
          </a:p>
          <a:p>
            <a:pPr marL="0" marR="0" lvl="0" indent="0" algn="l" rtl="0">
              <a:lnSpc>
                <a:spcPct val="100000"/>
              </a:lnSpc>
              <a:spcBef>
                <a:spcPts val="280"/>
              </a:spcBef>
              <a:spcAft>
                <a:spcPts val="0"/>
              </a:spcAft>
              <a:buClr>
                <a:srgbClr val="8F0D69"/>
              </a:buClr>
              <a:buSzPts val="350"/>
              <a:buFont typeface="Noto Sans Symbols"/>
              <a:buNone/>
            </a:pPr>
            <a:endParaRPr sz="1400" b="1" i="0" u="sng" strike="noStrike" cap="none">
              <a:solidFill>
                <a:srgbClr val="262626"/>
              </a:solidFill>
              <a:latin typeface="Trebuchet MS"/>
              <a:ea typeface="Trebuchet MS"/>
              <a:cs typeface="Trebuchet MS"/>
              <a:sym typeface="Trebuchet MS"/>
            </a:endParaRPr>
          </a:p>
          <a:p>
            <a:pPr marL="0" marR="0" lvl="0" indent="0" algn="l" rtl="0">
              <a:lnSpc>
                <a:spcPct val="100000"/>
              </a:lnSpc>
              <a:spcBef>
                <a:spcPts val="280"/>
              </a:spcBef>
              <a:spcAft>
                <a:spcPts val="0"/>
              </a:spcAft>
              <a:buClr>
                <a:srgbClr val="8F0D69"/>
              </a:buClr>
              <a:buSzPts val="350"/>
              <a:buFont typeface="Noto Sans Symbols"/>
              <a:buNone/>
            </a:pPr>
            <a:r>
              <a:rPr lang="en-US" sz="1400" b="1" i="0" u="sng" strike="noStrike" cap="none">
                <a:solidFill>
                  <a:srgbClr val="262626"/>
                </a:solidFill>
                <a:latin typeface="Trebuchet MS"/>
                <a:ea typeface="Trebuchet MS"/>
                <a:cs typeface="Trebuchet MS"/>
                <a:sym typeface="Trebuchet MS"/>
              </a:rPr>
              <a:t>Avdekking</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Bruk den ikke anonyme spørreundersøkelsen (SPEKTER), oppfølgingssamtaler,  </a:t>
            </a:r>
            <a:endParaRPr sz="1400" i="1">
              <a:solidFill>
                <a:srgbClr val="262626"/>
              </a:solidFill>
            </a:endParaRPr>
          </a:p>
          <a:p>
            <a:pPr marL="0" marR="0" lvl="0" indent="0" algn="l" rtl="0">
              <a:lnSpc>
                <a:spcPct val="100000"/>
              </a:lnSpc>
              <a:spcBef>
                <a:spcPts val="280"/>
              </a:spcBef>
              <a:spcAft>
                <a:spcPts val="0"/>
              </a:spcAft>
              <a:buClr>
                <a:srgbClr val="8F0D69"/>
              </a:buClr>
              <a:buSzPts val="350"/>
              <a:buFont typeface="Noto Sans Symbols"/>
              <a:buNone/>
            </a:pPr>
            <a:r>
              <a:rPr lang="en-US" sz="1400" i="1">
                <a:solidFill>
                  <a:srgbClr val="262626"/>
                </a:solidFill>
              </a:rPr>
              <a:t>                 observasjoner, annen info og analyser funnene</a:t>
            </a:r>
            <a:endParaRPr sz="1400" i="1">
              <a:solidFill>
                <a:srgbClr val="262626"/>
              </a:solidFill>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Bruk den tiden som trengs</a:t>
            </a:r>
            <a:r>
              <a:rPr lang="en-US" sz="1400" i="1">
                <a:solidFill>
                  <a:srgbClr val="262626"/>
                </a:solidFill>
              </a:rPr>
              <a:t> for å bli sikker på fakta. </a:t>
            </a:r>
            <a:r>
              <a:rPr lang="en-US" sz="1400" b="0" i="1" u="none" strike="noStrike" cap="none">
                <a:solidFill>
                  <a:srgbClr val="262626"/>
                </a:solidFill>
                <a:latin typeface="Trebuchet MS"/>
                <a:ea typeface="Trebuchet MS"/>
                <a:cs typeface="Trebuchet MS"/>
                <a:sym typeface="Trebuchet MS"/>
              </a:rPr>
              <a:t>(Sosiogr., relsirkel)                                                  </a:t>
            </a:r>
            <a:endParaRPr/>
          </a:p>
          <a:p>
            <a:pPr marL="0" marR="0" lvl="0" indent="0" algn="l" rtl="0">
              <a:lnSpc>
                <a:spcPct val="100000"/>
              </a:lnSpc>
              <a:spcBef>
                <a:spcPts val="280"/>
              </a:spcBef>
              <a:spcAft>
                <a:spcPts val="0"/>
              </a:spcAft>
              <a:buClr>
                <a:srgbClr val="8F0D69"/>
              </a:buClr>
              <a:buSzPts val="350"/>
              <a:buFont typeface="Noto Sans Symbols"/>
              <a:buNone/>
            </a:pPr>
            <a:endParaRPr sz="1400" b="1" i="0" u="sng" strike="noStrike" cap="none">
              <a:solidFill>
                <a:srgbClr val="262626"/>
              </a:solidFill>
              <a:latin typeface="Trebuchet MS"/>
              <a:ea typeface="Trebuchet MS"/>
              <a:cs typeface="Trebuchet MS"/>
              <a:sym typeface="Trebuchet MS"/>
            </a:endParaRPr>
          </a:p>
          <a:p>
            <a:pPr marL="0" marR="0" lvl="0" indent="0" algn="l" rtl="0">
              <a:lnSpc>
                <a:spcPct val="100000"/>
              </a:lnSpc>
              <a:spcBef>
                <a:spcPts val="280"/>
              </a:spcBef>
              <a:spcAft>
                <a:spcPts val="0"/>
              </a:spcAft>
              <a:buClr>
                <a:srgbClr val="8F0D69"/>
              </a:buClr>
              <a:buSzPts val="350"/>
              <a:buFont typeface="Noto Sans Symbols"/>
              <a:buNone/>
            </a:pPr>
            <a:r>
              <a:rPr lang="en-US" sz="1400" b="1" i="0" u="sng" strike="noStrike" cap="none">
                <a:solidFill>
                  <a:srgbClr val="262626"/>
                </a:solidFill>
                <a:latin typeface="Trebuchet MS"/>
                <a:ea typeface="Trebuchet MS"/>
                <a:cs typeface="Trebuchet MS"/>
                <a:sym typeface="Trebuchet MS"/>
              </a:rPr>
              <a:t>Stopping</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0" u="none" strike="noStrike" cap="none">
                <a:solidFill>
                  <a:srgbClr val="262626"/>
                </a:solidFill>
                <a:latin typeface="Trebuchet MS"/>
                <a:ea typeface="Trebuchet MS"/>
                <a:cs typeface="Trebuchet MS"/>
                <a:sym typeface="Trebuchet MS"/>
              </a:rPr>
              <a:t>	</a:t>
            </a:r>
            <a:r>
              <a:rPr lang="en-US" sz="1400" b="0" i="1" u="none" strike="noStrike" cap="none">
                <a:solidFill>
                  <a:srgbClr val="262626"/>
                </a:solidFill>
                <a:latin typeface="Trebuchet MS"/>
                <a:ea typeface="Trebuchet MS"/>
                <a:cs typeface="Trebuchet MS"/>
                <a:sym typeface="Trebuchet MS"/>
              </a:rPr>
              <a:t>Plagingen skal stoppe</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Forutsetter god</a:t>
            </a:r>
            <a:r>
              <a:rPr lang="en-US" sz="1400" i="1">
                <a:solidFill>
                  <a:srgbClr val="262626"/>
                </a:solidFill>
              </a:rPr>
              <a:t> </a:t>
            </a:r>
            <a:r>
              <a:rPr lang="en-US" sz="1400" b="0" i="1" u="none" strike="noStrike" cap="none">
                <a:solidFill>
                  <a:srgbClr val="262626"/>
                </a:solidFill>
                <a:latin typeface="Trebuchet MS"/>
                <a:ea typeface="Trebuchet MS"/>
                <a:cs typeface="Trebuchet MS"/>
                <a:sym typeface="Trebuchet MS"/>
              </a:rPr>
              <a:t>planlegging</a:t>
            </a:r>
            <a:r>
              <a:rPr lang="en-US" sz="1400" i="1">
                <a:solidFill>
                  <a:srgbClr val="262626"/>
                </a:solidFill>
              </a:rPr>
              <a:t> (sikkert faktagrunnlag, ryddig gjennomføring)</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Verktøyet er </a:t>
            </a:r>
            <a:r>
              <a:rPr lang="en-US" sz="1400" i="1">
                <a:solidFill>
                  <a:srgbClr val="262626"/>
                </a:solidFill>
              </a:rPr>
              <a:t>stoppsamtalen</a:t>
            </a:r>
            <a:r>
              <a:rPr lang="en-US" sz="1400" b="0" i="1" u="none" strike="noStrike" cap="none">
                <a:solidFill>
                  <a:srgbClr val="262626"/>
                </a:solidFill>
                <a:latin typeface="Trebuchet MS"/>
                <a:ea typeface="Trebuchet MS"/>
                <a:cs typeface="Trebuchet MS"/>
                <a:sym typeface="Trebuchet MS"/>
              </a:rPr>
              <a:t> (trening nødvendig)</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Retter seg mot den som blir mobbet</a:t>
            </a:r>
            <a:r>
              <a:rPr lang="en-US" sz="1400" i="1">
                <a:solidFill>
                  <a:srgbClr val="262626"/>
                </a:solidFill>
              </a:rPr>
              <a:t> og </a:t>
            </a:r>
            <a:r>
              <a:rPr lang="en-US" sz="1400" b="0" i="1" u="none" strike="noStrike" cap="none">
                <a:solidFill>
                  <a:srgbClr val="262626"/>
                </a:solidFill>
                <a:latin typeface="Trebuchet MS"/>
                <a:ea typeface="Trebuchet MS"/>
                <a:cs typeface="Trebuchet MS"/>
                <a:sym typeface="Trebuchet MS"/>
              </a:rPr>
              <a:t>utøveren</a:t>
            </a:r>
            <a:endParaRPr/>
          </a:p>
          <a:p>
            <a:pPr marL="0" marR="0" lvl="0" indent="0" algn="l" rtl="0">
              <a:lnSpc>
                <a:spcPct val="100000"/>
              </a:lnSpc>
              <a:spcBef>
                <a:spcPts val="280"/>
              </a:spcBef>
              <a:spcAft>
                <a:spcPts val="0"/>
              </a:spcAft>
              <a:buClr>
                <a:srgbClr val="8F0D69"/>
              </a:buClr>
              <a:buSzPts val="350"/>
              <a:buFont typeface="Noto Sans Symbols"/>
              <a:buNone/>
            </a:pPr>
            <a:endParaRPr sz="1400" b="1" i="0" u="sng" strike="noStrike" cap="none">
              <a:solidFill>
                <a:srgbClr val="262626"/>
              </a:solidFill>
              <a:latin typeface="Trebuchet MS"/>
              <a:ea typeface="Trebuchet MS"/>
              <a:cs typeface="Trebuchet MS"/>
              <a:sym typeface="Trebuchet MS"/>
            </a:endParaRPr>
          </a:p>
          <a:p>
            <a:pPr marL="0" marR="0" lvl="0" indent="0" algn="l" rtl="0">
              <a:lnSpc>
                <a:spcPct val="100000"/>
              </a:lnSpc>
              <a:spcBef>
                <a:spcPts val="280"/>
              </a:spcBef>
              <a:spcAft>
                <a:spcPts val="0"/>
              </a:spcAft>
              <a:buClr>
                <a:srgbClr val="8F0D69"/>
              </a:buClr>
              <a:buSzPts val="350"/>
              <a:buFont typeface="Noto Sans Symbols"/>
              <a:buNone/>
            </a:pPr>
            <a:r>
              <a:rPr lang="en-US" sz="1400" b="1" i="0" u="sng" strike="noStrike" cap="none">
                <a:solidFill>
                  <a:srgbClr val="262626"/>
                </a:solidFill>
                <a:latin typeface="Trebuchet MS"/>
                <a:ea typeface="Trebuchet MS"/>
                <a:cs typeface="Trebuchet MS"/>
                <a:sym typeface="Trebuchet MS"/>
              </a:rPr>
              <a:t>Oppfølging</a:t>
            </a:r>
            <a:endParaRPr/>
          </a:p>
          <a:p>
            <a:pPr marL="0" marR="0" lvl="0" indent="384175"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Å høre til er sentralt</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Mobbesaken er ikke avsluttet selv om mobbingen stopper</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Reparer skadene i ettert</a:t>
            </a:r>
            <a:r>
              <a:rPr lang="en-US" sz="1400" i="1">
                <a:solidFill>
                  <a:srgbClr val="262626"/>
                </a:solidFill>
              </a:rPr>
              <a:t>id </a:t>
            </a:r>
            <a:r>
              <a:rPr lang="en-US" sz="1400" b="0" i="1" u="none" strike="noStrike" cap="none">
                <a:solidFill>
                  <a:srgbClr val="262626"/>
                </a:solidFill>
                <a:latin typeface="Trebuchet MS"/>
                <a:ea typeface="Trebuchet MS"/>
                <a:cs typeface="Trebuchet MS"/>
                <a:sym typeface="Trebuchet MS"/>
              </a:rPr>
              <a:t>( offer, de som har plaget, foreldre, miljøet)</a:t>
            </a:r>
            <a:endParaRPr/>
          </a:p>
          <a:p>
            <a:pPr marL="0" marR="0" lvl="0" indent="0" algn="l" rtl="0">
              <a:lnSpc>
                <a:spcPct val="100000"/>
              </a:lnSpc>
              <a:spcBef>
                <a:spcPts val="280"/>
              </a:spcBef>
              <a:spcAft>
                <a:spcPts val="0"/>
              </a:spcAft>
              <a:buClr>
                <a:srgbClr val="8F0D69"/>
              </a:buClr>
              <a:buSzPts val="350"/>
              <a:buFont typeface="Noto Sans Symbols"/>
              <a:buNone/>
            </a:pPr>
            <a:r>
              <a:rPr lang="en-US" sz="1400" b="0" i="1" u="none" strike="noStrike" cap="none">
                <a:solidFill>
                  <a:srgbClr val="262626"/>
                </a:solidFill>
                <a:latin typeface="Trebuchet MS"/>
                <a:ea typeface="Trebuchet MS"/>
                <a:cs typeface="Trebuchet MS"/>
                <a:sym typeface="Trebuchet MS"/>
              </a:rPr>
              <a:t>	Helsehjelp nødvendig, men den viktigste jobben skjer på skolen</a:t>
            </a:r>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a:p>
            <a:pPr marL="0" marR="0" lvl="0" indent="0" algn="l" rtl="0">
              <a:lnSpc>
                <a:spcPct val="100000"/>
              </a:lnSpc>
              <a:spcBef>
                <a:spcPts val="400"/>
              </a:spcBef>
              <a:spcAft>
                <a:spcPts val="0"/>
              </a:spcAft>
              <a:buClr>
                <a:srgbClr val="8F0D69"/>
              </a:buClr>
              <a:buSzPts val="500"/>
              <a:buFont typeface="Noto Sans Symbols"/>
              <a:buNone/>
            </a:pPr>
            <a:endParaRPr sz="2000" b="0" i="0" u="none" strike="noStrike" cap="none">
              <a:solidFill>
                <a:srgbClr val="262626"/>
              </a:solidFill>
              <a:latin typeface="Trebuchet MS"/>
              <a:ea typeface="Trebuchet MS"/>
              <a:cs typeface="Trebuchet MS"/>
              <a:sym typeface="Trebuchet MS"/>
            </a:endParaRPr>
          </a:p>
        </p:txBody>
      </p:sp>
      <p:sp>
        <p:nvSpPr>
          <p:cNvPr id="616" name="Google Shape;616;p24"/>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225"/>
              <a:buFont typeface="Trebuchet MS"/>
              <a:buNone/>
            </a:pPr>
            <a:endParaRPr sz="900" b="0" i="0" u="none" strike="noStrike" cap="none">
              <a:solidFill>
                <a:srgbClr val="888888"/>
              </a:solidFill>
              <a:latin typeface="Trebuchet MS"/>
              <a:ea typeface="Trebuchet MS"/>
              <a:cs typeface="Trebuchet MS"/>
              <a:sym typeface="Trebuchet M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 calcmode="lin" valueType="num">
                                      <p:cBhvr additive="base">
                                        <p:cTn id="7" dur="500"/>
                                        <p:tgtEl>
                                          <p:spTgt spid="6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5">
                                            <p:txEl>
                                              <p:pRg st="0" end="0"/>
                                            </p:txEl>
                                          </p:spTgt>
                                        </p:tgtEl>
                                        <p:attrNameLst>
                                          <p:attrName>style.visibility</p:attrName>
                                        </p:attrNameLst>
                                      </p:cBhvr>
                                      <p:to>
                                        <p:strVal val="visible"/>
                                      </p:to>
                                    </p:set>
                                    <p:anim calcmode="lin" valueType="num">
                                      <p:cBhvr additive="base">
                                        <p:cTn id="12" dur="500"/>
                                        <p:tgtEl>
                                          <p:spTgt spid="6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5">
                                            <p:txEl>
                                              <p:pRg st="1" end="1"/>
                                            </p:txEl>
                                          </p:spTgt>
                                        </p:tgtEl>
                                        <p:attrNameLst>
                                          <p:attrName>style.visibility</p:attrName>
                                        </p:attrNameLst>
                                      </p:cBhvr>
                                      <p:to>
                                        <p:strVal val="visible"/>
                                      </p:to>
                                    </p:set>
                                    <p:anim calcmode="lin" valueType="num">
                                      <p:cBhvr additive="base">
                                        <p:cTn id="17" dur="500"/>
                                        <p:tgtEl>
                                          <p:spTgt spid="6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15">
                                            <p:txEl>
                                              <p:pRg st="2" end="2"/>
                                            </p:txEl>
                                          </p:spTgt>
                                        </p:tgtEl>
                                        <p:attrNameLst>
                                          <p:attrName>style.visibility</p:attrName>
                                        </p:attrNameLst>
                                      </p:cBhvr>
                                      <p:to>
                                        <p:strVal val="visible"/>
                                      </p:to>
                                    </p:set>
                                    <p:anim calcmode="lin" valueType="num">
                                      <p:cBhvr additive="base">
                                        <p:cTn id="22" dur="500"/>
                                        <p:tgtEl>
                                          <p:spTgt spid="6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15">
                                            <p:txEl>
                                              <p:pRg st="3" end="3"/>
                                            </p:txEl>
                                          </p:spTgt>
                                        </p:tgtEl>
                                        <p:attrNameLst>
                                          <p:attrName>style.visibility</p:attrName>
                                        </p:attrNameLst>
                                      </p:cBhvr>
                                      <p:to>
                                        <p:strVal val="visible"/>
                                      </p:to>
                                    </p:set>
                                    <p:anim calcmode="lin" valueType="num">
                                      <p:cBhvr additive="base">
                                        <p:cTn id="27" dur="500"/>
                                        <p:tgtEl>
                                          <p:spTgt spid="6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15">
                                            <p:txEl>
                                              <p:pRg st="4" end="4"/>
                                            </p:txEl>
                                          </p:spTgt>
                                        </p:tgtEl>
                                        <p:attrNameLst>
                                          <p:attrName>style.visibility</p:attrName>
                                        </p:attrNameLst>
                                      </p:cBhvr>
                                      <p:to>
                                        <p:strVal val="visible"/>
                                      </p:to>
                                    </p:set>
                                    <p:anim calcmode="lin" valueType="num">
                                      <p:cBhvr additive="base">
                                        <p:cTn id="32" dur="500"/>
                                        <p:tgtEl>
                                          <p:spTgt spid="6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5">
                                            <p:txEl>
                                              <p:pRg st="5" end="5"/>
                                            </p:txEl>
                                          </p:spTgt>
                                        </p:tgtEl>
                                        <p:attrNameLst>
                                          <p:attrName>style.visibility</p:attrName>
                                        </p:attrNameLst>
                                      </p:cBhvr>
                                      <p:to>
                                        <p:strVal val="visible"/>
                                      </p:to>
                                    </p:set>
                                    <p:anim calcmode="lin" valueType="num">
                                      <p:cBhvr additive="base">
                                        <p:cTn id="37" dur="500"/>
                                        <p:tgtEl>
                                          <p:spTgt spid="6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15">
                                            <p:txEl>
                                              <p:pRg st="6" end="6"/>
                                            </p:txEl>
                                          </p:spTgt>
                                        </p:tgtEl>
                                        <p:attrNameLst>
                                          <p:attrName>style.visibility</p:attrName>
                                        </p:attrNameLst>
                                      </p:cBhvr>
                                      <p:to>
                                        <p:strVal val="visible"/>
                                      </p:to>
                                    </p:set>
                                    <p:anim calcmode="lin" valueType="num">
                                      <p:cBhvr additive="base">
                                        <p:cTn id="42" dur="500"/>
                                        <p:tgtEl>
                                          <p:spTgt spid="6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15">
                                            <p:txEl>
                                              <p:pRg st="7" end="7"/>
                                            </p:txEl>
                                          </p:spTgt>
                                        </p:tgtEl>
                                        <p:attrNameLst>
                                          <p:attrName>style.visibility</p:attrName>
                                        </p:attrNameLst>
                                      </p:cBhvr>
                                      <p:to>
                                        <p:strVal val="visible"/>
                                      </p:to>
                                    </p:set>
                                    <p:anim calcmode="lin" valueType="num">
                                      <p:cBhvr additive="base">
                                        <p:cTn id="47" dur="500"/>
                                        <p:tgtEl>
                                          <p:spTgt spid="6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15">
                                            <p:txEl>
                                              <p:pRg st="8" end="8"/>
                                            </p:txEl>
                                          </p:spTgt>
                                        </p:tgtEl>
                                        <p:attrNameLst>
                                          <p:attrName>style.visibility</p:attrName>
                                        </p:attrNameLst>
                                      </p:cBhvr>
                                      <p:to>
                                        <p:strVal val="visible"/>
                                      </p:to>
                                    </p:set>
                                    <p:anim calcmode="lin" valueType="num">
                                      <p:cBhvr additive="base">
                                        <p:cTn id="52" dur="500"/>
                                        <p:tgtEl>
                                          <p:spTgt spid="61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15">
                                            <p:txEl>
                                              <p:pRg st="9" end="9"/>
                                            </p:txEl>
                                          </p:spTgt>
                                        </p:tgtEl>
                                        <p:attrNameLst>
                                          <p:attrName>style.visibility</p:attrName>
                                        </p:attrNameLst>
                                      </p:cBhvr>
                                      <p:to>
                                        <p:strVal val="visible"/>
                                      </p:to>
                                    </p:set>
                                    <p:anim calcmode="lin" valueType="num">
                                      <p:cBhvr additive="base">
                                        <p:cTn id="57" dur="500"/>
                                        <p:tgtEl>
                                          <p:spTgt spid="61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15">
                                            <p:txEl>
                                              <p:pRg st="10" end="10"/>
                                            </p:txEl>
                                          </p:spTgt>
                                        </p:tgtEl>
                                        <p:attrNameLst>
                                          <p:attrName>style.visibility</p:attrName>
                                        </p:attrNameLst>
                                      </p:cBhvr>
                                      <p:to>
                                        <p:strVal val="visible"/>
                                      </p:to>
                                    </p:set>
                                    <p:anim calcmode="lin" valueType="num">
                                      <p:cBhvr additive="base">
                                        <p:cTn id="62" dur="500"/>
                                        <p:tgtEl>
                                          <p:spTgt spid="61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15">
                                            <p:txEl>
                                              <p:pRg st="11" end="11"/>
                                            </p:txEl>
                                          </p:spTgt>
                                        </p:tgtEl>
                                        <p:attrNameLst>
                                          <p:attrName>style.visibility</p:attrName>
                                        </p:attrNameLst>
                                      </p:cBhvr>
                                      <p:to>
                                        <p:strVal val="visible"/>
                                      </p:to>
                                    </p:set>
                                    <p:anim calcmode="lin" valueType="num">
                                      <p:cBhvr additive="base">
                                        <p:cTn id="67" dur="500"/>
                                        <p:tgtEl>
                                          <p:spTgt spid="61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615">
                                            <p:txEl>
                                              <p:pRg st="12" end="12"/>
                                            </p:txEl>
                                          </p:spTgt>
                                        </p:tgtEl>
                                        <p:attrNameLst>
                                          <p:attrName>style.visibility</p:attrName>
                                        </p:attrNameLst>
                                      </p:cBhvr>
                                      <p:to>
                                        <p:strVal val="visible"/>
                                      </p:to>
                                    </p:set>
                                    <p:anim calcmode="lin" valueType="num">
                                      <p:cBhvr additive="base">
                                        <p:cTn id="72" dur="500"/>
                                        <p:tgtEl>
                                          <p:spTgt spid="61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15">
                                            <p:txEl>
                                              <p:pRg st="13" end="13"/>
                                            </p:txEl>
                                          </p:spTgt>
                                        </p:tgtEl>
                                        <p:attrNameLst>
                                          <p:attrName>style.visibility</p:attrName>
                                        </p:attrNameLst>
                                      </p:cBhvr>
                                      <p:to>
                                        <p:strVal val="visible"/>
                                      </p:to>
                                    </p:set>
                                    <p:anim calcmode="lin" valueType="num">
                                      <p:cBhvr additive="base">
                                        <p:cTn id="77" dur="500"/>
                                        <p:tgtEl>
                                          <p:spTgt spid="61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615">
                                            <p:txEl>
                                              <p:pRg st="14" end="14"/>
                                            </p:txEl>
                                          </p:spTgt>
                                        </p:tgtEl>
                                        <p:attrNameLst>
                                          <p:attrName>style.visibility</p:attrName>
                                        </p:attrNameLst>
                                      </p:cBhvr>
                                      <p:to>
                                        <p:strVal val="visible"/>
                                      </p:to>
                                    </p:set>
                                    <p:anim calcmode="lin" valueType="num">
                                      <p:cBhvr additive="base">
                                        <p:cTn id="82" dur="500"/>
                                        <p:tgtEl>
                                          <p:spTgt spid="615">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615">
                                            <p:txEl>
                                              <p:pRg st="15" end="15"/>
                                            </p:txEl>
                                          </p:spTgt>
                                        </p:tgtEl>
                                        <p:attrNameLst>
                                          <p:attrName>style.visibility</p:attrName>
                                        </p:attrNameLst>
                                      </p:cBhvr>
                                      <p:to>
                                        <p:strVal val="visible"/>
                                      </p:to>
                                    </p:set>
                                    <p:anim calcmode="lin" valueType="num">
                                      <p:cBhvr additive="base">
                                        <p:cTn id="87" dur="500"/>
                                        <p:tgtEl>
                                          <p:spTgt spid="61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615">
                                            <p:txEl>
                                              <p:pRg st="16" end="16"/>
                                            </p:txEl>
                                          </p:spTgt>
                                        </p:tgtEl>
                                        <p:attrNameLst>
                                          <p:attrName>style.visibility</p:attrName>
                                        </p:attrNameLst>
                                      </p:cBhvr>
                                      <p:to>
                                        <p:strVal val="visible"/>
                                      </p:to>
                                    </p:set>
                                    <p:anim calcmode="lin" valueType="num">
                                      <p:cBhvr additive="base">
                                        <p:cTn id="92" dur="500"/>
                                        <p:tgtEl>
                                          <p:spTgt spid="615">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615">
                                            <p:txEl>
                                              <p:pRg st="17" end="17"/>
                                            </p:txEl>
                                          </p:spTgt>
                                        </p:tgtEl>
                                        <p:attrNameLst>
                                          <p:attrName>style.visibility</p:attrName>
                                        </p:attrNameLst>
                                      </p:cBhvr>
                                      <p:to>
                                        <p:strVal val="visible"/>
                                      </p:to>
                                    </p:set>
                                    <p:anim calcmode="lin" valueType="num">
                                      <p:cBhvr additive="base">
                                        <p:cTn id="97" dur="500"/>
                                        <p:tgtEl>
                                          <p:spTgt spid="615">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615">
                                            <p:txEl>
                                              <p:pRg st="18" end="18"/>
                                            </p:txEl>
                                          </p:spTgt>
                                        </p:tgtEl>
                                        <p:attrNameLst>
                                          <p:attrName>style.visibility</p:attrName>
                                        </p:attrNameLst>
                                      </p:cBhvr>
                                      <p:to>
                                        <p:strVal val="visible"/>
                                      </p:to>
                                    </p:set>
                                    <p:anim calcmode="lin" valueType="num">
                                      <p:cBhvr additive="base">
                                        <p:cTn id="102" dur="500"/>
                                        <p:tgtEl>
                                          <p:spTgt spid="615">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615">
                                            <p:txEl>
                                              <p:pRg st="19" end="19"/>
                                            </p:txEl>
                                          </p:spTgt>
                                        </p:tgtEl>
                                        <p:attrNameLst>
                                          <p:attrName>style.visibility</p:attrName>
                                        </p:attrNameLst>
                                      </p:cBhvr>
                                      <p:to>
                                        <p:strVal val="visible"/>
                                      </p:to>
                                    </p:set>
                                    <p:anim calcmode="lin" valueType="num">
                                      <p:cBhvr additive="base">
                                        <p:cTn id="107" dur="500"/>
                                        <p:tgtEl>
                                          <p:spTgt spid="615">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615">
                                            <p:txEl>
                                              <p:pRg st="20" end="20"/>
                                            </p:txEl>
                                          </p:spTgt>
                                        </p:tgtEl>
                                        <p:attrNameLst>
                                          <p:attrName>style.visibility</p:attrName>
                                        </p:attrNameLst>
                                      </p:cBhvr>
                                      <p:to>
                                        <p:strVal val="visible"/>
                                      </p:to>
                                    </p:set>
                                    <p:anim calcmode="lin" valueType="num">
                                      <p:cBhvr additive="base">
                                        <p:cTn id="112" dur="500"/>
                                        <p:tgtEl>
                                          <p:spTgt spid="615">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615">
                                            <p:txEl>
                                              <p:pRg st="21" end="21"/>
                                            </p:txEl>
                                          </p:spTgt>
                                        </p:tgtEl>
                                        <p:attrNameLst>
                                          <p:attrName>style.visibility</p:attrName>
                                        </p:attrNameLst>
                                      </p:cBhvr>
                                      <p:to>
                                        <p:strVal val="visible"/>
                                      </p:to>
                                    </p:set>
                                    <p:anim calcmode="lin" valueType="num">
                                      <p:cBhvr additive="base">
                                        <p:cTn id="117" dur="500"/>
                                        <p:tgtEl>
                                          <p:spTgt spid="615">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615">
                                            <p:txEl>
                                              <p:pRg st="22" end="22"/>
                                            </p:txEl>
                                          </p:spTgt>
                                        </p:tgtEl>
                                        <p:attrNameLst>
                                          <p:attrName>style.visibility</p:attrName>
                                        </p:attrNameLst>
                                      </p:cBhvr>
                                      <p:to>
                                        <p:strVal val="visible"/>
                                      </p:to>
                                    </p:set>
                                    <p:anim calcmode="lin" valueType="num">
                                      <p:cBhvr additive="base">
                                        <p:cTn id="122" dur="500"/>
                                        <p:tgtEl>
                                          <p:spTgt spid="615">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5"/>
          <p:cNvSpPr txBox="1">
            <a:spLocks noGrp="1"/>
          </p:cNvSpPr>
          <p:nvPr>
            <p:ph type="title"/>
          </p:nvPr>
        </p:nvSpPr>
        <p:spPr>
          <a:xfrm>
            <a:off x="609599" y="609600"/>
            <a:ext cx="6347713" cy="13208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Trebuchet MS"/>
              <a:buNone/>
            </a:pPr>
            <a:r>
              <a:rPr lang="en-US" b="1" i="0" u="none" strike="noStrike" cap="none">
                <a:solidFill>
                  <a:srgbClr val="000000"/>
                </a:solidFill>
                <a:latin typeface="Trebuchet MS"/>
                <a:ea typeface="Trebuchet MS"/>
                <a:cs typeface="Trebuchet MS"/>
                <a:sym typeface="Trebuchet MS"/>
              </a:rPr>
              <a:t>Å oppdage mobbing</a:t>
            </a:r>
            <a:endParaRPr/>
          </a:p>
        </p:txBody>
      </p:sp>
      <p:sp>
        <p:nvSpPr>
          <p:cNvPr id="622" name="Google Shape;622;p25"/>
          <p:cNvSpPr txBox="1">
            <a:spLocks noGrp="1"/>
          </p:cNvSpPr>
          <p:nvPr>
            <p:ph type="body" idx="1"/>
          </p:nvPr>
        </p:nvSpPr>
        <p:spPr>
          <a:xfrm>
            <a:off x="609599" y="2160590"/>
            <a:ext cx="6347714" cy="3880773"/>
          </a:xfrm>
          <a:prstGeom prst="rect">
            <a:avLst/>
          </a:prstGeom>
          <a:noFill/>
          <a:ln>
            <a:noFill/>
          </a:ln>
        </p:spPr>
        <p:txBody>
          <a:bodyPr spcFirstLastPara="1" wrap="square" lIns="91425" tIns="45700" rIns="91425" bIns="45700" anchor="t" anchorCtr="0">
            <a:noAutofit/>
          </a:bodyPr>
          <a:lstStyle/>
          <a:p>
            <a:pPr marL="265113" marR="0" lvl="0" indent="-265113" algn="l" rtl="0">
              <a:lnSpc>
                <a:spcPct val="100000"/>
              </a:lnSpc>
              <a:spcBef>
                <a:spcPts val="0"/>
              </a:spcBef>
              <a:spcAft>
                <a:spcPts val="0"/>
              </a:spcAft>
              <a:buClr>
                <a:srgbClr val="8F0D69"/>
              </a:buClr>
              <a:buSzPts val="450"/>
              <a:buFont typeface="Noto Sans Symbols"/>
              <a:buNone/>
            </a:pPr>
            <a:r>
              <a:rPr lang="en-US" sz="1800" b="0" i="1" u="none" strike="noStrike" cap="none">
                <a:solidFill>
                  <a:srgbClr val="262626"/>
                </a:solidFill>
                <a:latin typeface="Trebuchet MS"/>
                <a:ea typeface="Trebuchet MS"/>
                <a:cs typeface="Trebuchet MS"/>
                <a:sym typeface="Trebuchet MS"/>
              </a:rPr>
              <a:t>Holdninger som hindrer at de voksne griper inn:</a:t>
            </a:r>
            <a:endParaRPr/>
          </a:p>
          <a:p>
            <a:pPr marL="265113" marR="0" lvl="0" indent="-265113" algn="l" rtl="0">
              <a:lnSpc>
                <a:spcPct val="100000"/>
              </a:lnSpc>
              <a:spcBef>
                <a:spcPts val="360"/>
              </a:spcBef>
              <a:spcAft>
                <a:spcPts val="0"/>
              </a:spcAft>
              <a:buClr>
                <a:srgbClr val="8F0D69"/>
              </a:buClr>
              <a:buSzPts val="450"/>
              <a:buFont typeface="Noto Sans Symbols"/>
              <a:buNone/>
            </a:pPr>
            <a:endParaRPr sz="1800" b="0" i="0" u="none" strike="noStrike" cap="none">
              <a:solidFill>
                <a:srgbClr val="262626"/>
              </a:solidFill>
              <a:latin typeface="Trebuchet MS"/>
              <a:ea typeface="Trebuchet MS"/>
              <a:cs typeface="Trebuchet MS"/>
              <a:sym typeface="Trebuchet MS"/>
            </a:endParaRPr>
          </a:p>
          <a:p>
            <a:pPr marL="265113" marR="0" lvl="0" indent="-265113" algn="l" rtl="0">
              <a:lnSpc>
                <a:spcPct val="100000"/>
              </a:lnSpc>
              <a:spcBef>
                <a:spcPts val="36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Barn bør lære å ordne opp selv.</a:t>
            </a:r>
            <a:endParaRPr/>
          </a:p>
          <a:p>
            <a:pPr marL="265113" marR="0" lvl="0" indent="-265113" algn="l" rtl="0">
              <a:lnSpc>
                <a:spcPct val="100000"/>
              </a:lnSpc>
              <a:spcBef>
                <a:spcPts val="36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Det går nok over.</a:t>
            </a:r>
            <a:endParaRPr/>
          </a:p>
          <a:p>
            <a:pPr marL="265113" marR="0" lvl="0" indent="-265113" algn="l" rtl="0">
              <a:lnSpc>
                <a:spcPct val="100000"/>
              </a:lnSpc>
              <a:spcBef>
                <a:spcPts val="36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Det virker jo ikke så veldig alvorlig da…</a:t>
            </a:r>
            <a:endParaRPr/>
          </a:p>
          <a:p>
            <a:pPr marL="265113" marR="0" lvl="0" indent="-265113" algn="l" rtl="0">
              <a:lnSpc>
                <a:spcPct val="100000"/>
              </a:lnSpc>
              <a:spcBef>
                <a:spcPts val="36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Det blir bare verre om man blander seg inn.</a:t>
            </a:r>
            <a:endParaRPr/>
          </a:p>
          <a:p>
            <a:pPr marL="265113" marR="0" lvl="0" indent="-265113" algn="l" rtl="0">
              <a:lnSpc>
                <a:spcPct val="100000"/>
              </a:lnSpc>
              <a:spcBef>
                <a:spcPts val="36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Hun/han er nok skyld i mye av det selv.</a:t>
            </a:r>
            <a:endParaRPr/>
          </a:p>
          <a:p>
            <a:pPr marL="265113" marR="0" lvl="0" indent="-265113" algn="l" rtl="0">
              <a:lnSpc>
                <a:spcPct val="100000"/>
              </a:lnSpc>
              <a:spcBef>
                <a:spcPts val="36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Nytter ikke hva vi gjør så lenge foreldrene er sånn..</a:t>
            </a:r>
            <a:endParaRPr/>
          </a:p>
          <a:p>
            <a:pPr marL="265113" marR="0" lvl="0" indent="-265113" algn="l" rtl="0">
              <a:lnSpc>
                <a:spcPct val="100000"/>
              </a:lnSpc>
              <a:spcBef>
                <a:spcPts val="36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Rollene skifter…(det gjelder jo alle)</a:t>
            </a:r>
            <a:endParaRPr/>
          </a:p>
          <a:p>
            <a:pPr marL="265113" marR="0" lvl="0" indent="-265113" algn="l" rtl="0">
              <a:lnSpc>
                <a:spcPct val="100000"/>
              </a:lnSpc>
              <a:spcBef>
                <a:spcPts val="360"/>
              </a:spcBef>
              <a:spcAft>
                <a:spcPts val="0"/>
              </a:spcAft>
              <a:buClr>
                <a:srgbClr val="8F0D69"/>
              </a:buClr>
              <a:buSzPts val="400"/>
              <a:buFont typeface="Noto Sans Symbols"/>
              <a:buNone/>
            </a:pPr>
            <a:r>
              <a:rPr lang="en-US" sz="1600" b="0" i="0" u="none" strike="noStrike" cap="none">
                <a:solidFill>
                  <a:srgbClr val="262626"/>
                </a:solidFill>
                <a:latin typeface="Trebuchet MS"/>
                <a:ea typeface="Trebuchet MS"/>
                <a:cs typeface="Trebuchet MS"/>
                <a:sym typeface="Trebuchet MS"/>
              </a:rPr>
              <a:t>Har ikke tid.</a:t>
            </a:r>
            <a:endParaRPr/>
          </a:p>
        </p:txBody>
      </p:sp>
      <p:sp>
        <p:nvSpPr>
          <p:cNvPr id="623" name="Google Shape;623;p25"/>
          <p:cNvSpPr txBox="1">
            <a:spLocks noGrp="1"/>
          </p:cNvSpPr>
          <p:nvPr>
            <p:ph type="ftr" idx="11"/>
          </p:nvPr>
        </p:nvSpPr>
        <p:spPr>
          <a:xfrm>
            <a:off x="609599" y="6041363"/>
            <a:ext cx="4622973"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225"/>
              <a:buFont typeface="Trebuchet MS"/>
              <a:buNone/>
            </a:pPr>
            <a:endParaRPr sz="900" b="0" i="0" u="none" strike="noStrike" cap="none">
              <a:solidFill>
                <a:srgbClr val="888888"/>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b="1" dirty="0"/>
              <a:t>Krenkelser</a:t>
            </a:r>
            <a:r>
              <a:rPr lang="nb-NO" dirty="0"/>
              <a:t> og mobbing </a:t>
            </a:r>
          </a:p>
        </p:txBody>
      </p:sp>
      <p:sp>
        <p:nvSpPr>
          <p:cNvPr id="3" name="Plassholder for innhold 2"/>
          <p:cNvSpPr>
            <a:spLocks noGrp="1"/>
          </p:cNvSpPr>
          <p:nvPr>
            <p:ph idx="1"/>
          </p:nvPr>
        </p:nvSpPr>
        <p:spPr>
          <a:xfrm>
            <a:off x="2741" y="1797248"/>
            <a:ext cx="4367893" cy="3263504"/>
          </a:xfrm>
        </p:spPr>
        <p:txBody>
          <a:bodyPr>
            <a:normAutofit fontScale="92500" lnSpcReduction="20000"/>
          </a:bodyPr>
          <a:lstStyle/>
          <a:p>
            <a:pPr lvl="0"/>
            <a:r>
              <a:rPr lang="nb-NO" sz="2100" b="1" dirty="0">
                <a:solidFill>
                  <a:srgbClr val="02998E">
                    <a:lumMod val="50000"/>
                  </a:srgbClr>
                </a:solidFill>
              </a:rPr>
              <a:t>Krenkelser</a:t>
            </a:r>
            <a:r>
              <a:rPr lang="nb-NO" sz="2100" dirty="0">
                <a:solidFill>
                  <a:srgbClr val="02998E">
                    <a:lumMod val="50000"/>
                  </a:srgbClr>
                </a:solidFill>
              </a:rPr>
              <a:t> kan være enkeltstående ytringer eller handlinger og det kan være gjentatte episoder. Krenkelser kan være fysiske, verbale og relasjonelle</a:t>
            </a:r>
          </a:p>
          <a:p>
            <a:pPr lvl="0"/>
            <a:endParaRPr lang="nb-NO" sz="2100" dirty="0">
              <a:solidFill>
                <a:srgbClr val="02998E">
                  <a:lumMod val="50000"/>
                </a:srgbClr>
              </a:solidFill>
            </a:endParaRPr>
          </a:p>
          <a:p>
            <a:r>
              <a:rPr lang="nb-NO" sz="2100" dirty="0">
                <a:solidFill>
                  <a:schemeClr val="accent2">
                    <a:lumMod val="50000"/>
                  </a:schemeClr>
                </a:solidFill>
              </a:rPr>
              <a:t>Samlebegrep for ord eller handlinger der en persons verdighet eller integritet blir krenket</a:t>
            </a:r>
          </a:p>
          <a:p>
            <a:pPr lvl="0"/>
            <a:endParaRPr lang="nb-NO" sz="2100" dirty="0">
              <a:solidFill>
                <a:srgbClr val="02998E">
                  <a:lumMod val="50000"/>
                </a:srgbClr>
              </a:solidFill>
            </a:endParaRPr>
          </a:p>
          <a:p>
            <a:pPr marL="0" indent="0">
              <a:buNone/>
            </a:pPr>
            <a:endParaRPr lang="nb-NO" dirty="0"/>
          </a:p>
        </p:txBody>
      </p:sp>
      <p:graphicFrame>
        <p:nvGraphicFramePr>
          <p:cNvPr id="4" name="Diagram 3"/>
          <p:cNvGraphicFramePr/>
          <p:nvPr>
            <p:extLst>
              <p:ext uri="{D42A27DB-BD31-4B8C-83A1-F6EECF244321}">
                <p14:modId xmlns:p14="http://schemas.microsoft.com/office/powerpoint/2010/main" val="4077775329"/>
              </p:ext>
            </p:extLst>
          </p:nvPr>
        </p:nvGraphicFramePr>
        <p:xfrm>
          <a:off x="3173547" y="142597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0898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6"/>
          <p:cNvSpPr txBox="1">
            <a:spLocks noGrp="1"/>
          </p:cNvSpPr>
          <p:nvPr>
            <p:ph type="title"/>
          </p:nvPr>
        </p:nvSpPr>
        <p:spPr>
          <a:xfrm>
            <a:off x="1156256" y="728007"/>
            <a:ext cx="7489772" cy="1055497"/>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2800"/>
              <a:buFont typeface="Trebuchet MS"/>
              <a:buNone/>
            </a:pPr>
            <a:br>
              <a:rPr lang="en-US" sz="1400" b="1" i="1" u="none" strike="noStrike" cap="none" dirty="0">
                <a:solidFill>
                  <a:srgbClr val="000000"/>
                </a:solidFill>
                <a:latin typeface="Trebuchet MS"/>
                <a:ea typeface="Trebuchet MS"/>
                <a:cs typeface="Trebuchet MS"/>
                <a:sym typeface="Trebuchet MS"/>
              </a:rPr>
            </a:br>
            <a:br>
              <a:rPr lang="en-US" sz="1400" b="1" i="1" u="none" strike="noStrike" cap="none" dirty="0">
                <a:solidFill>
                  <a:srgbClr val="000000"/>
                </a:solidFill>
                <a:latin typeface="Trebuchet MS"/>
                <a:ea typeface="Trebuchet MS"/>
                <a:cs typeface="Trebuchet MS"/>
                <a:sym typeface="Trebuchet MS"/>
              </a:rPr>
            </a:br>
            <a:br>
              <a:rPr lang="en-US" sz="2800" b="0" i="1" u="none" strike="noStrike" cap="none" dirty="0">
                <a:solidFill>
                  <a:srgbClr val="000000"/>
                </a:solidFill>
                <a:latin typeface="Trebuchet MS"/>
                <a:ea typeface="Trebuchet MS"/>
                <a:cs typeface="Trebuchet MS"/>
                <a:sym typeface="Trebuchet MS"/>
              </a:rPr>
            </a:br>
            <a:br>
              <a:rPr lang="en-US" sz="2800" b="0" i="1" u="none" strike="noStrike" cap="none" dirty="0">
                <a:solidFill>
                  <a:srgbClr val="000000"/>
                </a:solidFill>
                <a:latin typeface="Trebuchet MS"/>
                <a:ea typeface="Trebuchet MS"/>
                <a:cs typeface="Trebuchet MS"/>
                <a:sym typeface="Trebuchet MS"/>
              </a:rPr>
            </a:br>
            <a:br>
              <a:rPr lang="en-US" sz="2800" b="0" i="1" u="none" strike="noStrike" cap="none" dirty="0">
                <a:solidFill>
                  <a:srgbClr val="000000"/>
                </a:solidFill>
                <a:latin typeface="Trebuchet MS"/>
                <a:ea typeface="Trebuchet MS"/>
                <a:cs typeface="Trebuchet MS"/>
                <a:sym typeface="Trebuchet MS"/>
              </a:rPr>
            </a:br>
            <a:br>
              <a:rPr lang="en-US" sz="2800" b="0" i="1" u="none" strike="noStrike" cap="none" dirty="0">
                <a:solidFill>
                  <a:srgbClr val="000000"/>
                </a:solidFill>
                <a:latin typeface="Trebuchet MS"/>
                <a:ea typeface="Trebuchet MS"/>
                <a:cs typeface="Trebuchet MS"/>
                <a:sym typeface="Trebuchet MS"/>
              </a:rPr>
            </a:br>
            <a:r>
              <a:rPr lang="en-US" sz="2800" b="0" i="1" u="none" strike="noStrike" cap="none" dirty="0">
                <a:solidFill>
                  <a:srgbClr val="000000"/>
                </a:solidFill>
                <a:latin typeface="Trebuchet MS"/>
                <a:ea typeface="Trebuchet MS"/>
                <a:cs typeface="Trebuchet MS"/>
                <a:sym typeface="Trebuchet MS"/>
              </a:rPr>
              <a:t>Keith Sullivan: "The Anti-bullying handbook</a:t>
            </a:r>
            <a:r>
              <a:rPr lang="en-US" sz="2800" b="0" i="0" u="none" strike="noStrike" cap="none" dirty="0">
                <a:solidFill>
                  <a:srgbClr val="000000"/>
                </a:solidFill>
                <a:latin typeface="Trebuchet MS"/>
                <a:ea typeface="Trebuchet MS"/>
                <a:cs typeface="Trebuchet MS"/>
                <a:sym typeface="Trebuchet MS"/>
              </a:rPr>
              <a:t>"</a:t>
            </a:r>
            <a:br>
              <a:rPr lang="en-US" sz="2800" b="0" i="0" u="none" strike="noStrike" cap="none" dirty="0">
                <a:solidFill>
                  <a:srgbClr val="000000"/>
                </a:solidFill>
                <a:latin typeface="Trebuchet MS"/>
                <a:ea typeface="Trebuchet MS"/>
                <a:cs typeface="Trebuchet MS"/>
                <a:sym typeface="Trebuchet MS"/>
              </a:rPr>
            </a:br>
            <a:br>
              <a:rPr lang="en-US" sz="2800" b="1" i="0" u="none" strike="noStrike" cap="none" dirty="0">
                <a:solidFill>
                  <a:srgbClr val="000000"/>
                </a:solidFill>
                <a:latin typeface="Trebuchet MS"/>
                <a:ea typeface="Trebuchet MS"/>
                <a:cs typeface="Trebuchet MS"/>
                <a:sym typeface="Trebuchet MS"/>
              </a:rPr>
            </a:br>
            <a:endParaRPr sz="2800" b="1" i="0" u="none" strike="noStrike" cap="none" dirty="0">
              <a:solidFill>
                <a:srgbClr val="000000"/>
              </a:solidFill>
              <a:latin typeface="Trebuchet MS"/>
              <a:ea typeface="Trebuchet MS"/>
              <a:cs typeface="Trebuchet MS"/>
              <a:sym typeface="Trebuchet MS"/>
            </a:endParaRPr>
          </a:p>
        </p:txBody>
      </p:sp>
      <p:pic>
        <p:nvPicPr>
          <p:cNvPr id="629" name="Google Shape;629;p26"/>
          <p:cNvPicPr preferRelativeResize="0">
            <a:picLocks noGrp="1"/>
          </p:cNvPicPr>
          <p:nvPr>
            <p:ph type="body" idx="1"/>
          </p:nvPr>
        </p:nvPicPr>
        <p:blipFill rotWithShape="1">
          <a:blip r:embed="rId3">
            <a:alphaModFix/>
          </a:blip>
          <a:srcRect l="14987" t="12891" r="13442" b="47772"/>
          <a:stretch/>
        </p:blipFill>
        <p:spPr>
          <a:xfrm>
            <a:off x="1691680" y="1340768"/>
            <a:ext cx="5989833" cy="4389437"/>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5" name="Google Shape;635;p27"/>
          <p:cNvPicPr preferRelativeResize="0"/>
          <p:nvPr/>
        </p:nvPicPr>
        <p:blipFill rotWithShape="1">
          <a:blip r:embed="rId3">
            <a:alphaModFix/>
          </a:blip>
          <a:srcRect l="14987" t="12891" r="13442" b="47772"/>
          <a:stretch/>
        </p:blipFill>
        <p:spPr>
          <a:xfrm>
            <a:off x="636240" y="544850"/>
            <a:ext cx="7808761" cy="5481961"/>
          </a:xfrm>
          <a:prstGeom prst="rect">
            <a:avLst/>
          </a:prstGeom>
          <a:noFill/>
          <a:ln>
            <a:noFill/>
          </a:ln>
        </p:spPr>
      </p:pic>
      <p:sp>
        <p:nvSpPr>
          <p:cNvPr id="636" name="Google Shape;636;p27"/>
          <p:cNvSpPr/>
          <p:nvPr/>
        </p:nvSpPr>
        <p:spPr>
          <a:xfrm>
            <a:off x="7401325" y="6464366"/>
            <a:ext cx="81754" cy="276999"/>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50"/>
              <a:buFont typeface="Helvetica Neue"/>
              <a:buNone/>
            </a:pPr>
            <a:r>
              <a:rPr lang="en-US" sz="1800" b="0" i="0" u="none" strike="noStrike" cap="none">
                <a:solidFill>
                  <a:schemeClr val="dk1"/>
                </a:solidFill>
                <a:latin typeface="Helvetica Neue"/>
                <a:ea typeface="Helvetica Neue"/>
                <a:cs typeface="Helvetica Neue"/>
                <a:sym typeface="Helvetica Neue"/>
              </a:rPr>
              <a:t>"</a:t>
            </a:r>
            <a:endParaRPr sz="1400" b="0" i="0" u="none" strike="noStrike" cap="none">
              <a:solidFill>
                <a:srgbClr val="000000"/>
              </a:solidFill>
              <a:latin typeface="Arial"/>
              <a:ea typeface="Arial"/>
              <a:cs typeface="Arial"/>
              <a:sym typeface="Arial"/>
            </a:endParaRPr>
          </a:p>
        </p:txBody>
      </p:sp>
      <p:sp>
        <p:nvSpPr>
          <p:cNvPr id="637" name="Google Shape;637;p27"/>
          <p:cNvSpPr/>
          <p:nvPr/>
        </p:nvSpPr>
        <p:spPr>
          <a:xfrm>
            <a:off x="2524676" y="2161231"/>
            <a:ext cx="5445688" cy="4069805"/>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638" name="Google Shape;638;p27"/>
          <p:cNvSpPr/>
          <p:nvPr/>
        </p:nvSpPr>
        <p:spPr>
          <a:xfrm>
            <a:off x="2524676" y="3033270"/>
            <a:ext cx="5445688" cy="2656447"/>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639" name="Google Shape;639;p27"/>
          <p:cNvSpPr/>
          <p:nvPr/>
        </p:nvSpPr>
        <p:spPr>
          <a:xfrm>
            <a:off x="2524676" y="3857729"/>
            <a:ext cx="5445688" cy="2656447"/>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640" name="Google Shape;640;p27"/>
          <p:cNvSpPr/>
          <p:nvPr/>
        </p:nvSpPr>
        <p:spPr>
          <a:xfrm>
            <a:off x="2524676" y="4751786"/>
            <a:ext cx="5445688" cy="1767744"/>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rebuchet MS"/>
              <a:ea typeface="Trebuchet MS"/>
              <a:cs typeface="Trebuchet MS"/>
              <a:sym typeface="Trebuchet MS"/>
            </a:endParaRPr>
          </a:p>
        </p:txBody>
      </p:sp>
      <p:sp>
        <p:nvSpPr>
          <p:cNvPr id="641" name="Google Shape;641;p27"/>
          <p:cNvSpPr/>
          <p:nvPr/>
        </p:nvSpPr>
        <p:spPr>
          <a:xfrm>
            <a:off x="2556981" y="1306286"/>
            <a:ext cx="5381078" cy="761817"/>
          </a:xfrm>
          <a:prstGeom prst="rect">
            <a:avLst/>
          </a:prstGeom>
          <a:gradFill>
            <a:gsLst>
              <a:gs pos="0">
                <a:srgbClr val="FB4912">
                  <a:alpha val="69411"/>
                </a:srgbClr>
              </a:gs>
              <a:gs pos="100000">
                <a:srgbClr val="C82506">
                  <a:alpha val="69411"/>
                </a:srgbClr>
              </a:gs>
            </a:gsLst>
            <a:lin ang="5400000" scaled="0"/>
          </a:gradFill>
          <a:ln>
            <a:noFill/>
          </a:ln>
          <a:effectLst>
            <a:outerShdw blurRad="50800" dist="12700" rotWithShape="0">
              <a:srgbClr val="000000">
                <a:alpha val="4549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25"/>
              <a:buFont typeface="Helvetica Neue"/>
              <a:buNone/>
            </a:pPr>
            <a:r>
              <a:rPr lang="en-US" sz="1700" b="0" i="0" u="none" strike="noStrike" cap="none">
                <a:solidFill>
                  <a:srgbClr val="FFFFFF"/>
                </a:solidFill>
                <a:latin typeface="Helvetica Neue"/>
                <a:ea typeface="Helvetica Neue"/>
                <a:cs typeface="Helvetica Neue"/>
                <a:sym typeface="Helvetica Neue"/>
              </a:rPr>
              <a:t>MØTES MED FOREBYGGING </a:t>
            </a:r>
            <a:endParaRPr sz="1400" b="0" i="0" u="none" strike="noStrike" cap="none">
              <a:solidFill>
                <a:srgbClr val="000000"/>
              </a:solidFill>
              <a:latin typeface="Arial"/>
              <a:ea typeface="Arial"/>
              <a:cs typeface="Arial"/>
              <a:sym typeface="Arial"/>
            </a:endParaRPr>
          </a:p>
        </p:txBody>
      </p:sp>
      <p:sp>
        <p:nvSpPr>
          <p:cNvPr id="642" name="Google Shape;642;p27"/>
          <p:cNvSpPr/>
          <p:nvPr/>
        </p:nvSpPr>
        <p:spPr>
          <a:xfrm>
            <a:off x="2573419" y="2248667"/>
            <a:ext cx="5348201" cy="2467893"/>
          </a:xfrm>
          <a:prstGeom prst="rect">
            <a:avLst/>
          </a:prstGeom>
          <a:gradFill>
            <a:gsLst>
              <a:gs pos="0">
                <a:srgbClr val="70BF41">
                  <a:alpha val="80000"/>
                </a:srgbClr>
              </a:gs>
              <a:gs pos="100000">
                <a:srgbClr val="00882B">
                  <a:alpha val="80000"/>
                </a:srgbClr>
              </a:gs>
            </a:gsLst>
            <a:lin ang="5400000" scaled="0"/>
          </a:gradFill>
          <a:ln>
            <a:noFill/>
          </a:ln>
          <a:effectLst>
            <a:outerShdw blurRad="50800" dist="12700" rotWithShape="0">
              <a:srgbClr val="000000">
                <a:alpha val="4549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25"/>
              <a:buFont typeface="Helvetica Neue"/>
              <a:buNone/>
            </a:pPr>
            <a:r>
              <a:rPr lang="en-US" sz="1700" b="0" i="0" u="none" strike="noStrike" cap="none">
                <a:solidFill>
                  <a:srgbClr val="FFFFFF"/>
                </a:solidFill>
                <a:latin typeface="Helvetica Neue"/>
                <a:ea typeface="Helvetica Neue"/>
                <a:cs typeface="Helvetica Neue"/>
                <a:sym typeface="Helvetica Neue"/>
              </a:rPr>
              <a:t>MØTES MED </a:t>
            </a:r>
            <a:r>
              <a:rPr lang="en-US" sz="1700" b="1" i="0" u="none" strike="noStrike" cap="none">
                <a:solidFill>
                  <a:srgbClr val="FFFFFF"/>
                </a:solidFill>
                <a:latin typeface="Helvetica Neue"/>
                <a:ea typeface="Helvetica Neue"/>
                <a:cs typeface="Helvetica Neue"/>
                <a:sym typeface="Helvetica Neue"/>
              </a:rPr>
              <a:t>SYSTEMATISK ARBEID</a:t>
            </a:r>
            <a:r>
              <a:rPr lang="en-US" sz="1700" b="0" i="0" u="none" strike="noStrike" cap="none">
                <a:solidFill>
                  <a:srgbClr val="FFFFFF"/>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425"/>
              <a:buFont typeface="Helvetica Neue"/>
              <a:buNone/>
            </a:pPr>
            <a:r>
              <a:rPr lang="en-US" sz="1700" b="0" i="0" u="none" strike="noStrike" cap="none">
                <a:solidFill>
                  <a:srgbClr val="FFFFFF"/>
                </a:solidFill>
                <a:latin typeface="Helvetica Neue"/>
                <a:ea typeface="Helvetica Neue"/>
                <a:cs typeface="Helvetica Neue"/>
                <a:sym typeface="Helvetica Neue"/>
              </a:rPr>
              <a:t>-STOPPE ALLE KRENKELSER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425"/>
              <a:buFont typeface="Helvetica Neue"/>
              <a:buNone/>
            </a:pPr>
            <a:r>
              <a:rPr lang="en-US" sz="1700" b="0" i="0" u="none" strike="noStrike" cap="none">
                <a:solidFill>
                  <a:srgbClr val="FFFFFF"/>
                </a:solidFill>
                <a:latin typeface="Helvetica Neue"/>
                <a:ea typeface="Helvetica Neue"/>
                <a:cs typeface="Helvetica Neue"/>
                <a:sym typeface="Helvetica Neue"/>
              </a:rPr>
              <a:t>-AVDEKKE OM KRENKELSENE ER SATT I "SYSTEM"</a:t>
            </a:r>
            <a:endParaRPr sz="1400" b="0" i="0" u="none" strike="noStrike" cap="none">
              <a:solidFill>
                <a:srgbClr val="000000"/>
              </a:solidFill>
              <a:latin typeface="Arial"/>
              <a:ea typeface="Arial"/>
              <a:cs typeface="Arial"/>
              <a:sym typeface="Arial"/>
            </a:endParaRPr>
          </a:p>
        </p:txBody>
      </p:sp>
      <p:sp>
        <p:nvSpPr>
          <p:cNvPr id="643" name="Google Shape;643;p27"/>
          <p:cNvSpPr/>
          <p:nvPr/>
        </p:nvSpPr>
        <p:spPr>
          <a:xfrm>
            <a:off x="2556981" y="4897124"/>
            <a:ext cx="5381078" cy="761817"/>
          </a:xfrm>
          <a:prstGeom prst="rect">
            <a:avLst/>
          </a:prstGeom>
          <a:gradFill>
            <a:gsLst>
              <a:gs pos="0">
                <a:srgbClr val="51A7F9">
                  <a:alpha val="69411"/>
                </a:srgbClr>
              </a:gs>
              <a:gs pos="100000">
                <a:srgbClr val="0365C0">
                  <a:alpha val="69411"/>
                </a:srgbClr>
              </a:gs>
            </a:gsLst>
            <a:lin ang="5400000" scaled="0"/>
          </a:gradFill>
          <a:ln>
            <a:noFill/>
          </a:ln>
          <a:effectLst>
            <a:outerShdw blurRad="50800" dist="12700" rotWithShape="0">
              <a:srgbClr val="000000">
                <a:alpha val="4549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25"/>
              <a:buFont typeface="Helvetica Neue"/>
              <a:buNone/>
            </a:pPr>
            <a:r>
              <a:rPr lang="en-US" sz="1700" b="0" i="0" u="none" strike="noStrike" cap="none">
                <a:solidFill>
                  <a:srgbClr val="FFFFFF"/>
                </a:solidFill>
                <a:latin typeface="Helvetica Neue"/>
                <a:ea typeface="Helvetica Neue"/>
                <a:cs typeface="Helvetica Neue"/>
                <a:sym typeface="Helvetica Neue"/>
              </a:rPr>
              <a:t>MØTES MED OMFATTENDE TILTAK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3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6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63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64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641"/>
                                        </p:tgtEl>
                                        <p:attrNameLst>
                                          <p:attrName>style.visibility</p:attrName>
                                        </p:attrNameLst>
                                      </p:cBhvr>
                                      <p:to>
                                        <p:strVal val="visible"/>
                                      </p:to>
                                    </p:set>
                                    <p:anim calcmode="lin" valueType="num">
                                      <p:cBhvr additive="base">
                                        <p:cTn id="23" dur="1500"/>
                                        <p:tgtEl>
                                          <p:spTgt spid="6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642"/>
                                        </p:tgtEl>
                                        <p:attrNameLst>
                                          <p:attrName>style.visibility</p:attrName>
                                        </p:attrNameLst>
                                      </p:cBhvr>
                                      <p:to>
                                        <p:strVal val="visible"/>
                                      </p:to>
                                    </p:set>
                                    <p:anim calcmode="lin" valueType="num">
                                      <p:cBhvr additive="base">
                                        <p:cTn id="28" dur="1500"/>
                                        <p:tgtEl>
                                          <p:spTgt spid="64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643"/>
                                        </p:tgtEl>
                                        <p:attrNameLst>
                                          <p:attrName>style.visibility</p:attrName>
                                        </p:attrNameLst>
                                      </p:cBhvr>
                                      <p:to>
                                        <p:strVal val="visible"/>
                                      </p:to>
                                    </p:set>
                                    <p:anim calcmode="lin" valueType="num">
                                      <p:cBhvr additive="base">
                                        <p:cTn id="33" dur="1500"/>
                                        <p:tgtEl>
                                          <p:spTgt spid="6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28"/>
          <p:cNvSpPr txBox="1">
            <a:spLocks noGrp="1"/>
          </p:cNvSpPr>
          <p:nvPr>
            <p:ph type="title"/>
          </p:nvPr>
        </p:nvSpPr>
        <p:spPr>
          <a:xfrm>
            <a:off x="609600" y="122300"/>
            <a:ext cx="6347700" cy="75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b="1">
                <a:solidFill>
                  <a:schemeClr val="dk1"/>
                </a:solidFill>
              </a:rPr>
              <a:t>Noen tips…….</a:t>
            </a:r>
            <a:endParaRPr b="1">
              <a:solidFill>
                <a:schemeClr val="dk1"/>
              </a:solidFill>
            </a:endParaRPr>
          </a:p>
        </p:txBody>
      </p:sp>
      <p:sp>
        <p:nvSpPr>
          <p:cNvPr id="650" name="Google Shape;650;p28"/>
          <p:cNvSpPr txBox="1"/>
          <p:nvPr/>
        </p:nvSpPr>
        <p:spPr>
          <a:xfrm rot="129">
            <a:off x="258425" y="1192725"/>
            <a:ext cx="7997400" cy="493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US" sz="1800">
                <a:solidFill>
                  <a:srgbClr val="3F3F3F"/>
                </a:solidFill>
                <a:latin typeface="Trebuchet MS"/>
                <a:ea typeface="Trebuchet MS"/>
                <a:cs typeface="Trebuchet MS"/>
                <a:sym typeface="Trebuchet MS"/>
              </a:rPr>
              <a:t>‘Måten barn og foresatte blir møtt på, kan være avgjørende for resultatet</a:t>
            </a: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1800">
                <a:solidFill>
                  <a:srgbClr val="3F3F3F"/>
                </a:solidFill>
                <a:latin typeface="Trebuchet MS"/>
                <a:ea typeface="Trebuchet MS"/>
                <a:cs typeface="Trebuchet MS"/>
                <a:sym typeface="Trebuchet MS"/>
              </a:rPr>
              <a:t>‘All spørsmål om skyld må legges bort</a:t>
            </a: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1800">
                <a:solidFill>
                  <a:srgbClr val="3F3F3F"/>
                </a:solidFill>
                <a:latin typeface="Trebuchet MS"/>
                <a:ea typeface="Trebuchet MS"/>
                <a:cs typeface="Trebuchet MS"/>
                <a:sym typeface="Trebuchet MS"/>
              </a:rPr>
              <a:t>‘Unngå bagatellisering og bortforklaringer</a:t>
            </a: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1800">
                <a:solidFill>
                  <a:srgbClr val="3F3F3F"/>
                </a:solidFill>
                <a:latin typeface="Trebuchet MS"/>
                <a:ea typeface="Trebuchet MS"/>
                <a:cs typeface="Trebuchet MS"/>
                <a:sym typeface="Trebuchet MS"/>
              </a:rPr>
              <a:t>‘Tverrfaglig innsats nødvendig, men den viktigste innsatsen skjer på skolen</a:t>
            </a: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1800">
                <a:solidFill>
                  <a:srgbClr val="3F3F3F"/>
                </a:solidFill>
                <a:latin typeface="Trebuchet MS"/>
                <a:ea typeface="Trebuchet MS"/>
                <a:cs typeface="Trebuchet MS"/>
                <a:sym typeface="Trebuchet MS"/>
              </a:rPr>
              <a:t>‘Bevisst jobbing med resosialisering</a:t>
            </a: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endParaRPr sz="1800">
              <a:solidFill>
                <a:srgbClr val="3F3F3F"/>
              </a:solidFill>
              <a:latin typeface="Trebuchet MS"/>
              <a:ea typeface="Trebuchet MS"/>
              <a:cs typeface="Trebuchet MS"/>
              <a:sym typeface="Trebuchet MS"/>
            </a:endParaRPr>
          </a:p>
          <a:p>
            <a:pPr marL="0" lvl="0" indent="0" algn="l" rtl="0">
              <a:lnSpc>
                <a:spcPct val="115000"/>
              </a:lnSpc>
              <a:spcBef>
                <a:spcPts val="1000"/>
              </a:spcBef>
              <a:spcAft>
                <a:spcPts val="0"/>
              </a:spcAft>
              <a:buNone/>
            </a:pPr>
            <a:r>
              <a:rPr lang="en-US" sz="1800">
                <a:solidFill>
                  <a:srgbClr val="3F3F3F"/>
                </a:solidFill>
                <a:latin typeface="Trebuchet MS"/>
                <a:ea typeface="Trebuchet MS"/>
                <a:cs typeface="Trebuchet MS"/>
                <a:sym typeface="Trebuchet MS"/>
              </a:rPr>
              <a:t>‘Få men gode støttespillere er bedre enn mange og fjerne….</a:t>
            </a:r>
            <a:endParaRPr sz="1800">
              <a:solidFill>
                <a:srgbClr val="3F3F3F"/>
              </a:solidFill>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31"/>
          <p:cNvSpPr txBox="1">
            <a:spLocks noGrp="1"/>
          </p:cNvSpPr>
          <p:nvPr>
            <p:ph type="title"/>
          </p:nvPr>
        </p:nvSpPr>
        <p:spPr>
          <a:prstGeom prst="rect">
            <a:avLst/>
          </a:prstGeom>
          <a:noFill/>
          <a:ln>
            <a:noFill/>
          </a:ln>
        </p:spPr>
        <p:txBody>
          <a:bodyPr spcFirstLastPara="1" wrap="square" lIns="68569" tIns="68569" rIns="68569" bIns="68569" anchor="t" anchorCtr="0">
            <a:noAutofit/>
          </a:bodyPr>
          <a:lstStyle/>
          <a:p>
            <a:pPr>
              <a:lnSpc>
                <a:spcPct val="100000"/>
              </a:lnSpc>
              <a:buClr>
                <a:schemeClr val="accent1"/>
              </a:buClr>
              <a:buSzPts val="3600"/>
            </a:pPr>
            <a:r>
              <a:rPr lang="en-US" sz="2700">
                <a:solidFill>
                  <a:srgbClr val="C00000"/>
                </a:solidFill>
              </a:rPr>
              <a:t>         Å høyre til </a:t>
            </a:r>
            <a:endParaRPr/>
          </a:p>
        </p:txBody>
      </p:sp>
      <p:sp>
        <p:nvSpPr>
          <p:cNvPr id="635" name="Google Shape;635;p31"/>
          <p:cNvSpPr txBox="1">
            <a:spLocks noGrp="1"/>
          </p:cNvSpPr>
          <p:nvPr>
            <p:ph idx="1"/>
          </p:nvPr>
        </p:nvSpPr>
        <p:spPr>
          <a:xfrm>
            <a:off x="1437177" y="2269868"/>
            <a:ext cx="3970472" cy="2970000"/>
          </a:xfrm>
          <a:prstGeom prst="rect">
            <a:avLst/>
          </a:prstGeom>
          <a:noFill/>
          <a:ln>
            <a:noFill/>
          </a:ln>
        </p:spPr>
        <p:txBody>
          <a:bodyPr spcFirstLastPara="1" wrap="square" lIns="68569" tIns="68569" rIns="68569" bIns="68569" anchor="t" anchorCtr="0">
            <a:noAutofit/>
          </a:bodyPr>
          <a:lstStyle/>
          <a:p>
            <a:pPr marL="0" indent="0" algn="ctr">
              <a:lnSpc>
                <a:spcPct val="90000"/>
              </a:lnSpc>
              <a:spcBef>
                <a:spcPts val="0"/>
              </a:spcBef>
              <a:buNone/>
            </a:pPr>
            <a:r>
              <a:rPr lang="en-US" sz="1350" dirty="0" err="1"/>
              <a:t>Vondt</a:t>
            </a:r>
            <a:r>
              <a:rPr lang="en-US" sz="1350" dirty="0"/>
              <a:t> </a:t>
            </a:r>
            <a:r>
              <a:rPr lang="en-US" sz="1350" dirty="0" err="1"/>
              <a:t>er</a:t>
            </a:r>
            <a:r>
              <a:rPr lang="en-US" sz="1350" dirty="0"/>
              <a:t> av </a:t>
            </a:r>
            <a:r>
              <a:rPr lang="en-US" sz="1350" dirty="0" err="1"/>
              <a:t>alle</a:t>
            </a:r>
            <a:r>
              <a:rPr lang="en-US" sz="1350" dirty="0"/>
              <a:t> </a:t>
            </a:r>
            <a:r>
              <a:rPr lang="en-US" sz="1350" dirty="0" err="1"/>
              <a:t>andre</a:t>
            </a:r>
            <a:endParaRPr dirty="0"/>
          </a:p>
          <a:p>
            <a:pPr marL="0" indent="0" algn="ctr">
              <a:lnSpc>
                <a:spcPct val="90000"/>
              </a:lnSpc>
              <a:buNone/>
            </a:pPr>
            <a:r>
              <a:rPr lang="en-US" dirty="0"/>
              <a:t>  </a:t>
            </a:r>
            <a:r>
              <a:rPr lang="en-US" sz="1350" dirty="0" err="1"/>
              <a:t>Bli</a:t>
            </a:r>
            <a:r>
              <a:rPr lang="en-US" sz="1350" dirty="0"/>
              <a:t> </a:t>
            </a:r>
            <a:r>
              <a:rPr lang="en-US" sz="1350" dirty="0" err="1"/>
              <a:t>trakka</a:t>
            </a:r>
            <a:r>
              <a:rPr lang="en-US" sz="1350" dirty="0"/>
              <a:t> </a:t>
            </a:r>
            <a:r>
              <a:rPr lang="en-US" sz="1350" dirty="0" err="1"/>
              <a:t>på</a:t>
            </a:r>
            <a:r>
              <a:rPr lang="en-US" sz="1350" dirty="0"/>
              <a:t> </a:t>
            </a:r>
            <a:r>
              <a:rPr lang="en-US" sz="1350" dirty="0" err="1"/>
              <a:t>og</a:t>
            </a:r>
            <a:r>
              <a:rPr lang="en-US" sz="1350" dirty="0"/>
              <a:t> </a:t>
            </a:r>
            <a:r>
              <a:rPr lang="en-US" sz="1350" dirty="0" err="1"/>
              <a:t>trengd</a:t>
            </a:r>
            <a:r>
              <a:rPr lang="en-US" sz="1350" dirty="0"/>
              <a:t>.</a:t>
            </a:r>
            <a:endParaRPr dirty="0"/>
          </a:p>
          <a:p>
            <a:pPr marL="0" indent="0">
              <a:lnSpc>
                <a:spcPct val="90000"/>
              </a:lnSpc>
              <a:buNone/>
            </a:pPr>
            <a:r>
              <a:rPr lang="en-US" dirty="0"/>
              <a:t>                    </a:t>
            </a:r>
            <a:r>
              <a:rPr lang="en-US" sz="1350" dirty="0"/>
              <a:t>Men </a:t>
            </a:r>
            <a:r>
              <a:rPr lang="en-US" sz="1350" dirty="0" err="1"/>
              <a:t>vondare</a:t>
            </a:r>
            <a:r>
              <a:rPr lang="en-US" sz="1350" dirty="0"/>
              <a:t> å </a:t>
            </a:r>
            <a:r>
              <a:rPr lang="en-US" sz="1350" dirty="0" err="1"/>
              <a:t>veta</a:t>
            </a:r>
            <a:endParaRPr dirty="0"/>
          </a:p>
          <a:p>
            <a:pPr marL="0" indent="0">
              <a:lnSpc>
                <a:spcPct val="90000"/>
              </a:lnSpc>
              <a:buNone/>
            </a:pPr>
            <a:r>
              <a:rPr lang="en-US" dirty="0"/>
              <a:t>                    </a:t>
            </a:r>
            <a:r>
              <a:rPr lang="en-US" sz="1350" dirty="0"/>
              <a:t>At du </a:t>
            </a:r>
            <a:r>
              <a:rPr lang="en-US" sz="1350" dirty="0" err="1"/>
              <a:t>er</a:t>
            </a:r>
            <a:r>
              <a:rPr lang="en-US" sz="1350" dirty="0"/>
              <a:t> </a:t>
            </a:r>
            <a:r>
              <a:rPr lang="en-US" sz="1350" dirty="0" err="1"/>
              <a:t>utestengd</a:t>
            </a:r>
            <a:endParaRPr dirty="0"/>
          </a:p>
          <a:p>
            <a:pPr marL="0" indent="0" algn="ctr">
              <a:lnSpc>
                <a:spcPct val="90000"/>
              </a:lnSpc>
              <a:buNone/>
            </a:pPr>
            <a:endParaRPr sz="1350" dirty="0"/>
          </a:p>
          <a:p>
            <a:pPr marL="0" indent="0" algn="ctr">
              <a:lnSpc>
                <a:spcPct val="90000"/>
              </a:lnSpc>
              <a:buNone/>
            </a:pPr>
            <a:r>
              <a:rPr lang="en-US" sz="1350" dirty="0"/>
              <a:t>Det </a:t>
            </a:r>
            <a:r>
              <a:rPr lang="en-US" sz="1350" dirty="0" err="1"/>
              <a:t>er</a:t>
            </a:r>
            <a:r>
              <a:rPr lang="en-US" sz="1350" dirty="0"/>
              <a:t> </a:t>
            </a:r>
            <a:r>
              <a:rPr lang="en-US" sz="1350" dirty="0" err="1"/>
              <a:t>så</a:t>
            </a:r>
            <a:r>
              <a:rPr lang="en-US" sz="1350" dirty="0"/>
              <a:t> </a:t>
            </a:r>
            <a:r>
              <a:rPr lang="en-US" sz="1350" dirty="0" err="1"/>
              <a:t>mangt</a:t>
            </a:r>
            <a:r>
              <a:rPr lang="en-US" sz="1350" dirty="0"/>
              <a:t> </a:t>
            </a:r>
            <a:r>
              <a:rPr lang="en-US" sz="1350" dirty="0" err="1"/>
              <a:t>i</a:t>
            </a:r>
            <a:r>
              <a:rPr lang="en-US" sz="1350" dirty="0"/>
              <a:t> </a:t>
            </a:r>
            <a:r>
              <a:rPr lang="en-US" sz="1350" dirty="0" err="1"/>
              <a:t>livet</a:t>
            </a:r>
            <a:endParaRPr dirty="0"/>
          </a:p>
          <a:p>
            <a:pPr marL="0" indent="0">
              <a:lnSpc>
                <a:spcPct val="90000"/>
              </a:lnSpc>
              <a:buNone/>
            </a:pPr>
            <a:r>
              <a:rPr lang="en-US" dirty="0"/>
              <a:t>                    </a:t>
            </a:r>
            <a:r>
              <a:rPr lang="en-US" sz="1350" dirty="0"/>
              <a:t>Du </a:t>
            </a:r>
            <a:r>
              <a:rPr lang="en-US" sz="1350" dirty="0" err="1"/>
              <a:t>ventar</a:t>
            </a:r>
            <a:r>
              <a:rPr lang="en-US" sz="1350" dirty="0"/>
              <a:t> deg </a:t>
            </a:r>
            <a:r>
              <a:rPr lang="en-US" sz="1350" dirty="0" err="1"/>
              <a:t>og</a:t>
            </a:r>
            <a:r>
              <a:rPr lang="en-US" sz="1350" dirty="0"/>
              <a:t> vil.</a:t>
            </a:r>
            <a:endParaRPr dirty="0"/>
          </a:p>
          <a:p>
            <a:pPr marL="0" indent="0" algn="ctr">
              <a:lnSpc>
                <a:spcPct val="90000"/>
              </a:lnSpc>
              <a:buNone/>
            </a:pPr>
            <a:r>
              <a:rPr lang="en-US" dirty="0"/>
              <a:t>   </a:t>
            </a:r>
            <a:r>
              <a:rPr lang="en-US" sz="1350" dirty="0"/>
              <a:t>Men </a:t>
            </a:r>
            <a:r>
              <a:rPr lang="en-US" sz="1350" dirty="0" err="1"/>
              <a:t>meir</a:t>
            </a:r>
            <a:r>
              <a:rPr lang="en-US" sz="1350" dirty="0"/>
              <a:t> </a:t>
            </a:r>
            <a:r>
              <a:rPr lang="en-US" sz="1350" dirty="0" err="1"/>
              <a:t>enn</a:t>
            </a:r>
            <a:r>
              <a:rPr lang="en-US" sz="1350" dirty="0"/>
              <a:t> det å </a:t>
            </a:r>
            <a:r>
              <a:rPr lang="en-US" sz="1350" dirty="0" err="1"/>
              <a:t>vera</a:t>
            </a:r>
            <a:r>
              <a:rPr lang="en-US" sz="1350" dirty="0"/>
              <a:t>,</a:t>
            </a:r>
            <a:endParaRPr dirty="0"/>
          </a:p>
          <a:p>
            <a:pPr marL="0" indent="0">
              <a:lnSpc>
                <a:spcPct val="90000"/>
              </a:lnSpc>
              <a:buNone/>
            </a:pPr>
            <a:r>
              <a:rPr lang="en-US" dirty="0"/>
              <a:t>                    </a:t>
            </a:r>
            <a:r>
              <a:rPr lang="en-US" sz="1350" dirty="0" err="1"/>
              <a:t>Er</a:t>
            </a:r>
            <a:r>
              <a:rPr lang="en-US" sz="1350" dirty="0"/>
              <a:t> det å </a:t>
            </a:r>
            <a:r>
              <a:rPr lang="en-US" sz="1350" dirty="0" err="1"/>
              <a:t>høyre</a:t>
            </a:r>
            <a:r>
              <a:rPr lang="en-US" sz="1350" dirty="0"/>
              <a:t> </a:t>
            </a:r>
            <a:r>
              <a:rPr lang="en-US" sz="1350" dirty="0" err="1"/>
              <a:t>til</a:t>
            </a:r>
            <a:r>
              <a:rPr lang="en-US" sz="1350" dirty="0"/>
              <a:t>.</a:t>
            </a:r>
            <a:endParaRPr dirty="0"/>
          </a:p>
          <a:p>
            <a:pPr marL="0" indent="0" algn="ctr">
              <a:lnSpc>
                <a:spcPct val="90000"/>
              </a:lnSpc>
              <a:buSzPts val="1120"/>
              <a:buNone/>
            </a:pPr>
            <a:r>
              <a:rPr lang="en-US" sz="1050" i="1" dirty="0"/>
              <a:t>                                       </a:t>
            </a:r>
            <a:endParaRPr dirty="0"/>
          </a:p>
          <a:p>
            <a:pPr marL="0" indent="0" algn="ctr">
              <a:lnSpc>
                <a:spcPct val="90000"/>
              </a:lnSpc>
              <a:buSzPts val="1120"/>
              <a:buNone/>
            </a:pPr>
            <a:r>
              <a:rPr lang="en-US" sz="1050" i="1" dirty="0"/>
              <a:t>                                                   Jan Magnus </a:t>
            </a:r>
            <a:r>
              <a:rPr lang="en-US" sz="1050" i="1" dirty="0" err="1"/>
              <a:t>Bruheim</a:t>
            </a:r>
            <a:endParaRPr dirty="0"/>
          </a:p>
        </p:txBody>
      </p:sp>
      <p:sp>
        <p:nvSpPr>
          <p:cNvPr id="637" name="Google Shape;637;p31"/>
          <p:cNvSpPr txBox="1">
            <a:spLocks noGrp="1"/>
          </p:cNvSpPr>
          <p:nvPr>
            <p:ph type="ftr" sz="quarter" idx="11"/>
          </p:nvPr>
        </p:nvSpPr>
        <p:spPr>
          <a:prstGeom prst="rect">
            <a:avLst/>
          </a:prstGeom>
          <a:noFill/>
          <a:ln>
            <a:noFill/>
          </a:ln>
        </p:spPr>
        <p:txBody>
          <a:bodyPr spcFirstLastPara="1" wrap="square" lIns="68569" tIns="68569" rIns="68569" bIns="68569" anchor="ctr" anchorCtr="0">
            <a:noAutofit/>
          </a:bodyPr>
          <a:lstStyle/>
          <a:p>
            <a:pPr>
              <a:buClr>
                <a:srgbClr val="888888"/>
              </a:buClr>
            </a:pPr>
            <a:r>
              <a:rPr lang="nb-NO" sz="675"/>
              <a:t>AT/ER -MKA-2019</a:t>
            </a:r>
            <a:endParaRPr sz="675"/>
          </a:p>
        </p:txBody>
      </p:sp>
      <p:sp>
        <p:nvSpPr>
          <p:cNvPr id="2" name="Slide Number Placeholder 1">
            <a:extLst>
              <a:ext uri="{FF2B5EF4-FFF2-40B4-BE49-F238E27FC236}">
                <a16:creationId xmlns:a16="http://schemas.microsoft.com/office/drawing/2014/main" id="{D220C3C4-F3E3-4A56-BF67-ADB42CC433F3}"/>
              </a:ext>
            </a:extLst>
          </p:cNvPr>
          <p:cNvSpPr>
            <a:spLocks noGrp="1"/>
          </p:cNvSpPr>
          <p:nvPr>
            <p:ph type="sldNum" sz="quarter" idx="12"/>
          </p:nvPr>
        </p:nvSpPr>
        <p:spPr/>
        <p:txBody>
          <a:bodyPr/>
          <a:lstStyle/>
          <a:p>
            <a:pPr indent="-10715">
              <a:buSzPct val="25000"/>
            </a:pPr>
            <a:fld id="{00000000-1234-1234-1234-123412341234}" type="slidenum">
              <a:rPr lang="x-none" sz="675"/>
              <a:pPr indent="-10715">
                <a:buSzPct val="25000"/>
              </a:pPr>
              <a:t>33</a:t>
            </a:fld>
            <a:endParaRPr lang="x-none" sz="675"/>
          </a:p>
        </p:txBody>
      </p:sp>
      <p:pic>
        <p:nvPicPr>
          <p:cNvPr id="636" name="Google Shape;636;p31"/>
          <p:cNvPicPr preferRelativeResize="0"/>
          <p:nvPr/>
        </p:nvPicPr>
        <p:blipFill rotWithShape="1">
          <a:blip r:embed="rId3">
            <a:alphaModFix/>
          </a:blip>
          <a:srcRect l="42480" t="447" r="20269" b="-444"/>
          <a:stretch/>
        </p:blipFill>
        <p:spPr>
          <a:xfrm>
            <a:off x="5598114" y="1972795"/>
            <a:ext cx="2108711" cy="3447864"/>
          </a:xfrm>
          <a:prstGeom prst="rect">
            <a:avLst/>
          </a:prstGeom>
          <a:solidFill>
            <a:srgbClr val="FFFFFF"/>
          </a:solidFill>
          <a:ln>
            <a:noFill/>
          </a:ln>
        </p:spPr>
      </p:pic>
    </p:spTree>
    <p:extLst>
      <p:ext uri="{BB962C8B-B14F-4D97-AF65-F5344CB8AC3E}">
        <p14:creationId xmlns:p14="http://schemas.microsoft.com/office/powerpoint/2010/main" val="514011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37680" y="0"/>
            <a:ext cx="6347713"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en-US" sz="4100" b="1">
                <a:solidFill>
                  <a:schemeClr val="dk1"/>
                </a:solidFill>
              </a:rPr>
              <a:t>      Mellomarbeid</a:t>
            </a:r>
            <a:endParaRPr sz="4100" b="1">
              <a:solidFill>
                <a:schemeClr val="dk1"/>
              </a:solidFill>
            </a:endParaRPr>
          </a:p>
        </p:txBody>
      </p:sp>
      <p:sp>
        <p:nvSpPr>
          <p:cNvPr id="656" name="Google Shape;656;p31"/>
          <p:cNvSpPr txBox="1">
            <a:spLocks noGrp="1"/>
          </p:cNvSpPr>
          <p:nvPr>
            <p:ph type="body" idx="1"/>
          </p:nvPr>
        </p:nvSpPr>
        <p:spPr>
          <a:xfrm>
            <a:off x="609600" y="874650"/>
            <a:ext cx="6347700" cy="58365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000"/>
              </a:spcBef>
              <a:spcAft>
                <a:spcPts val="0"/>
              </a:spcAft>
              <a:buSzPts val="2000"/>
              <a:buAutoNum type="arabicPeriod"/>
            </a:pPr>
            <a:r>
              <a:rPr lang="en-US" sz="2000" i="1" dirty="0"/>
              <a:t>Les </a:t>
            </a:r>
            <a:r>
              <a:rPr lang="en-US" sz="2000" i="1" dirty="0" err="1"/>
              <a:t>artikkelen</a:t>
            </a:r>
            <a:r>
              <a:rPr lang="en-US" sz="2000" i="1" dirty="0"/>
              <a:t> ”</a:t>
            </a:r>
            <a:r>
              <a:rPr lang="en-US" sz="2000" i="1" dirty="0" err="1"/>
              <a:t>Definisjoner</a:t>
            </a:r>
            <a:r>
              <a:rPr lang="en-US" sz="2000" i="1" dirty="0"/>
              <a:t> </a:t>
            </a:r>
            <a:r>
              <a:rPr lang="en-US" sz="2000" i="1" dirty="0" err="1"/>
              <a:t>og</a:t>
            </a:r>
            <a:r>
              <a:rPr lang="en-US" sz="2000" i="1" dirty="0"/>
              <a:t> </a:t>
            </a:r>
            <a:r>
              <a:rPr lang="en-US" sz="2000" i="1" dirty="0" err="1"/>
              <a:t>tålegrenser</a:t>
            </a:r>
            <a:r>
              <a:rPr lang="en-US" sz="2000" i="1" dirty="0"/>
              <a:t> for mobbing </a:t>
            </a:r>
            <a:r>
              <a:rPr lang="en-US" sz="2000" i="1" dirty="0" err="1"/>
              <a:t>og</a:t>
            </a:r>
            <a:r>
              <a:rPr lang="en-US" sz="2000" i="1" dirty="0"/>
              <a:t> </a:t>
            </a:r>
            <a:r>
              <a:rPr lang="en-US" sz="2000" i="1" dirty="0" err="1"/>
              <a:t>krenkelser</a:t>
            </a:r>
            <a:r>
              <a:rPr lang="en-US" sz="2000" i="1" dirty="0"/>
              <a:t>”  Fra  </a:t>
            </a:r>
            <a:r>
              <a:rPr lang="en-US" sz="2000" i="1" dirty="0" err="1"/>
              <a:t>boka</a:t>
            </a:r>
            <a:r>
              <a:rPr lang="en-US" sz="2000" i="1" dirty="0"/>
              <a:t>: </a:t>
            </a:r>
            <a:r>
              <a:rPr lang="en-US" sz="2000" i="1" dirty="0" err="1"/>
              <a:t>Psykososialt</a:t>
            </a:r>
            <a:r>
              <a:rPr lang="en-US" sz="2000" i="1" dirty="0"/>
              <a:t> </a:t>
            </a:r>
            <a:r>
              <a:rPr lang="en-US" sz="2000" i="1" dirty="0" err="1"/>
              <a:t>Skolemiljø</a:t>
            </a:r>
            <a:r>
              <a:rPr lang="en-US" sz="2000" i="1" dirty="0"/>
              <a:t> av Eriksen </a:t>
            </a:r>
            <a:r>
              <a:rPr lang="en-US" sz="2000" i="1" dirty="0" err="1"/>
              <a:t>og</a:t>
            </a:r>
            <a:r>
              <a:rPr lang="en-US" sz="2000" i="1" dirty="0"/>
              <a:t> Lyng (2018)</a:t>
            </a:r>
            <a:endParaRPr dirty="0"/>
          </a:p>
          <a:p>
            <a:pPr marL="0" marR="0" lvl="0" indent="0" algn="l" rtl="0">
              <a:lnSpc>
                <a:spcPct val="100000"/>
              </a:lnSpc>
              <a:spcBef>
                <a:spcPts val="1000"/>
              </a:spcBef>
              <a:spcAft>
                <a:spcPts val="0"/>
              </a:spcAft>
              <a:buClr>
                <a:schemeClr val="accent1"/>
              </a:buClr>
              <a:buSzPts val="1440"/>
              <a:buNone/>
            </a:pPr>
            <a:r>
              <a:rPr lang="en-US" dirty="0"/>
              <a:t>Lag et </a:t>
            </a:r>
            <a:r>
              <a:rPr lang="en-US" dirty="0" err="1"/>
              <a:t>kort</a:t>
            </a:r>
            <a:r>
              <a:rPr lang="en-US" dirty="0"/>
              <a:t> </a:t>
            </a:r>
            <a:r>
              <a:rPr lang="en-US" dirty="0" err="1"/>
              <a:t>resyme</a:t>
            </a:r>
            <a:r>
              <a:rPr lang="en-US" dirty="0"/>
              <a:t> </a:t>
            </a:r>
            <a:r>
              <a:rPr lang="en-US" dirty="0" err="1"/>
              <a:t>hvor</a:t>
            </a:r>
            <a:r>
              <a:rPr lang="en-US" dirty="0"/>
              <a:t> du trekker </a:t>
            </a:r>
            <a:r>
              <a:rPr lang="en-US" dirty="0" err="1"/>
              <a:t>fram</a:t>
            </a:r>
            <a:r>
              <a:rPr lang="en-US" dirty="0"/>
              <a:t> </a:t>
            </a:r>
            <a:r>
              <a:rPr lang="en-US" dirty="0" err="1"/>
              <a:t>tre</a:t>
            </a:r>
            <a:r>
              <a:rPr lang="en-US" dirty="0"/>
              <a:t> </a:t>
            </a:r>
            <a:r>
              <a:rPr lang="en-US" dirty="0" err="1"/>
              <a:t>momenter</a:t>
            </a:r>
            <a:r>
              <a:rPr lang="en-US" dirty="0"/>
              <a:t>/</a:t>
            </a:r>
            <a:r>
              <a:rPr lang="en-US" dirty="0" err="1"/>
              <a:t>poenger</a:t>
            </a:r>
            <a:r>
              <a:rPr lang="en-US" dirty="0"/>
              <a:t> du </a:t>
            </a:r>
            <a:r>
              <a:rPr lang="en-US" dirty="0" err="1"/>
              <a:t>synes</a:t>
            </a:r>
            <a:r>
              <a:rPr lang="en-US" dirty="0"/>
              <a:t> er </a:t>
            </a:r>
            <a:r>
              <a:rPr lang="en-US" dirty="0" err="1"/>
              <a:t>vesentlig</a:t>
            </a:r>
            <a:r>
              <a:rPr lang="en-US" dirty="0"/>
              <a:t>, med </a:t>
            </a:r>
            <a:r>
              <a:rPr lang="en-US" dirty="0" err="1"/>
              <a:t>begrunnelse</a:t>
            </a:r>
            <a:r>
              <a:rPr lang="en-US"/>
              <a:t>. </a:t>
            </a:r>
          </a:p>
          <a:p>
            <a:pPr marL="0" marR="0" lvl="0" indent="0" algn="l" rtl="0">
              <a:lnSpc>
                <a:spcPct val="100000"/>
              </a:lnSpc>
              <a:spcBef>
                <a:spcPts val="1000"/>
              </a:spcBef>
              <a:spcAft>
                <a:spcPts val="0"/>
              </a:spcAft>
              <a:buClr>
                <a:schemeClr val="accent1"/>
              </a:buClr>
              <a:buSzPts val="1440"/>
              <a:buNone/>
            </a:pPr>
            <a:r>
              <a:rPr lang="en-US"/>
              <a:t>Del </a:t>
            </a:r>
            <a:r>
              <a:rPr lang="en-US" dirty="0" err="1"/>
              <a:t>dette</a:t>
            </a:r>
            <a:r>
              <a:rPr lang="en-US" dirty="0"/>
              <a:t> med dine </a:t>
            </a:r>
            <a:r>
              <a:rPr lang="en-US" dirty="0" err="1"/>
              <a:t>kollegaer</a:t>
            </a:r>
            <a:r>
              <a:rPr lang="en-US" dirty="0"/>
              <a:t> </a:t>
            </a:r>
            <a:r>
              <a:rPr lang="en-US" dirty="0" err="1"/>
              <a:t>på</a:t>
            </a:r>
            <a:r>
              <a:rPr lang="en-US" dirty="0"/>
              <a:t> </a:t>
            </a:r>
            <a:r>
              <a:rPr lang="en-US" dirty="0" err="1"/>
              <a:t>trinn</a:t>
            </a:r>
            <a:r>
              <a:rPr lang="en-US" dirty="0"/>
              <a:t> </a:t>
            </a:r>
            <a:r>
              <a:rPr lang="en-US" dirty="0" err="1"/>
              <a:t>og</a:t>
            </a:r>
            <a:r>
              <a:rPr lang="en-US" dirty="0"/>
              <a:t> se </a:t>
            </a:r>
            <a:r>
              <a:rPr lang="en-US" dirty="0" err="1"/>
              <a:t>hva</a:t>
            </a:r>
            <a:r>
              <a:rPr lang="en-US" dirty="0"/>
              <a:t> </a:t>
            </a:r>
            <a:r>
              <a:rPr lang="en-US" dirty="0" err="1"/>
              <a:t>dere</a:t>
            </a:r>
            <a:r>
              <a:rPr lang="en-US" dirty="0"/>
              <a:t> </a:t>
            </a:r>
            <a:r>
              <a:rPr lang="en-US" dirty="0" err="1"/>
              <a:t>har</a:t>
            </a:r>
            <a:r>
              <a:rPr lang="en-US" dirty="0"/>
              <a:t> </a:t>
            </a:r>
            <a:r>
              <a:rPr lang="en-US" dirty="0" err="1"/>
              <a:t>felles</a:t>
            </a:r>
            <a:r>
              <a:rPr lang="en-US" dirty="0"/>
              <a:t>. </a:t>
            </a:r>
            <a:endParaRPr dirty="0"/>
          </a:p>
          <a:p>
            <a:pPr marL="0" marR="0" lvl="0" indent="0" algn="l" rtl="0">
              <a:lnSpc>
                <a:spcPct val="100000"/>
              </a:lnSpc>
              <a:spcBef>
                <a:spcPts val="1000"/>
              </a:spcBef>
              <a:spcAft>
                <a:spcPts val="0"/>
              </a:spcAft>
              <a:buClr>
                <a:schemeClr val="accent1"/>
              </a:buClr>
              <a:buSzPts val="1440"/>
              <a:buNone/>
            </a:pPr>
            <a:r>
              <a:rPr lang="en-US" dirty="0"/>
              <a:t>Lag </a:t>
            </a:r>
            <a:r>
              <a:rPr lang="en-US" dirty="0" err="1"/>
              <a:t>en</a:t>
            </a:r>
            <a:r>
              <a:rPr lang="en-US" dirty="0"/>
              <a:t> </a:t>
            </a:r>
            <a:r>
              <a:rPr lang="en-US" dirty="0" err="1"/>
              <a:t>sammenfatning</a:t>
            </a:r>
            <a:r>
              <a:rPr lang="en-US" dirty="0"/>
              <a:t>/</a:t>
            </a:r>
            <a:r>
              <a:rPr lang="en-US" dirty="0" err="1"/>
              <a:t>referat</a:t>
            </a:r>
            <a:r>
              <a:rPr lang="en-US" dirty="0"/>
              <a:t> </a:t>
            </a:r>
            <a:r>
              <a:rPr lang="en-US" dirty="0" err="1"/>
              <a:t>som</a:t>
            </a:r>
            <a:r>
              <a:rPr lang="en-US" dirty="0"/>
              <a:t> </a:t>
            </a:r>
            <a:r>
              <a:rPr lang="en-US" dirty="0" err="1"/>
              <a:t>presenteres</a:t>
            </a:r>
            <a:r>
              <a:rPr lang="en-US" dirty="0"/>
              <a:t> </a:t>
            </a:r>
            <a:r>
              <a:rPr lang="en-US" dirty="0" err="1"/>
              <a:t>på</a:t>
            </a:r>
            <a:r>
              <a:rPr lang="en-US" dirty="0"/>
              <a:t> </a:t>
            </a:r>
            <a:r>
              <a:rPr lang="en-US" dirty="0" err="1"/>
              <a:t>fellestid</a:t>
            </a:r>
            <a:r>
              <a:rPr lang="en-US" dirty="0"/>
              <a:t> for hele </a:t>
            </a:r>
            <a:r>
              <a:rPr lang="en-US" dirty="0" err="1"/>
              <a:t>personalet</a:t>
            </a:r>
            <a:r>
              <a:rPr lang="en-US" dirty="0"/>
              <a:t>. </a:t>
            </a:r>
            <a:endParaRPr dirty="0"/>
          </a:p>
          <a:p>
            <a:pPr marL="137160" marR="0" lvl="0" indent="0" algn="l" rtl="0">
              <a:lnSpc>
                <a:spcPct val="100000"/>
              </a:lnSpc>
              <a:spcBef>
                <a:spcPts val="1000"/>
              </a:spcBef>
              <a:spcAft>
                <a:spcPts val="0"/>
              </a:spcAft>
              <a:buClr>
                <a:schemeClr val="accent1"/>
              </a:buClr>
              <a:buSzPts val="1440"/>
              <a:buNone/>
            </a:pPr>
            <a:endParaRPr dirty="0"/>
          </a:p>
          <a:p>
            <a:pPr marL="137160" marR="0" lvl="0" indent="0" algn="l" rtl="0">
              <a:lnSpc>
                <a:spcPct val="100000"/>
              </a:lnSpc>
              <a:spcBef>
                <a:spcPts val="1000"/>
              </a:spcBef>
              <a:spcAft>
                <a:spcPts val="0"/>
              </a:spcAft>
              <a:buClr>
                <a:schemeClr val="accent1"/>
              </a:buClr>
              <a:buSzPts val="1440"/>
              <a:buNone/>
            </a:pPr>
            <a:r>
              <a:rPr lang="en-US" dirty="0"/>
              <a:t>2.</a:t>
            </a:r>
            <a:r>
              <a:rPr lang="en-US" sz="2000" i="1" dirty="0"/>
              <a:t>Øv deg </a:t>
            </a:r>
            <a:r>
              <a:rPr lang="en-US" sz="2000" i="1" dirty="0" err="1"/>
              <a:t>på</a:t>
            </a:r>
            <a:r>
              <a:rPr lang="en-US" sz="2000" i="1" dirty="0"/>
              <a:t> </a:t>
            </a:r>
            <a:r>
              <a:rPr lang="en-US" sz="2000" i="1" dirty="0" err="1"/>
              <a:t>strektegningen</a:t>
            </a:r>
            <a:r>
              <a:rPr lang="en-US" sz="2000" i="1" dirty="0"/>
              <a:t> av </a:t>
            </a:r>
            <a:r>
              <a:rPr lang="en-US" sz="2000" i="1" dirty="0" err="1"/>
              <a:t>en</a:t>
            </a:r>
            <a:r>
              <a:rPr lang="en-US" sz="2000" i="1" dirty="0"/>
              <a:t> </a:t>
            </a:r>
            <a:r>
              <a:rPr lang="en-US" sz="2000" i="1" dirty="0" err="1"/>
              <a:t>mobbesituasjon</a:t>
            </a:r>
            <a:endParaRPr sz="2000" i="1" dirty="0"/>
          </a:p>
          <a:p>
            <a:pPr marL="137160" marR="0" lvl="0" indent="0" algn="l" rtl="0">
              <a:lnSpc>
                <a:spcPct val="100000"/>
              </a:lnSpc>
              <a:spcBef>
                <a:spcPts val="1000"/>
              </a:spcBef>
              <a:spcAft>
                <a:spcPts val="0"/>
              </a:spcAft>
              <a:buClr>
                <a:schemeClr val="accent1"/>
              </a:buClr>
              <a:buSzPts val="1440"/>
              <a:buNone/>
            </a:pPr>
            <a:r>
              <a:rPr lang="en-US" dirty="0" err="1"/>
              <a:t>Forklar</a:t>
            </a:r>
            <a:r>
              <a:rPr lang="en-US" dirty="0"/>
              <a:t> </a:t>
            </a:r>
            <a:r>
              <a:rPr lang="en-US" dirty="0" err="1"/>
              <a:t>en</a:t>
            </a:r>
            <a:r>
              <a:rPr lang="en-US" dirty="0"/>
              <a:t> </a:t>
            </a:r>
            <a:r>
              <a:rPr lang="en-US" dirty="0" err="1"/>
              <a:t>kollega</a:t>
            </a:r>
            <a:r>
              <a:rPr lang="en-US" dirty="0"/>
              <a:t> </a:t>
            </a:r>
            <a:r>
              <a:rPr lang="en-US" dirty="0" err="1"/>
              <a:t>hva</a:t>
            </a:r>
            <a:r>
              <a:rPr lang="en-US" dirty="0"/>
              <a:t> </a:t>
            </a:r>
            <a:r>
              <a:rPr lang="en-US" dirty="0" err="1"/>
              <a:t>som</a:t>
            </a:r>
            <a:r>
              <a:rPr lang="en-US" dirty="0"/>
              <a:t> </a:t>
            </a:r>
            <a:r>
              <a:rPr lang="en-US" dirty="0" err="1"/>
              <a:t>skjer</a:t>
            </a:r>
            <a:r>
              <a:rPr lang="en-US" dirty="0"/>
              <a:t> med </a:t>
            </a:r>
            <a:r>
              <a:rPr lang="en-US" dirty="0" err="1"/>
              <a:t>utgangspunkt</a:t>
            </a:r>
            <a:r>
              <a:rPr lang="en-US" dirty="0"/>
              <a:t> </a:t>
            </a:r>
            <a:r>
              <a:rPr lang="en-US" dirty="0" err="1"/>
              <a:t>i</a:t>
            </a:r>
            <a:r>
              <a:rPr lang="en-US" dirty="0"/>
              <a:t> </a:t>
            </a:r>
            <a:r>
              <a:rPr lang="en-US" dirty="0" err="1"/>
              <a:t>definisjonen</a:t>
            </a:r>
            <a:r>
              <a:rPr lang="en-US" dirty="0"/>
              <a:t> </a:t>
            </a:r>
            <a:r>
              <a:rPr lang="en-US" dirty="0" err="1"/>
              <a:t>på</a:t>
            </a:r>
            <a:r>
              <a:rPr lang="en-US" dirty="0"/>
              <a:t> mobbing.</a:t>
            </a:r>
            <a:endParaRPr dirty="0"/>
          </a:p>
          <a:p>
            <a:pPr marL="137160" marR="0" lvl="0" indent="0" algn="l" rtl="0">
              <a:lnSpc>
                <a:spcPct val="100000"/>
              </a:lnSpc>
              <a:spcBef>
                <a:spcPts val="1000"/>
              </a:spcBef>
              <a:spcAft>
                <a:spcPts val="0"/>
              </a:spcAft>
              <a:buClr>
                <a:schemeClr val="accent1"/>
              </a:buClr>
              <a:buSzPts val="144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Konflikter og mobbing (Alsaker 2015)</a:t>
            </a:r>
          </a:p>
        </p:txBody>
      </p:sp>
      <p:graphicFrame>
        <p:nvGraphicFramePr>
          <p:cNvPr id="6" name="Plassholder for innhold 5"/>
          <p:cNvGraphicFramePr>
            <a:graphicFrameLocks noGrp="1"/>
          </p:cNvGraphicFramePr>
          <p:nvPr>
            <p:ph idx="1"/>
            <p:extLst>
              <p:ext uri="{D42A27DB-BD31-4B8C-83A1-F6EECF244321}">
                <p14:modId xmlns:p14="http://schemas.microsoft.com/office/powerpoint/2010/main" val="4167918960"/>
              </p:ext>
            </p:extLst>
          </p:nvPr>
        </p:nvGraphicFramePr>
        <p:xfrm>
          <a:off x="1558635" y="1937905"/>
          <a:ext cx="5838757"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p:cNvSpPr/>
          <p:nvPr/>
        </p:nvSpPr>
        <p:spPr>
          <a:xfrm>
            <a:off x="2434975" y="3179684"/>
            <a:ext cx="1607089" cy="852087"/>
          </a:xfrm>
          <a:prstGeom prst="ellipse">
            <a:avLst/>
          </a:prstGeom>
          <a:solidFill>
            <a:srgbClr val="F793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dirty="0">
                <a:solidFill>
                  <a:schemeClr val="tx1"/>
                </a:solidFill>
              </a:rPr>
              <a:t>Mobbing</a:t>
            </a:r>
          </a:p>
        </p:txBody>
      </p:sp>
      <p:sp>
        <p:nvSpPr>
          <p:cNvPr id="8" name="Rektangel 7"/>
          <p:cNvSpPr/>
          <p:nvPr/>
        </p:nvSpPr>
        <p:spPr>
          <a:xfrm>
            <a:off x="1199181" y="4503825"/>
            <a:ext cx="3165002" cy="1477328"/>
          </a:xfrm>
          <a:prstGeom prst="rect">
            <a:avLst/>
          </a:prstGeom>
        </p:spPr>
        <p:txBody>
          <a:bodyPr wrap="square">
            <a:spAutoFit/>
          </a:bodyPr>
          <a:lstStyle/>
          <a:p>
            <a:pPr marL="257175" indent="-257175">
              <a:buFont typeface="Arial" panose="020B0604020202020204" pitchFamily="34" charset="0"/>
              <a:buChar char="•"/>
            </a:pPr>
            <a:r>
              <a:rPr lang="nb-NO" sz="1800" dirty="0"/>
              <a:t>Negative handlinger med mål om å skade/oppnå fordeler på bekostning av andre</a:t>
            </a:r>
          </a:p>
          <a:p>
            <a:pPr marL="257175" indent="-257175">
              <a:buFont typeface="Arial" panose="020B0604020202020204" pitchFamily="34" charset="0"/>
              <a:buChar char="•"/>
            </a:pPr>
            <a:r>
              <a:rPr lang="nb-NO" sz="1800" dirty="0"/>
              <a:t>Ikke noe man skal tåle</a:t>
            </a:r>
          </a:p>
        </p:txBody>
      </p:sp>
      <p:sp>
        <p:nvSpPr>
          <p:cNvPr id="9" name="Rektangel 8"/>
          <p:cNvSpPr/>
          <p:nvPr/>
        </p:nvSpPr>
        <p:spPr>
          <a:xfrm>
            <a:off x="4364183" y="4503825"/>
            <a:ext cx="4384963" cy="1200329"/>
          </a:xfrm>
          <a:prstGeom prst="rect">
            <a:avLst/>
          </a:prstGeom>
        </p:spPr>
        <p:txBody>
          <a:bodyPr wrap="square">
            <a:spAutoFit/>
          </a:bodyPr>
          <a:lstStyle/>
          <a:p>
            <a:pPr marL="257175" indent="-257175">
              <a:buFont typeface="Arial" panose="020B0604020202020204" pitchFamily="34" charset="0"/>
              <a:buChar char="•"/>
            </a:pPr>
            <a:r>
              <a:rPr lang="nb-NO" sz="1800" dirty="0"/>
              <a:t>En viss balanse i styrkeforholdet</a:t>
            </a:r>
          </a:p>
          <a:p>
            <a:pPr marL="257175" indent="-257175">
              <a:buFont typeface="Arial" panose="020B0604020202020204" pitchFamily="34" charset="0"/>
              <a:buChar char="•"/>
            </a:pPr>
            <a:r>
              <a:rPr lang="nb-NO" sz="1800" dirty="0"/>
              <a:t>Målet er å vinne- ikke å skade</a:t>
            </a:r>
          </a:p>
          <a:p>
            <a:pPr marL="257175" indent="-257175">
              <a:buFont typeface="Arial" panose="020B0604020202020204" pitchFamily="34" charset="0"/>
              <a:buChar char="•"/>
            </a:pPr>
            <a:r>
              <a:rPr lang="nb-NO" sz="1800" dirty="0"/>
              <a:t>Å lære å løse opp i konflikter er en del av sosial kompetanse</a:t>
            </a:r>
          </a:p>
        </p:txBody>
      </p:sp>
    </p:spTree>
    <p:extLst>
      <p:ext uri="{BB962C8B-B14F-4D97-AF65-F5344CB8AC3E}">
        <p14:creationId xmlns:p14="http://schemas.microsoft.com/office/powerpoint/2010/main" val="318238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Digital risikoatferd og mobbing </a:t>
            </a:r>
          </a:p>
        </p:txBody>
      </p:sp>
      <p:graphicFrame>
        <p:nvGraphicFramePr>
          <p:cNvPr id="8" name="Diagram 7"/>
          <p:cNvGraphicFramePr/>
          <p:nvPr>
            <p:extLst>
              <p:ext uri="{D42A27DB-BD31-4B8C-83A1-F6EECF244321}">
                <p14:modId xmlns:p14="http://schemas.microsoft.com/office/powerpoint/2010/main" val="4148966153"/>
              </p:ext>
            </p:extLst>
          </p:nvPr>
        </p:nvGraphicFramePr>
        <p:xfrm>
          <a:off x="4572000" y="2301039"/>
          <a:ext cx="4352789" cy="288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ktangel 8"/>
          <p:cNvSpPr/>
          <p:nvPr/>
        </p:nvSpPr>
        <p:spPr>
          <a:xfrm>
            <a:off x="628650" y="2125266"/>
            <a:ext cx="4072691" cy="3970318"/>
          </a:xfrm>
          <a:prstGeom prst="rect">
            <a:avLst/>
          </a:prstGeom>
        </p:spPr>
        <p:txBody>
          <a:bodyPr wrap="square">
            <a:spAutoFit/>
          </a:bodyPr>
          <a:lstStyle/>
          <a:p>
            <a:pPr marL="214313" indent="-214313">
              <a:buFont typeface="Arial" panose="020B0604020202020204" pitchFamily="34" charset="0"/>
              <a:buChar char="•"/>
            </a:pPr>
            <a:r>
              <a:rPr lang="nb-NO" sz="1800" b="1" dirty="0">
                <a:solidFill>
                  <a:srgbClr val="02998E">
                    <a:lumMod val="50000"/>
                  </a:srgbClr>
                </a:solidFill>
              </a:rPr>
              <a:t>Den digitale arena </a:t>
            </a:r>
            <a:r>
              <a:rPr lang="nb-NO" sz="1800" dirty="0">
                <a:solidFill>
                  <a:srgbClr val="02998E">
                    <a:lumMod val="50000"/>
                  </a:srgbClr>
                </a:solidFill>
              </a:rPr>
              <a:t>er en sosial arena på linje med andre.</a:t>
            </a:r>
          </a:p>
          <a:p>
            <a:pPr marL="214313" indent="-214313">
              <a:buFont typeface="Arial" panose="020B0604020202020204" pitchFamily="34" charset="0"/>
              <a:buChar char="•"/>
            </a:pPr>
            <a:endParaRPr lang="nb-NO" sz="1800" dirty="0">
              <a:solidFill>
                <a:srgbClr val="02998E">
                  <a:lumMod val="50000"/>
                </a:srgbClr>
              </a:solidFill>
            </a:endParaRPr>
          </a:p>
          <a:p>
            <a:pPr marL="214313" indent="-214313">
              <a:buFont typeface="Arial" panose="020B0604020202020204" pitchFamily="34" charset="0"/>
              <a:buChar char="•"/>
            </a:pPr>
            <a:r>
              <a:rPr lang="nb-NO" sz="1800" dirty="0">
                <a:solidFill>
                  <a:srgbClr val="02998E">
                    <a:lumMod val="50000"/>
                  </a:srgbClr>
                </a:solidFill>
              </a:rPr>
              <a:t>En arena for </a:t>
            </a:r>
            <a:r>
              <a:rPr lang="nb-NO" sz="1800" b="1" dirty="0">
                <a:solidFill>
                  <a:srgbClr val="02998E">
                    <a:lumMod val="50000"/>
                  </a:srgbClr>
                </a:solidFill>
              </a:rPr>
              <a:t>sosial utprøving</a:t>
            </a:r>
            <a:endParaRPr lang="nb-NO" sz="1800" dirty="0">
              <a:solidFill>
                <a:srgbClr val="02998E">
                  <a:lumMod val="50000"/>
                </a:srgbClr>
              </a:solidFill>
            </a:endParaRPr>
          </a:p>
          <a:p>
            <a:pPr marL="214313" indent="-214313">
              <a:buFont typeface="Arial" panose="020B0604020202020204" pitchFamily="34" charset="0"/>
              <a:buChar char="•"/>
            </a:pPr>
            <a:endParaRPr lang="nb-NO" sz="1800" dirty="0">
              <a:solidFill>
                <a:srgbClr val="02998E">
                  <a:lumMod val="50000"/>
                </a:srgbClr>
              </a:solidFill>
            </a:endParaRPr>
          </a:p>
          <a:p>
            <a:pPr marL="214313" indent="-214313">
              <a:buFont typeface="Arial" panose="020B0604020202020204" pitchFamily="34" charset="0"/>
              <a:buChar char="•"/>
            </a:pPr>
            <a:r>
              <a:rPr lang="nb-NO" sz="1800" dirty="0">
                <a:solidFill>
                  <a:srgbClr val="02998E">
                    <a:lumMod val="50000"/>
                  </a:srgbClr>
                </a:solidFill>
              </a:rPr>
              <a:t>Preges av </a:t>
            </a:r>
            <a:r>
              <a:rPr lang="nb-NO" sz="1800" b="1" dirty="0" err="1">
                <a:solidFill>
                  <a:srgbClr val="02998E">
                    <a:lumMod val="50000"/>
                  </a:srgbClr>
                </a:solidFill>
              </a:rPr>
              <a:t>uoversiktlighet</a:t>
            </a:r>
            <a:r>
              <a:rPr lang="nb-NO" sz="1800" dirty="0">
                <a:solidFill>
                  <a:srgbClr val="02998E">
                    <a:lumMod val="50000"/>
                  </a:srgbClr>
                </a:solidFill>
              </a:rPr>
              <a:t> og </a:t>
            </a:r>
            <a:r>
              <a:rPr lang="nb-NO" sz="1800" b="1" dirty="0">
                <a:solidFill>
                  <a:srgbClr val="02998E">
                    <a:lumMod val="50000"/>
                  </a:srgbClr>
                </a:solidFill>
              </a:rPr>
              <a:t>risiko</a:t>
            </a:r>
          </a:p>
          <a:p>
            <a:pPr marL="214313" indent="-214313">
              <a:buFont typeface="Arial" panose="020B0604020202020204" pitchFamily="34" charset="0"/>
              <a:buChar char="•"/>
            </a:pPr>
            <a:endParaRPr lang="nb-NO" sz="1800" dirty="0">
              <a:solidFill>
                <a:srgbClr val="02998E">
                  <a:lumMod val="50000"/>
                </a:srgbClr>
              </a:solidFill>
            </a:endParaRPr>
          </a:p>
          <a:p>
            <a:pPr marL="214313" indent="-214313">
              <a:buFont typeface="Arial" panose="020B0604020202020204" pitchFamily="34" charset="0"/>
              <a:buChar char="•"/>
            </a:pPr>
            <a:r>
              <a:rPr lang="nb-NO" sz="1800" dirty="0">
                <a:solidFill>
                  <a:srgbClr val="02998E">
                    <a:lumMod val="50000"/>
                  </a:srgbClr>
                </a:solidFill>
              </a:rPr>
              <a:t>Den vanligste årsaken man oppgir for å mobbe/plage andre er at man ville </a:t>
            </a:r>
            <a:r>
              <a:rPr lang="nb-NO" sz="1800" b="1" dirty="0">
                <a:solidFill>
                  <a:srgbClr val="02998E">
                    <a:lumMod val="50000"/>
                  </a:srgbClr>
                </a:solidFill>
              </a:rPr>
              <a:t>hevne seg (41%) </a:t>
            </a:r>
            <a:r>
              <a:rPr lang="nb-NO" sz="1800" dirty="0">
                <a:solidFill>
                  <a:srgbClr val="02998E">
                    <a:lumMod val="50000"/>
                  </a:srgbClr>
                </a:solidFill>
              </a:rPr>
              <a:t>etterfulgt av </a:t>
            </a:r>
            <a:r>
              <a:rPr lang="nb-NO" sz="1800" b="1" dirty="0">
                <a:solidFill>
                  <a:srgbClr val="02998E">
                    <a:lumMod val="50000"/>
                  </a:srgbClr>
                </a:solidFill>
              </a:rPr>
              <a:t>«det bare skjedde» (31%)</a:t>
            </a:r>
            <a:r>
              <a:rPr lang="nb-NO" sz="1800" dirty="0">
                <a:solidFill>
                  <a:srgbClr val="02998E">
                    <a:lumMod val="50000"/>
                  </a:srgbClr>
                </a:solidFill>
              </a:rPr>
              <a:t> og man synes det var </a:t>
            </a:r>
            <a:r>
              <a:rPr lang="nb-NO" sz="1800" b="1" dirty="0">
                <a:solidFill>
                  <a:srgbClr val="02998E">
                    <a:lumMod val="50000"/>
                  </a:srgbClr>
                </a:solidFill>
              </a:rPr>
              <a:t>morsomt (21%) </a:t>
            </a:r>
            <a:r>
              <a:rPr lang="nb-NO" sz="1800" dirty="0">
                <a:solidFill>
                  <a:srgbClr val="02998E">
                    <a:lumMod val="50000"/>
                  </a:srgbClr>
                </a:solidFill>
              </a:rPr>
              <a:t>(</a:t>
            </a:r>
            <a:r>
              <a:rPr lang="nb-NO" sz="1800" dirty="0">
                <a:solidFill>
                  <a:srgbClr val="02998E">
                    <a:lumMod val="50000"/>
                  </a:srgbClr>
                </a:solidFill>
                <a:hlinkClick r:id="rId8"/>
              </a:rPr>
              <a:t>EU kids Online 2019</a:t>
            </a:r>
            <a:r>
              <a:rPr lang="nb-NO" sz="1800" dirty="0">
                <a:solidFill>
                  <a:srgbClr val="02998E">
                    <a:lumMod val="50000"/>
                  </a:srgbClr>
                </a:solidFill>
              </a:rPr>
              <a:t>)</a:t>
            </a:r>
          </a:p>
        </p:txBody>
      </p:sp>
      <p:sp>
        <p:nvSpPr>
          <p:cNvPr id="3" name="Footer Placeholder 2">
            <a:extLst>
              <a:ext uri="{FF2B5EF4-FFF2-40B4-BE49-F238E27FC236}">
                <a16:creationId xmlns:a16="http://schemas.microsoft.com/office/drawing/2014/main" id="{805032F4-312D-4C99-8B82-5D49F2D32F11}"/>
              </a:ext>
            </a:extLst>
          </p:cNvPr>
          <p:cNvSpPr>
            <a:spLocks noGrp="1"/>
          </p:cNvSpPr>
          <p:nvPr>
            <p:ph type="ftr" sz="quarter" idx="11"/>
          </p:nvPr>
        </p:nvSpPr>
        <p:spPr/>
        <p:txBody>
          <a:bodyPr/>
          <a:lstStyle/>
          <a:p>
            <a:r>
              <a:rPr lang="nb-NO"/>
              <a:t>AT/FR - MKA</a:t>
            </a:r>
          </a:p>
        </p:txBody>
      </p:sp>
    </p:spTree>
    <p:extLst>
      <p:ext uri="{BB962C8B-B14F-4D97-AF65-F5344CB8AC3E}">
        <p14:creationId xmlns:p14="http://schemas.microsoft.com/office/powerpoint/2010/main" val="203140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kebent trekant 11"/>
          <p:cNvSpPr/>
          <p:nvPr/>
        </p:nvSpPr>
        <p:spPr bwMode="auto">
          <a:xfrm>
            <a:off x="2546775" y="1750429"/>
            <a:ext cx="4050450" cy="3564396"/>
          </a:xfrm>
          <a:prstGeom prst="triangle">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a:spcBef>
                <a:spcPct val="50000"/>
              </a:spcBef>
            </a:pPr>
            <a:endParaRPr lang="nb-NO" sz="1800" dirty="0"/>
          </a:p>
        </p:txBody>
      </p:sp>
      <p:sp>
        <p:nvSpPr>
          <p:cNvPr id="14" name="Rektangel 13"/>
          <p:cNvSpPr/>
          <p:nvPr/>
        </p:nvSpPr>
        <p:spPr>
          <a:xfrm>
            <a:off x="2830497" y="4464777"/>
            <a:ext cx="3429000" cy="784830"/>
          </a:xfrm>
          <a:prstGeom prst="rect">
            <a:avLst/>
          </a:prstGeom>
        </p:spPr>
        <p:txBody>
          <a:bodyPr>
            <a:spAutoFit/>
          </a:bodyPr>
          <a:lstStyle/>
          <a:p>
            <a:pPr algn="ctr">
              <a:spcBef>
                <a:spcPct val="50000"/>
              </a:spcBef>
            </a:pPr>
            <a:r>
              <a:rPr lang="nb-NO" sz="1500" dirty="0"/>
              <a:t>Sviktende arbeid med normer, verdier, holdninger og grunnleggende forhold i organisasjon og læringsmiljø</a:t>
            </a:r>
          </a:p>
        </p:txBody>
      </p:sp>
      <p:cxnSp>
        <p:nvCxnSpPr>
          <p:cNvPr id="16" name="Rett linje 15"/>
          <p:cNvCxnSpPr/>
          <p:nvPr/>
        </p:nvCxnSpPr>
        <p:spPr bwMode="auto">
          <a:xfrm>
            <a:off x="3059832" y="4455114"/>
            <a:ext cx="302433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 Box 9"/>
          <p:cNvSpPr txBox="1">
            <a:spLocks noChangeArrowheads="1"/>
          </p:cNvSpPr>
          <p:nvPr/>
        </p:nvSpPr>
        <p:spPr bwMode="auto">
          <a:xfrm>
            <a:off x="2483724" y="3897199"/>
            <a:ext cx="42124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nb-NO" sz="1350" dirty="0"/>
              <a:t>Barnegruppe med svak </a:t>
            </a:r>
            <a:r>
              <a:rPr lang="nb-NO" sz="1350" dirty="0" err="1"/>
              <a:t>vi-følelse</a:t>
            </a:r>
            <a:r>
              <a:rPr lang="nb-NO" sz="1350" dirty="0"/>
              <a:t>, </a:t>
            </a:r>
          </a:p>
          <a:p>
            <a:pPr algn="ctr"/>
            <a:r>
              <a:rPr lang="nb-NO" sz="1350" dirty="0"/>
              <a:t>Mye erting og ufin språkbruk</a:t>
            </a:r>
          </a:p>
        </p:txBody>
      </p:sp>
      <p:cxnSp>
        <p:nvCxnSpPr>
          <p:cNvPr id="19" name="Rett linje 18"/>
          <p:cNvCxnSpPr/>
          <p:nvPr/>
        </p:nvCxnSpPr>
        <p:spPr bwMode="auto">
          <a:xfrm>
            <a:off x="3383870" y="3897199"/>
            <a:ext cx="2401217" cy="460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 Box 10"/>
          <p:cNvSpPr txBox="1">
            <a:spLocks noChangeArrowheads="1"/>
          </p:cNvSpPr>
          <p:nvPr/>
        </p:nvSpPr>
        <p:spPr bwMode="auto">
          <a:xfrm>
            <a:off x="3276675" y="3014265"/>
            <a:ext cx="28074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nb-NO" sz="1400" dirty="0"/>
              <a:t>Redsel,  </a:t>
            </a:r>
          </a:p>
          <a:p>
            <a:pPr algn="ctr"/>
            <a:r>
              <a:rPr lang="nb-NO" sz="1400" dirty="0"/>
              <a:t>utestengelser,</a:t>
            </a:r>
          </a:p>
          <a:p>
            <a:pPr algn="ctr"/>
            <a:r>
              <a:rPr lang="nb-NO" sz="1400" dirty="0"/>
              <a:t>krenkende utsagn</a:t>
            </a:r>
          </a:p>
        </p:txBody>
      </p:sp>
      <p:sp>
        <p:nvSpPr>
          <p:cNvPr id="29" name="Text Box 11"/>
          <p:cNvSpPr txBox="1">
            <a:spLocks noChangeArrowheads="1"/>
          </p:cNvSpPr>
          <p:nvPr/>
        </p:nvSpPr>
        <p:spPr bwMode="auto">
          <a:xfrm>
            <a:off x="3977879" y="2330092"/>
            <a:ext cx="11882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Bef>
                <a:spcPct val="50000"/>
              </a:spcBef>
            </a:pPr>
            <a:r>
              <a:rPr lang="nb-NO" sz="1200" dirty="0">
                <a:solidFill>
                  <a:srgbClr val="FF0000"/>
                </a:solidFill>
              </a:rPr>
              <a:t>Mobbing</a:t>
            </a:r>
          </a:p>
        </p:txBody>
      </p:sp>
      <p:cxnSp>
        <p:nvCxnSpPr>
          <p:cNvPr id="28" name="Rett linje 27"/>
          <p:cNvCxnSpPr/>
          <p:nvPr/>
        </p:nvCxnSpPr>
        <p:spPr bwMode="auto">
          <a:xfrm>
            <a:off x="4031940" y="2726922"/>
            <a:ext cx="10801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1" name="Rett pil 1030"/>
          <p:cNvCxnSpPr/>
          <p:nvPr/>
        </p:nvCxnSpPr>
        <p:spPr bwMode="auto">
          <a:xfrm flipV="1">
            <a:off x="2323272" y="2258652"/>
            <a:ext cx="1654607" cy="2826751"/>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42" name="Rett pil 41"/>
          <p:cNvCxnSpPr/>
          <p:nvPr/>
        </p:nvCxnSpPr>
        <p:spPr bwMode="auto">
          <a:xfrm flipH="1" flipV="1">
            <a:off x="5166123" y="2186864"/>
            <a:ext cx="1728136" cy="2970329"/>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sp>
        <p:nvSpPr>
          <p:cNvPr id="2" name="TekstSylinder 1"/>
          <p:cNvSpPr txBox="1"/>
          <p:nvPr/>
        </p:nvSpPr>
        <p:spPr>
          <a:xfrm>
            <a:off x="1601670" y="1214755"/>
            <a:ext cx="5832648" cy="646331"/>
          </a:xfrm>
          <a:prstGeom prst="rect">
            <a:avLst/>
          </a:prstGeom>
          <a:noFill/>
        </p:spPr>
        <p:txBody>
          <a:bodyPr wrap="square" rtlCol="0">
            <a:spAutoFit/>
          </a:bodyPr>
          <a:lstStyle/>
          <a:p>
            <a:r>
              <a:rPr lang="nb-NO" sz="1800" dirty="0"/>
              <a:t>Mobbing som et symptom på organisasjonen/barnegruppas (u)kultur</a:t>
            </a:r>
          </a:p>
        </p:txBody>
      </p:sp>
      <p:sp>
        <p:nvSpPr>
          <p:cNvPr id="3" name="TekstSylinder 2"/>
          <p:cNvSpPr txBox="1"/>
          <p:nvPr/>
        </p:nvSpPr>
        <p:spPr>
          <a:xfrm>
            <a:off x="5464650" y="1929137"/>
            <a:ext cx="1903931" cy="219291"/>
          </a:xfrm>
          <a:prstGeom prst="rect">
            <a:avLst/>
          </a:prstGeom>
          <a:noFill/>
        </p:spPr>
        <p:txBody>
          <a:bodyPr wrap="square" rtlCol="0">
            <a:spAutoFit/>
          </a:bodyPr>
          <a:lstStyle/>
          <a:p>
            <a:r>
              <a:rPr lang="nb-NO" sz="825" dirty="0"/>
              <a:t>Fritt etter: Helle </a:t>
            </a:r>
            <a:r>
              <a:rPr lang="nb-NO" sz="825" dirty="0" err="1"/>
              <a:t>Rabøl</a:t>
            </a:r>
            <a:r>
              <a:rPr lang="nb-NO" sz="825" dirty="0"/>
              <a:t> Hansen; 2011</a:t>
            </a:r>
          </a:p>
        </p:txBody>
      </p:sp>
    </p:spTree>
    <p:extLst>
      <p:ext uri="{BB962C8B-B14F-4D97-AF65-F5344CB8AC3E}">
        <p14:creationId xmlns:p14="http://schemas.microsoft.com/office/powerpoint/2010/main" val="141445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7691" y="1517171"/>
            <a:ext cx="7405255" cy="519718"/>
          </a:xfrm>
        </p:spPr>
        <p:txBody>
          <a:bodyPr>
            <a:normAutofit/>
          </a:bodyPr>
          <a:lstStyle/>
          <a:p>
            <a:pPr algn="ctr"/>
            <a:r>
              <a:rPr lang="nb-NO" altLang="nb-NO" sz="3000" dirty="0"/>
              <a:t>Mobbing</a:t>
            </a:r>
            <a:r>
              <a:rPr lang="nb-NO" dirty="0"/>
              <a:t> </a:t>
            </a:r>
          </a:p>
        </p:txBody>
      </p:sp>
      <p:sp>
        <p:nvSpPr>
          <p:cNvPr id="3" name="Plassholder for tekst 2"/>
          <p:cNvSpPr>
            <a:spLocks noGrp="1"/>
          </p:cNvSpPr>
          <p:nvPr>
            <p:ph type="body" sz="quarter" idx="13"/>
          </p:nvPr>
        </p:nvSpPr>
        <p:spPr>
          <a:xfrm>
            <a:off x="1267691" y="2205202"/>
            <a:ext cx="7300868" cy="3365938"/>
          </a:xfrm>
        </p:spPr>
        <p:txBody>
          <a:bodyPr>
            <a:normAutofit/>
          </a:bodyPr>
          <a:lstStyle/>
          <a:p>
            <a:endParaRPr lang="nb-NO" altLang="nb-NO" dirty="0"/>
          </a:p>
          <a:p>
            <a:r>
              <a:rPr lang="nb-NO" altLang="nb-NO" dirty="0"/>
              <a:t>Med mobbing forstår vi 	</a:t>
            </a:r>
          </a:p>
          <a:p>
            <a:pPr lvl="1"/>
            <a:endParaRPr lang="nb-NO" altLang="nb-NO" dirty="0"/>
          </a:p>
          <a:p>
            <a:pPr lvl="1"/>
            <a:r>
              <a:rPr lang="nb-NO" altLang="nb-NO" dirty="0"/>
              <a:t>En negativ handling…</a:t>
            </a:r>
          </a:p>
          <a:p>
            <a:pPr lvl="1"/>
            <a:r>
              <a:rPr lang="nb-NO" altLang="nb-NO" dirty="0"/>
              <a:t>…Som gjentas over tid</a:t>
            </a:r>
          </a:p>
          <a:p>
            <a:pPr lvl="1"/>
            <a:r>
              <a:rPr lang="nb-NO" altLang="nb-NO" dirty="0"/>
              <a:t>…Som er rettet mot en som har vanskelighet med å forsvare seg</a:t>
            </a:r>
          </a:p>
          <a:p>
            <a:endParaRPr lang="nb-NO" altLang="nb-NO" sz="1400" dirty="0"/>
          </a:p>
          <a:p>
            <a:pPr marL="0" indent="0" algn="r">
              <a:buNone/>
            </a:pPr>
            <a:r>
              <a:rPr lang="nb-NO" altLang="nb-NO" dirty="0"/>
              <a:t>(</a:t>
            </a:r>
            <a:r>
              <a:rPr lang="nb-NO" altLang="nb-NO" dirty="0" err="1"/>
              <a:t>Olweus</a:t>
            </a:r>
            <a:r>
              <a:rPr lang="nb-NO" altLang="nb-NO" dirty="0"/>
              <a:t> &amp; Roland 1983, Smith 2005)</a:t>
            </a:r>
            <a:endParaRPr lang="nb-NO" dirty="0"/>
          </a:p>
        </p:txBody>
      </p:sp>
      <p:sp>
        <p:nvSpPr>
          <p:cNvPr id="4" name="Footer Placeholder 3">
            <a:extLst>
              <a:ext uri="{FF2B5EF4-FFF2-40B4-BE49-F238E27FC236}">
                <a16:creationId xmlns:a16="http://schemas.microsoft.com/office/drawing/2014/main" id="{0DB6B20E-4875-4DEE-991C-FD0ACD8836A6}"/>
              </a:ext>
            </a:extLst>
          </p:cNvPr>
          <p:cNvSpPr>
            <a:spLocks noGrp="1"/>
          </p:cNvSpPr>
          <p:nvPr>
            <p:ph type="ftr" sz="quarter" idx="11"/>
          </p:nvPr>
        </p:nvSpPr>
        <p:spPr/>
        <p:txBody>
          <a:bodyPr/>
          <a:lstStyle/>
          <a:p>
            <a:r>
              <a:rPr lang="nb-NO"/>
              <a:t>AT/FR - Læringsmiljøsenteret</a:t>
            </a:r>
          </a:p>
        </p:txBody>
      </p:sp>
    </p:spTree>
    <p:extLst>
      <p:ext uri="{BB962C8B-B14F-4D97-AF65-F5344CB8AC3E}">
        <p14:creationId xmlns:p14="http://schemas.microsoft.com/office/powerpoint/2010/main" val="54697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spcFirstLastPara="1" vert="horz" wrap="square" lIns="68569" tIns="34275" rIns="68569" bIns="34275" rtlCol="0" anchor="t" anchorCtr="0">
            <a:noAutofit/>
          </a:bodyPr>
          <a:lstStyle/>
          <a:p>
            <a:pPr>
              <a:spcBef>
                <a:spcPts val="0"/>
              </a:spcBef>
              <a:buClr>
                <a:srgbClr val="262626"/>
              </a:buClr>
              <a:buSzPts val="3600"/>
            </a:pPr>
            <a:r>
              <a:rPr lang="en-US" sz="2700">
                <a:solidFill>
                  <a:srgbClr val="262626"/>
                </a:solidFill>
                <a:latin typeface="Century Gothic"/>
                <a:ea typeface="Century Gothic"/>
                <a:cs typeface="Century Gothic"/>
                <a:sym typeface="Century Gothic"/>
              </a:rPr>
              <a:t>Ulike former for mobbing</a:t>
            </a:r>
            <a:endParaRPr sz="2700">
              <a:solidFill>
                <a:srgbClr val="262626"/>
              </a:solidFill>
              <a:latin typeface="Century Gothic"/>
              <a:ea typeface="Century Gothic"/>
              <a:cs typeface="Century Gothic"/>
              <a:sym typeface="Century Gothic"/>
            </a:endParaRPr>
          </a:p>
        </p:txBody>
      </p:sp>
      <p:sp>
        <p:nvSpPr>
          <p:cNvPr id="2" name="Footer Placeholder 1"/>
          <p:cNvSpPr>
            <a:spLocks noGrp="1"/>
          </p:cNvSpPr>
          <p:nvPr>
            <p:ph type="ftr" sz="quarter" idx="11"/>
          </p:nvPr>
        </p:nvSpPr>
        <p:spPr>
          <a:prstGeom prst="rect">
            <a:avLst/>
          </a:prstGeom>
        </p:spPr>
        <p:txBody>
          <a:bodyPr vert="horz" lIns="68580" tIns="34290" rIns="68580" bIns="34290" rtlCol="0" anchor="ctr"/>
          <a:lstStyle>
            <a:defPPr>
              <a:defRPr lang="en-US"/>
            </a:defPPr>
            <a:lvl1pPr marL="0" algn="l" defTabSz="342900" rtl="0" eaLnBrk="1" latinLnBrk="0" hangingPunct="1">
              <a:defRPr sz="675" kern="1200">
                <a:solidFill>
                  <a:schemeClr val="tx1">
                    <a:tint val="75000"/>
                  </a:schemeClr>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nb-NO"/>
              <a:t>AT/FR - Læringsmiljøsenteret</a:t>
            </a:r>
          </a:p>
        </p:txBody>
      </p:sp>
      <p:sp>
        <p:nvSpPr>
          <p:cNvPr id="444" name="Shape 444"/>
          <p:cNvSpPr txBox="1">
            <a:spLocks noGrp="1"/>
          </p:cNvSpPr>
          <p:nvPr>
            <p:ph type="body" sz="quarter" idx="13"/>
          </p:nvPr>
        </p:nvSpPr>
        <p:spPr>
          <a:xfrm>
            <a:off x="1252855" y="1843763"/>
            <a:ext cx="7010791" cy="2965127"/>
          </a:xfrm>
          <a:prstGeom prst="rect">
            <a:avLst/>
          </a:prstGeom>
          <a:noFill/>
          <a:ln>
            <a:noFill/>
          </a:ln>
        </p:spPr>
        <p:txBody>
          <a:bodyPr spcFirstLastPara="1" vert="horz" wrap="square" lIns="68569" tIns="34275" rIns="68569" bIns="34275" rtlCol="0" anchor="t" anchorCtr="0">
            <a:noAutofit/>
          </a:bodyPr>
          <a:lstStyle/>
          <a:p>
            <a:pPr marL="257175" indent="-257175">
              <a:spcBef>
                <a:spcPts val="0"/>
              </a:spcBef>
              <a:buSzPts val="1800"/>
              <a:buFont typeface="Noto Sans Symbols"/>
              <a:buChar char="•"/>
            </a:pPr>
            <a:r>
              <a:rPr lang="en-US" sz="1500" b="1" dirty="0">
                <a:solidFill>
                  <a:srgbClr val="3F3F3F"/>
                </a:solidFill>
                <a:latin typeface="Century Gothic"/>
                <a:ea typeface="Century Gothic"/>
                <a:cs typeface="Century Gothic"/>
                <a:sym typeface="Century Gothic"/>
              </a:rPr>
              <a:t>KONTAKTMOBBING</a:t>
            </a:r>
            <a:endParaRPr sz="1800" dirty="0"/>
          </a:p>
          <a:p>
            <a:pPr marL="557213" lvl="1" indent="-214313">
              <a:buSzPts val="1800"/>
              <a:buFont typeface="Noto Sans Symbols"/>
              <a:buChar char="•"/>
            </a:pPr>
            <a:r>
              <a:rPr lang="en-US" sz="1500" dirty="0" err="1">
                <a:solidFill>
                  <a:srgbClr val="3F3F3F"/>
                </a:solidFill>
                <a:latin typeface="Century Gothic"/>
                <a:ea typeface="Century Gothic"/>
                <a:cs typeface="Century Gothic"/>
                <a:sym typeface="Century Gothic"/>
              </a:rPr>
              <a:t>Fysisk</a:t>
            </a:r>
            <a:r>
              <a:rPr lang="en-US" sz="1500" dirty="0">
                <a:solidFill>
                  <a:srgbClr val="3F3F3F"/>
                </a:solidFill>
                <a:latin typeface="Century Gothic"/>
                <a:ea typeface="Century Gothic"/>
                <a:cs typeface="Century Gothic"/>
                <a:sym typeface="Century Gothic"/>
              </a:rPr>
              <a:t> </a:t>
            </a:r>
            <a:endParaRPr sz="1800" dirty="0"/>
          </a:p>
          <a:p>
            <a:pPr marL="557213" lvl="1" indent="-214313">
              <a:buSzPts val="1800"/>
              <a:buFont typeface="Noto Sans Symbols"/>
              <a:buChar char="•"/>
            </a:pPr>
            <a:r>
              <a:rPr lang="en-US" sz="1500" dirty="0" err="1">
                <a:solidFill>
                  <a:srgbClr val="3F3F3F"/>
                </a:solidFill>
                <a:latin typeface="Century Gothic"/>
                <a:ea typeface="Century Gothic"/>
                <a:cs typeface="Century Gothic"/>
                <a:sym typeface="Century Gothic"/>
              </a:rPr>
              <a:t>Erting</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eller</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trusler</a:t>
            </a:r>
            <a:endParaRPr sz="1800" dirty="0"/>
          </a:p>
          <a:p>
            <a:pPr marL="557213" lvl="1" indent="-214313">
              <a:buSzPts val="1800"/>
              <a:buFont typeface="Noto Sans Symbols"/>
              <a:buChar char="•"/>
            </a:pPr>
            <a:r>
              <a:rPr lang="en-US" sz="1500" dirty="0" err="1">
                <a:solidFill>
                  <a:srgbClr val="3F3F3F"/>
                </a:solidFill>
                <a:latin typeface="Century Gothic"/>
                <a:ea typeface="Century Gothic"/>
                <a:cs typeface="Century Gothic"/>
                <a:sym typeface="Century Gothic"/>
              </a:rPr>
              <a:t>Utfrysing</a:t>
            </a:r>
            <a:r>
              <a:rPr lang="en-US" sz="1500" dirty="0">
                <a:solidFill>
                  <a:srgbClr val="3F3F3F"/>
                </a:solidFill>
                <a:latin typeface="Century Gothic"/>
                <a:ea typeface="Century Gothic"/>
                <a:cs typeface="Century Gothic"/>
                <a:sym typeface="Century Gothic"/>
              </a:rPr>
              <a:t> - </a:t>
            </a:r>
            <a:r>
              <a:rPr lang="en-US" sz="1500" dirty="0" err="1">
                <a:solidFill>
                  <a:srgbClr val="3F3F3F"/>
                </a:solidFill>
                <a:latin typeface="Century Gothic"/>
                <a:ea typeface="Century Gothic"/>
                <a:cs typeface="Century Gothic"/>
                <a:sym typeface="Century Gothic"/>
              </a:rPr>
              <a:t>utestegning</a:t>
            </a:r>
            <a:endParaRPr sz="1800" dirty="0"/>
          </a:p>
          <a:p>
            <a:pPr marL="266700" lvl="1" indent="0">
              <a:buSzPts val="1600"/>
              <a:buNone/>
            </a:pPr>
            <a:endParaRPr sz="1350" dirty="0">
              <a:solidFill>
                <a:srgbClr val="3F3F3F"/>
              </a:solidFill>
              <a:latin typeface="Century Gothic"/>
              <a:ea typeface="Century Gothic"/>
              <a:cs typeface="Century Gothic"/>
              <a:sym typeface="Century Gothic"/>
            </a:endParaRPr>
          </a:p>
          <a:p>
            <a:pPr marL="257175" indent="-257175">
              <a:buSzPts val="1800"/>
              <a:buFont typeface="Noto Sans Symbols"/>
              <a:buChar char="•"/>
            </a:pPr>
            <a:r>
              <a:rPr lang="en-US" sz="1500" b="1" dirty="0">
                <a:solidFill>
                  <a:srgbClr val="3F3F3F"/>
                </a:solidFill>
                <a:latin typeface="Century Gothic"/>
                <a:ea typeface="Century Gothic"/>
                <a:cs typeface="Century Gothic"/>
                <a:sym typeface="Century Gothic"/>
              </a:rPr>
              <a:t>DIGITAL MOBBING</a:t>
            </a:r>
            <a:endParaRPr sz="1800" dirty="0"/>
          </a:p>
          <a:p>
            <a:pPr marL="557213" lvl="1" indent="-214313">
              <a:buSzPts val="1800"/>
              <a:buFont typeface="Noto Sans Symbols"/>
              <a:buChar char="•"/>
            </a:pPr>
            <a:r>
              <a:rPr lang="en-US" sz="1500" dirty="0">
                <a:solidFill>
                  <a:srgbClr val="3F3F3F"/>
                </a:solidFill>
                <a:latin typeface="Century Gothic"/>
                <a:ea typeface="Century Gothic"/>
                <a:cs typeface="Century Gothic"/>
                <a:sym typeface="Century Gothic"/>
              </a:rPr>
              <a:t>Mobbing </a:t>
            </a:r>
            <a:r>
              <a:rPr lang="en-US" sz="1500" dirty="0" err="1">
                <a:solidFill>
                  <a:srgbClr val="3F3F3F"/>
                </a:solidFill>
                <a:latin typeface="Century Gothic"/>
                <a:ea typeface="Century Gothic"/>
                <a:cs typeface="Century Gothic"/>
                <a:sym typeface="Century Gothic"/>
              </a:rPr>
              <a:t>ved</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bruk</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av</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digitale</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hjelpemidler</a:t>
            </a:r>
            <a:endParaRPr sz="1800" dirty="0"/>
          </a:p>
          <a:p>
            <a:pPr marL="557213" lvl="1" indent="-214313">
              <a:buSzPts val="1800"/>
              <a:buFont typeface="Noto Sans Symbols"/>
              <a:buChar char="•"/>
            </a:pPr>
            <a:r>
              <a:rPr lang="en-US" sz="1500" dirty="0" err="1">
                <a:solidFill>
                  <a:srgbClr val="3F3F3F"/>
                </a:solidFill>
                <a:latin typeface="Century Gothic"/>
                <a:ea typeface="Century Gothic"/>
                <a:cs typeface="Century Gothic"/>
                <a:sym typeface="Century Gothic"/>
              </a:rPr>
              <a:t>Samtale</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tekst</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bilder</a:t>
            </a:r>
            <a:r>
              <a:rPr lang="en-US" sz="1500" dirty="0">
                <a:solidFill>
                  <a:srgbClr val="3F3F3F"/>
                </a:solidFill>
                <a:latin typeface="Century Gothic"/>
                <a:ea typeface="Century Gothic"/>
                <a:cs typeface="Century Gothic"/>
                <a:sym typeface="Century Gothic"/>
              </a:rPr>
              <a:t>, film, </a:t>
            </a:r>
            <a:r>
              <a:rPr lang="en-US" sz="1500" dirty="0" err="1">
                <a:solidFill>
                  <a:srgbClr val="3F3F3F"/>
                </a:solidFill>
                <a:latin typeface="Century Gothic"/>
                <a:ea typeface="Century Gothic"/>
                <a:cs typeface="Century Gothic"/>
                <a:sym typeface="Century Gothic"/>
              </a:rPr>
              <a:t>utelukke</a:t>
            </a:r>
            <a:r>
              <a:rPr lang="en-US" sz="1500" dirty="0">
                <a:solidFill>
                  <a:srgbClr val="3F3F3F"/>
                </a:solidFill>
                <a:latin typeface="Century Gothic"/>
                <a:ea typeface="Century Gothic"/>
                <a:cs typeface="Century Gothic"/>
                <a:sym typeface="Century Gothic"/>
              </a:rPr>
              <a:t>/</a:t>
            </a:r>
            <a:r>
              <a:rPr lang="en-US" sz="1500" dirty="0" err="1">
                <a:solidFill>
                  <a:srgbClr val="3F3F3F"/>
                </a:solidFill>
                <a:latin typeface="Century Gothic"/>
                <a:ea typeface="Century Gothic"/>
                <a:cs typeface="Century Gothic"/>
                <a:sym typeface="Century Gothic"/>
              </a:rPr>
              <a:t>blokkere</a:t>
            </a:r>
            <a:r>
              <a:rPr lang="en-US" sz="1500" dirty="0">
                <a:solidFill>
                  <a:srgbClr val="3F3F3F"/>
                </a:solidFill>
                <a:latin typeface="Century Gothic"/>
                <a:ea typeface="Century Gothic"/>
                <a:cs typeface="Century Gothic"/>
                <a:sym typeface="Century Gothic"/>
              </a:rPr>
              <a:t>, ”like”…..</a:t>
            </a:r>
            <a:endParaRPr sz="1800" dirty="0"/>
          </a:p>
          <a:p>
            <a:pPr marL="557213" lvl="1" indent="-214313">
              <a:buSzPts val="1800"/>
              <a:buFont typeface="Noto Sans Symbols"/>
              <a:buChar char="•"/>
            </a:pPr>
            <a:r>
              <a:rPr lang="en-US" sz="1500" dirty="0" err="1">
                <a:solidFill>
                  <a:srgbClr val="3F3F3F"/>
                </a:solidFill>
                <a:latin typeface="Century Gothic"/>
                <a:ea typeface="Century Gothic"/>
                <a:cs typeface="Century Gothic"/>
                <a:sym typeface="Century Gothic"/>
              </a:rPr>
              <a:t>Særpreg</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anonymitet</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tilgjengelighet</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ubegrenset</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publikum</a:t>
            </a:r>
            <a:r>
              <a:rPr lang="en-US" sz="1500" dirty="0">
                <a:solidFill>
                  <a:srgbClr val="3F3F3F"/>
                </a:solidFill>
                <a:latin typeface="Century Gothic"/>
                <a:ea typeface="Century Gothic"/>
                <a:cs typeface="Century Gothic"/>
                <a:sym typeface="Century Gothic"/>
              </a:rPr>
              <a:t>, </a:t>
            </a:r>
            <a:r>
              <a:rPr lang="en-US" sz="1500" dirty="0" err="1">
                <a:solidFill>
                  <a:srgbClr val="3F3F3F"/>
                </a:solidFill>
                <a:latin typeface="Century Gothic"/>
                <a:ea typeface="Century Gothic"/>
                <a:cs typeface="Century Gothic"/>
                <a:sym typeface="Century Gothic"/>
              </a:rPr>
              <a:t>spredning</a:t>
            </a:r>
            <a:r>
              <a:rPr lang="en-US" sz="1500" dirty="0">
                <a:solidFill>
                  <a:srgbClr val="3F3F3F"/>
                </a:solidFill>
                <a:latin typeface="Century Gothic"/>
                <a:ea typeface="Century Gothic"/>
                <a:cs typeface="Century Gothic"/>
                <a:sym typeface="Century Gothic"/>
              </a:rPr>
              <a:t>.</a:t>
            </a:r>
          </a:p>
          <a:p>
            <a:pPr lvl="1">
              <a:lnSpc>
                <a:spcPct val="90000"/>
              </a:lnSpc>
              <a:buSzPts val="1800"/>
              <a:buFont typeface="Noto Sans Symbols"/>
              <a:buChar char="•"/>
            </a:pPr>
            <a:r>
              <a:rPr lang="nb-NO" sz="1500" dirty="0">
                <a:latin typeface="Century Gothic" panose="020B0502020202020204" pitchFamily="34" charset="0"/>
              </a:rPr>
              <a:t>Digital mobbing er en </a:t>
            </a:r>
            <a:r>
              <a:rPr lang="nb-NO" sz="1500" i="1" dirty="0">
                <a:latin typeface="Century Gothic" panose="020B0502020202020204" pitchFamily="34" charset="0"/>
              </a:rPr>
              <a:t>type mobbing hvor teknologien blander seg inn i ekskluderende prosesser blant barn og unge i skolen</a:t>
            </a:r>
            <a:r>
              <a:rPr lang="nb-NO" sz="1500" dirty="0">
                <a:latin typeface="Century Gothic" panose="020B0502020202020204" pitchFamily="34" charset="0"/>
              </a:rPr>
              <a:t>. </a:t>
            </a:r>
            <a:endParaRPr sz="1500" dirty="0">
              <a:latin typeface="Century Gothic" panose="020B0502020202020204" pitchFamily="34" charset="0"/>
            </a:endParaRPr>
          </a:p>
          <a:p>
            <a:pPr marL="257175" indent="-171450">
              <a:buSzPts val="1800"/>
              <a:buNone/>
            </a:pPr>
            <a:endParaRPr sz="1350" dirty="0">
              <a:solidFill>
                <a:srgbClr val="3F3F3F"/>
              </a:solidFill>
              <a:latin typeface="Century Gothic"/>
              <a:ea typeface="Century Gothic"/>
              <a:cs typeface="Century Gothic"/>
              <a:sym typeface="Century Gothic"/>
            </a:endParaRPr>
          </a:p>
          <a:p>
            <a:pPr marL="257175" indent="-142875">
              <a:buSzPts val="2400"/>
              <a:buNone/>
            </a:pPr>
            <a:endParaRPr sz="1800" dirty="0">
              <a:solidFill>
                <a:srgbClr val="3F3F3F"/>
              </a:solidFill>
              <a:latin typeface="Century Gothic"/>
              <a:ea typeface="Century Gothic"/>
              <a:cs typeface="Century Gothic"/>
              <a:sym typeface="Century Gothic"/>
            </a:endParaRPr>
          </a:p>
        </p:txBody>
      </p:sp>
      <p:sp>
        <p:nvSpPr>
          <p:cNvPr id="445" name="Shape 445"/>
          <p:cNvSpPr txBox="1"/>
          <p:nvPr/>
        </p:nvSpPr>
        <p:spPr>
          <a:xfrm>
            <a:off x="2736057" y="1143001"/>
            <a:ext cx="3780235" cy="346249"/>
          </a:xfrm>
          <a:prstGeom prst="rect">
            <a:avLst/>
          </a:prstGeom>
          <a:noFill/>
          <a:ln>
            <a:noFill/>
          </a:ln>
        </p:spPr>
        <p:txBody>
          <a:bodyPr spcFirstLastPara="1" wrap="square" lIns="68569" tIns="34275" rIns="68569" bIns="34275" anchor="t" anchorCtr="0">
            <a:noAutofit/>
          </a:bodyPr>
          <a:lstStyle/>
          <a:p>
            <a:pPr algn="ctr"/>
            <a:r>
              <a:rPr lang="en-US" sz="1350" b="1">
                <a:solidFill>
                  <a:schemeClr val="lt1"/>
                </a:solidFill>
                <a:latin typeface="Century Gothic"/>
                <a:ea typeface="Century Gothic"/>
                <a:cs typeface="Century Gothic"/>
                <a:sym typeface="Century Gothic"/>
              </a:rPr>
              <a:t>Ulike former for mobbing </a:t>
            </a:r>
            <a:endParaRPr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4">
                                            <p:txEl>
                                              <p:pRg st="0" end="0"/>
                                            </p:txEl>
                                          </p:spTgt>
                                        </p:tgtEl>
                                        <p:attrNameLst>
                                          <p:attrName>style.visibility</p:attrName>
                                        </p:attrNameLst>
                                      </p:cBhvr>
                                      <p:to>
                                        <p:strVal val="visible"/>
                                      </p:to>
                                    </p:set>
                                    <p:animEffect transition="in" filter="fade">
                                      <p:cBhvr>
                                        <p:cTn id="7" dur="1000"/>
                                        <p:tgtEl>
                                          <p:spTgt spid="444">
                                            <p:txEl>
                                              <p:pRg st="0" end="0"/>
                                            </p:txEl>
                                          </p:spTgt>
                                        </p:tgtEl>
                                      </p:cBhvr>
                                    </p:animEffect>
                                    <p:anim calcmode="lin" valueType="num">
                                      <p:cBhvr>
                                        <p:cTn id="8" dur="1000" fill="hold"/>
                                        <p:tgtEl>
                                          <p:spTgt spid="4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4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44">
                                            <p:txEl>
                                              <p:pRg st="1" end="1"/>
                                            </p:txEl>
                                          </p:spTgt>
                                        </p:tgtEl>
                                        <p:attrNameLst>
                                          <p:attrName>style.visibility</p:attrName>
                                        </p:attrNameLst>
                                      </p:cBhvr>
                                      <p:to>
                                        <p:strVal val="visible"/>
                                      </p:to>
                                    </p:set>
                                    <p:animEffect transition="in" filter="fade">
                                      <p:cBhvr>
                                        <p:cTn id="12" dur="1000"/>
                                        <p:tgtEl>
                                          <p:spTgt spid="444">
                                            <p:txEl>
                                              <p:pRg st="1" end="1"/>
                                            </p:txEl>
                                          </p:spTgt>
                                        </p:tgtEl>
                                      </p:cBhvr>
                                    </p:animEffect>
                                    <p:anim calcmode="lin" valueType="num">
                                      <p:cBhvr>
                                        <p:cTn id="13" dur="1000" fill="hold"/>
                                        <p:tgtEl>
                                          <p:spTgt spid="44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4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4">
                                            <p:txEl>
                                              <p:pRg st="2" end="2"/>
                                            </p:txEl>
                                          </p:spTgt>
                                        </p:tgtEl>
                                        <p:attrNameLst>
                                          <p:attrName>style.visibility</p:attrName>
                                        </p:attrNameLst>
                                      </p:cBhvr>
                                      <p:to>
                                        <p:strVal val="visible"/>
                                      </p:to>
                                    </p:set>
                                    <p:animEffect transition="in" filter="fade">
                                      <p:cBhvr>
                                        <p:cTn id="17" dur="1000"/>
                                        <p:tgtEl>
                                          <p:spTgt spid="444">
                                            <p:txEl>
                                              <p:pRg st="2" end="2"/>
                                            </p:txEl>
                                          </p:spTgt>
                                        </p:tgtEl>
                                      </p:cBhvr>
                                    </p:animEffect>
                                    <p:anim calcmode="lin" valueType="num">
                                      <p:cBhvr>
                                        <p:cTn id="18" dur="1000" fill="hold"/>
                                        <p:tgtEl>
                                          <p:spTgt spid="44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4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4">
                                            <p:txEl>
                                              <p:pRg st="3" end="3"/>
                                            </p:txEl>
                                          </p:spTgt>
                                        </p:tgtEl>
                                        <p:attrNameLst>
                                          <p:attrName>style.visibility</p:attrName>
                                        </p:attrNameLst>
                                      </p:cBhvr>
                                      <p:to>
                                        <p:strVal val="visible"/>
                                      </p:to>
                                    </p:set>
                                    <p:animEffect transition="in" filter="fade">
                                      <p:cBhvr>
                                        <p:cTn id="22" dur="1000"/>
                                        <p:tgtEl>
                                          <p:spTgt spid="444">
                                            <p:txEl>
                                              <p:pRg st="3" end="3"/>
                                            </p:txEl>
                                          </p:spTgt>
                                        </p:tgtEl>
                                      </p:cBhvr>
                                    </p:animEffect>
                                    <p:anim calcmode="lin" valueType="num">
                                      <p:cBhvr>
                                        <p:cTn id="23" dur="1000" fill="hold"/>
                                        <p:tgtEl>
                                          <p:spTgt spid="44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44">
                                            <p:txEl>
                                              <p:pRg st="5" end="5"/>
                                            </p:txEl>
                                          </p:spTgt>
                                        </p:tgtEl>
                                        <p:attrNameLst>
                                          <p:attrName>style.visibility</p:attrName>
                                        </p:attrNameLst>
                                      </p:cBhvr>
                                      <p:to>
                                        <p:strVal val="visible"/>
                                      </p:to>
                                    </p:set>
                                    <p:animEffect transition="in" filter="fade">
                                      <p:cBhvr>
                                        <p:cTn id="29" dur="1000"/>
                                        <p:tgtEl>
                                          <p:spTgt spid="444">
                                            <p:txEl>
                                              <p:pRg st="5" end="5"/>
                                            </p:txEl>
                                          </p:spTgt>
                                        </p:tgtEl>
                                      </p:cBhvr>
                                    </p:animEffect>
                                    <p:anim calcmode="lin" valueType="num">
                                      <p:cBhvr>
                                        <p:cTn id="30" dur="1000" fill="hold"/>
                                        <p:tgtEl>
                                          <p:spTgt spid="44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44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44">
                                            <p:txEl>
                                              <p:pRg st="6" end="6"/>
                                            </p:txEl>
                                          </p:spTgt>
                                        </p:tgtEl>
                                        <p:attrNameLst>
                                          <p:attrName>style.visibility</p:attrName>
                                        </p:attrNameLst>
                                      </p:cBhvr>
                                      <p:to>
                                        <p:strVal val="visible"/>
                                      </p:to>
                                    </p:set>
                                    <p:animEffect transition="in" filter="fade">
                                      <p:cBhvr>
                                        <p:cTn id="34" dur="1000"/>
                                        <p:tgtEl>
                                          <p:spTgt spid="444">
                                            <p:txEl>
                                              <p:pRg st="6" end="6"/>
                                            </p:txEl>
                                          </p:spTgt>
                                        </p:tgtEl>
                                      </p:cBhvr>
                                    </p:animEffect>
                                    <p:anim calcmode="lin" valueType="num">
                                      <p:cBhvr>
                                        <p:cTn id="35" dur="1000" fill="hold"/>
                                        <p:tgtEl>
                                          <p:spTgt spid="44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44">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44">
                                            <p:txEl>
                                              <p:pRg st="7" end="7"/>
                                            </p:txEl>
                                          </p:spTgt>
                                        </p:tgtEl>
                                        <p:attrNameLst>
                                          <p:attrName>style.visibility</p:attrName>
                                        </p:attrNameLst>
                                      </p:cBhvr>
                                      <p:to>
                                        <p:strVal val="visible"/>
                                      </p:to>
                                    </p:set>
                                    <p:animEffect transition="in" filter="fade">
                                      <p:cBhvr>
                                        <p:cTn id="39" dur="1000"/>
                                        <p:tgtEl>
                                          <p:spTgt spid="444">
                                            <p:txEl>
                                              <p:pRg st="7" end="7"/>
                                            </p:txEl>
                                          </p:spTgt>
                                        </p:tgtEl>
                                      </p:cBhvr>
                                    </p:animEffect>
                                    <p:anim calcmode="lin" valueType="num">
                                      <p:cBhvr>
                                        <p:cTn id="40" dur="1000" fill="hold"/>
                                        <p:tgtEl>
                                          <p:spTgt spid="44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44">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4">
                                            <p:txEl>
                                              <p:pRg st="8" end="8"/>
                                            </p:txEl>
                                          </p:spTgt>
                                        </p:tgtEl>
                                        <p:attrNameLst>
                                          <p:attrName>style.visibility</p:attrName>
                                        </p:attrNameLst>
                                      </p:cBhvr>
                                      <p:to>
                                        <p:strVal val="visible"/>
                                      </p:to>
                                    </p:set>
                                    <p:animEffect transition="in" filter="fade">
                                      <p:cBhvr>
                                        <p:cTn id="44" dur="1000"/>
                                        <p:tgtEl>
                                          <p:spTgt spid="444">
                                            <p:txEl>
                                              <p:pRg st="8" end="8"/>
                                            </p:txEl>
                                          </p:spTgt>
                                        </p:tgtEl>
                                      </p:cBhvr>
                                    </p:animEffect>
                                    <p:anim calcmode="lin" valueType="num">
                                      <p:cBhvr>
                                        <p:cTn id="45" dur="1000" fill="hold"/>
                                        <p:tgtEl>
                                          <p:spTgt spid="444">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444">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44">
                                            <p:txEl>
                                              <p:pRg st="9" end="9"/>
                                            </p:txEl>
                                          </p:spTgt>
                                        </p:tgtEl>
                                        <p:attrNameLst>
                                          <p:attrName>style.visibility</p:attrName>
                                        </p:attrNameLst>
                                      </p:cBhvr>
                                      <p:to>
                                        <p:strVal val="visible"/>
                                      </p:to>
                                    </p:set>
                                    <p:animEffect transition="in" filter="fade">
                                      <p:cBhvr>
                                        <p:cTn id="49" dur="1000"/>
                                        <p:tgtEl>
                                          <p:spTgt spid="444">
                                            <p:txEl>
                                              <p:pRg st="9" end="9"/>
                                            </p:txEl>
                                          </p:spTgt>
                                        </p:tgtEl>
                                      </p:cBhvr>
                                    </p:animEffect>
                                    <p:anim calcmode="lin" valueType="num">
                                      <p:cBhvr>
                                        <p:cTn id="50" dur="1000" fill="hold"/>
                                        <p:tgtEl>
                                          <p:spTgt spid="44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4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ctr"/>
            <a:r>
              <a:rPr lang="nb-NO" sz="3000" dirty="0">
                <a:solidFill>
                  <a:srgbClr val="3A6367"/>
                </a:solidFill>
              </a:rPr>
              <a:t>Negative sosiale prosesser og mobbing</a:t>
            </a:r>
            <a:r>
              <a:rPr lang="nb-NO" dirty="0"/>
              <a:t> </a:t>
            </a:r>
            <a:endParaRPr lang="nb-NO" dirty="0">
              <a:solidFill>
                <a:srgbClr val="3A6367"/>
              </a:solidFill>
            </a:endParaRPr>
          </a:p>
        </p:txBody>
      </p:sp>
      <p:sp>
        <p:nvSpPr>
          <p:cNvPr id="3" name="Plassholder for tekst 2"/>
          <p:cNvSpPr>
            <a:spLocks noGrp="1"/>
          </p:cNvSpPr>
          <p:nvPr>
            <p:ph type="body" sz="quarter" idx="4294967295"/>
          </p:nvPr>
        </p:nvSpPr>
        <p:spPr>
          <a:xfrm>
            <a:off x="443715" y="1966107"/>
            <a:ext cx="3173016" cy="3046810"/>
          </a:xfrm>
        </p:spPr>
        <p:txBody>
          <a:bodyPr>
            <a:normAutofit/>
          </a:bodyPr>
          <a:lstStyle/>
          <a:p>
            <a:r>
              <a:rPr lang="nb-NO" dirty="0"/>
              <a:t>Mobbing blir noen ganger beskrevet som: </a:t>
            </a:r>
          </a:p>
          <a:p>
            <a:pPr lvl="1"/>
            <a:r>
              <a:rPr lang="nb-NO" i="1" dirty="0"/>
              <a:t>sosiale prosesser på avveie</a:t>
            </a:r>
            <a:r>
              <a:rPr lang="nb-NO" dirty="0"/>
              <a:t> </a:t>
            </a:r>
          </a:p>
          <a:p>
            <a:pPr marL="685800" lvl="2" indent="0">
              <a:buNone/>
            </a:pPr>
            <a:r>
              <a:rPr lang="nb-NO" dirty="0"/>
              <a:t>Eller</a:t>
            </a:r>
          </a:p>
          <a:p>
            <a:pPr lvl="1"/>
            <a:r>
              <a:rPr lang="nb-NO" i="1" dirty="0"/>
              <a:t>uformell og systematisk utstøtning</a:t>
            </a:r>
            <a:r>
              <a:rPr lang="nb-NO" dirty="0"/>
              <a:t> </a:t>
            </a:r>
            <a:r>
              <a:rPr lang="nb-NO" dirty="0">
                <a:solidFill>
                  <a:srgbClr val="3A6367"/>
                </a:solidFill>
              </a:rPr>
              <a:t>(</a:t>
            </a:r>
            <a:r>
              <a:rPr lang="nb-NO" dirty="0">
                <a:solidFill>
                  <a:srgbClr val="3A6367"/>
                </a:solidFill>
                <a:hlinkClick r:id="rId3"/>
              </a:rPr>
              <a:t>www.exbus.dk</a:t>
            </a:r>
            <a:r>
              <a:rPr lang="nb-NO" sz="1500" dirty="0">
                <a:solidFill>
                  <a:srgbClr val="3A6367"/>
                </a:solidFill>
              </a:rPr>
              <a:t>)</a:t>
            </a:r>
            <a:endParaRPr lang="nb-NO" dirty="0"/>
          </a:p>
        </p:txBody>
      </p:sp>
      <p:graphicFrame>
        <p:nvGraphicFramePr>
          <p:cNvPr id="4" name="Diagram 3"/>
          <p:cNvGraphicFramePr/>
          <p:nvPr>
            <p:extLst>
              <p:ext uri="{D42A27DB-BD31-4B8C-83A1-F6EECF244321}">
                <p14:modId xmlns:p14="http://schemas.microsoft.com/office/powerpoint/2010/main" val="2952222256"/>
              </p:ext>
            </p:extLst>
          </p:nvPr>
        </p:nvGraphicFramePr>
        <p:xfrm>
          <a:off x="4013381" y="1930400"/>
          <a:ext cx="3856624" cy="353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1F619A14-162F-4206-A2F8-CC0E6789F948}"/>
              </a:ext>
            </a:extLst>
          </p:cNvPr>
          <p:cNvSpPr>
            <a:spLocks noGrp="1"/>
          </p:cNvSpPr>
          <p:nvPr>
            <p:ph type="ftr" sz="quarter" idx="11"/>
          </p:nvPr>
        </p:nvSpPr>
        <p:spPr/>
        <p:txBody>
          <a:bodyPr/>
          <a:lstStyle/>
          <a:p>
            <a:r>
              <a:rPr lang="nb-NO"/>
              <a:t>AT/FR - MKA</a:t>
            </a:r>
          </a:p>
        </p:txBody>
      </p:sp>
    </p:spTree>
    <p:extLst>
      <p:ext uri="{BB962C8B-B14F-4D97-AF65-F5344CB8AC3E}">
        <p14:creationId xmlns:p14="http://schemas.microsoft.com/office/powerpoint/2010/main" val="1782270272"/>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2419</Words>
  <Application>Microsoft Office PowerPoint</Application>
  <PresentationFormat>Skjermfremvisning (4:3)</PresentationFormat>
  <Paragraphs>413</Paragraphs>
  <Slides>34</Slides>
  <Notes>31</Notes>
  <HiddenSlides>0</HiddenSlides>
  <MMClips>0</MMClips>
  <ScaleCrop>false</ScaleCrop>
  <HeadingPairs>
    <vt:vector size="6" baseType="variant">
      <vt:variant>
        <vt:lpstr>Brukte skrifter</vt:lpstr>
      </vt:variant>
      <vt:variant>
        <vt:i4>12</vt:i4>
      </vt:variant>
      <vt:variant>
        <vt:lpstr>Tema</vt:lpstr>
      </vt:variant>
      <vt:variant>
        <vt:i4>1</vt:i4>
      </vt:variant>
      <vt:variant>
        <vt:lpstr>Lysbildetitler</vt:lpstr>
      </vt:variant>
      <vt:variant>
        <vt:i4>34</vt:i4>
      </vt:variant>
    </vt:vector>
  </HeadingPairs>
  <TitlesOfParts>
    <vt:vector size="47" baseType="lpstr">
      <vt:lpstr>Arial</vt:lpstr>
      <vt:lpstr>Brush Script MT</vt:lpstr>
      <vt:lpstr>Calibri</vt:lpstr>
      <vt:lpstr>Century Gothic</vt:lpstr>
      <vt:lpstr>Garamond</vt:lpstr>
      <vt:lpstr>Helvetica Neue</vt:lpstr>
      <vt:lpstr>Noto Sans Symbols</vt:lpstr>
      <vt:lpstr>Tahoma</vt:lpstr>
      <vt:lpstr>Times</vt:lpstr>
      <vt:lpstr>Times New Roman</vt:lpstr>
      <vt:lpstr>Trebuchet MS</vt:lpstr>
      <vt:lpstr>Wingdings</vt:lpstr>
      <vt:lpstr>Facet</vt:lpstr>
      <vt:lpstr> Mobbingens psykologi og dynamikk</vt:lpstr>
      <vt:lpstr>              En filmsnutt</vt:lpstr>
      <vt:lpstr>Krenkelser og mobbing </vt:lpstr>
      <vt:lpstr>Konflikter og mobbing (Alsaker 2015)</vt:lpstr>
      <vt:lpstr>Digital risikoatferd og mobbing </vt:lpstr>
      <vt:lpstr>PowerPoint-presentasjon</vt:lpstr>
      <vt:lpstr>Mobbing </vt:lpstr>
      <vt:lpstr>Ulike former for mobbing</vt:lpstr>
      <vt:lpstr>Negative sosiale prosesser og mobbing </vt:lpstr>
      <vt:lpstr>Eksklusjonsangst: «Hva er du villig til å gjøre for å være en del av gjengen?» (Søndergaard 2009) </vt:lpstr>
      <vt:lpstr>       En utvidet definisjon </vt:lpstr>
      <vt:lpstr>Hva tenker dere om dette?</vt:lpstr>
      <vt:lpstr>PowerPoint-presentasjon</vt:lpstr>
      <vt:lpstr>Mobbemekanismer</vt:lpstr>
      <vt:lpstr>Sammenhengssirkelen – forskning</vt:lpstr>
      <vt:lpstr>Sammenhengssirkelen - skolenivå</vt:lpstr>
      <vt:lpstr>                          ODIN</vt:lpstr>
      <vt:lpstr>    Konsekvenser av å bli mobbet</vt:lpstr>
      <vt:lpstr>Hvem er utsatt?</vt:lpstr>
      <vt:lpstr>     Forebyggende arbeid</vt:lpstr>
      <vt:lpstr>PowerPoint-presentasjon</vt:lpstr>
      <vt:lpstr>           RELASJON</vt:lpstr>
      <vt:lpstr>Fra forskningsfeltet……. </vt:lpstr>
      <vt:lpstr>                   </vt:lpstr>
      <vt:lpstr>Summing</vt:lpstr>
      <vt:lpstr>        En  filmsnutt </vt:lpstr>
      <vt:lpstr>Handlingsløypa</vt:lpstr>
      <vt:lpstr>  </vt:lpstr>
      <vt:lpstr>Å oppdage mobbing</vt:lpstr>
      <vt:lpstr>      Keith Sullivan: "The Anti-bullying handbook"  </vt:lpstr>
      <vt:lpstr>PowerPoint-presentasjon</vt:lpstr>
      <vt:lpstr>Noen tips…….</vt:lpstr>
      <vt:lpstr>         Å høyre til </vt:lpstr>
      <vt:lpstr>      Mellomarbeid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Mobbingens psykologi</dc:title>
  <dc:creator>Rystad Elisabeth</dc:creator>
  <cp:lastModifiedBy>Arne Tveit</cp:lastModifiedBy>
  <cp:revision>27</cp:revision>
  <cp:lastPrinted>2021-09-14T09:18:22Z</cp:lastPrinted>
  <dcterms:modified xsi:type="dcterms:W3CDTF">2022-06-01T08:27:54Z</dcterms:modified>
</cp:coreProperties>
</file>