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8"/>
  </p:notesMasterIdLst>
  <p:sldIdLst>
    <p:sldId id="256" r:id="rId2"/>
    <p:sldId id="257" r:id="rId3"/>
    <p:sldId id="292" r:id="rId4"/>
    <p:sldId id="258" r:id="rId5"/>
    <p:sldId id="259" r:id="rId6"/>
    <p:sldId id="260" r:id="rId7"/>
    <p:sldId id="261" r:id="rId8"/>
    <p:sldId id="262" r:id="rId9"/>
    <p:sldId id="263" r:id="rId10"/>
    <p:sldId id="264" r:id="rId11"/>
    <p:sldId id="265" r:id="rId12"/>
    <p:sldId id="266" r:id="rId13"/>
    <p:sldId id="267" r:id="rId14"/>
    <p:sldId id="268" r:id="rId15"/>
    <p:sldId id="293"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1"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entury Gothic" panose="020B0502020202020204" pitchFamily="34" charset="0"/>
      <p:regular r:id="rId43"/>
      <p:bold r:id="rId44"/>
      <p:italic r:id="rId45"/>
      <p:boldItalic r:id="rId46"/>
    </p:embeddedFont>
    <p:embeddedFont>
      <p:font typeface="Garamond" panose="02020404030301010803" pitchFamily="18" charset="0"/>
      <p:regular r:id="rId47"/>
      <p:bold r:id="rId48"/>
      <p:italic r:id="rId49"/>
    </p:embeddedFont>
    <p:embeddedFont>
      <p:font typeface="Tahoma" panose="020B0604030504040204" pitchFamily="34" charset="0"/>
      <p:regular r:id="rId50"/>
      <p:bold r:id="rId51"/>
    </p:embeddedFont>
    <p:embeddedFont>
      <p:font typeface="Trebuchet MS" panose="020B0603020202020204" pitchFamily="34" charset="0"/>
      <p:regular r:id="rId52"/>
      <p:bold r:id="rId53"/>
      <p:italic r:id="rId54"/>
      <p:boldItalic r:id="rId55"/>
    </p:embeddedFont>
    <p:embeddedFont>
      <p:font typeface="Verdana" panose="020B060403050404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jjYNQizGzu1+y9BKI43NT7A2oB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63FBDA-1F29-482B-91F4-69781D34644A}">
  <a:tblStyle styleId="{F563FBDA-1F29-482B-91F4-69781D34644A}"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4E7"/>
          </a:solidFill>
        </a:fill>
      </a:tcStyle>
    </a:wholeTbl>
    <a:band1H>
      <a:tcTxStyle/>
      <a:tcStyle>
        <a:tcBdr/>
        <a:fill>
          <a:solidFill>
            <a:srgbClr val="DBE9CB"/>
          </a:solidFill>
        </a:fill>
      </a:tcStyle>
    </a:band1H>
    <a:band2H>
      <a:tcTxStyle/>
      <a:tcStyle>
        <a:tcBdr/>
      </a:tcStyle>
    </a:band2H>
    <a:band1V>
      <a:tcTxStyle/>
      <a:tcStyle>
        <a:tcBdr/>
        <a:fill>
          <a:solidFill>
            <a:srgbClr val="DBE9CB"/>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7CE92D5-7AB8-41BF-84CB-BAD9464DAD2B}" styleName="Table_1">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57127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x-none"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
        <p:nvSpPr>
          <p:cNvPr id="235" name="Google Shape;23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6" name="Google Shape;23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txBox="1"/>
          <p:nvPr/>
        </p:nvSpPr>
        <p:spPr>
          <a:xfrm>
            <a:off x="3848100" y="9432925"/>
            <a:ext cx="2944813"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x-none"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
        <p:nvSpPr>
          <p:cNvPr id="243" name="Google Shape;24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4" name="Google Shape;24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2" name="Google Shape;25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x-none"/>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3:notes"/>
          <p:cNvSpPr txBox="1">
            <a:spLocks noGrp="1"/>
          </p:cNvSpPr>
          <p:nvPr>
            <p:ph type="body" idx="1"/>
          </p:nvPr>
        </p:nvSpPr>
        <p:spPr>
          <a:xfrm>
            <a:off x="679450" y="4705351"/>
            <a:ext cx="5435600" cy="44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9" name="Google Shape;259;p13: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610" indent="-294465">
              <a:spcBef>
                <a:spcPct val="30000"/>
              </a:spcBef>
              <a:defRPr sz="1200">
                <a:solidFill>
                  <a:schemeClr val="tx1"/>
                </a:solidFill>
                <a:latin typeface="Calibri" panose="020F0502020204030204" pitchFamily="34" charset="0"/>
              </a:defRPr>
            </a:lvl2pPr>
            <a:lvl3pPr marL="1177862" indent="-235572">
              <a:spcBef>
                <a:spcPct val="30000"/>
              </a:spcBef>
              <a:defRPr sz="1200">
                <a:solidFill>
                  <a:schemeClr val="tx1"/>
                </a:solidFill>
                <a:latin typeface="Calibri" panose="020F0502020204030204" pitchFamily="34" charset="0"/>
              </a:defRPr>
            </a:lvl3pPr>
            <a:lvl4pPr marL="1649006" indent="-235572">
              <a:spcBef>
                <a:spcPct val="30000"/>
              </a:spcBef>
              <a:defRPr sz="1200">
                <a:solidFill>
                  <a:schemeClr val="tx1"/>
                </a:solidFill>
                <a:latin typeface="Calibri" panose="020F0502020204030204" pitchFamily="34" charset="0"/>
              </a:defRPr>
            </a:lvl4pPr>
            <a:lvl5pPr marL="2120151" indent="-235572">
              <a:spcBef>
                <a:spcPct val="30000"/>
              </a:spcBef>
              <a:defRPr sz="1200">
                <a:solidFill>
                  <a:schemeClr val="tx1"/>
                </a:solidFill>
                <a:latin typeface="Calibri" panose="020F0502020204030204" pitchFamily="34" charset="0"/>
              </a:defRPr>
            </a:lvl5pPr>
            <a:lvl6pPr marL="2591295" indent="-235572" defTabSz="471145" eaLnBrk="0" fontAlgn="base" hangingPunct="0">
              <a:spcBef>
                <a:spcPct val="30000"/>
              </a:spcBef>
              <a:spcAft>
                <a:spcPct val="0"/>
              </a:spcAft>
              <a:defRPr sz="1200">
                <a:solidFill>
                  <a:schemeClr val="tx1"/>
                </a:solidFill>
                <a:latin typeface="Calibri" panose="020F0502020204030204" pitchFamily="34" charset="0"/>
              </a:defRPr>
            </a:lvl6pPr>
            <a:lvl7pPr marL="3062440" indent="-235572" defTabSz="471145" eaLnBrk="0" fontAlgn="base" hangingPunct="0">
              <a:spcBef>
                <a:spcPct val="30000"/>
              </a:spcBef>
              <a:spcAft>
                <a:spcPct val="0"/>
              </a:spcAft>
              <a:defRPr sz="1200">
                <a:solidFill>
                  <a:schemeClr val="tx1"/>
                </a:solidFill>
                <a:latin typeface="Calibri" panose="020F0502020204030204" pitchFamily="34" charset="0"/>
              </a:defRPr>
            </a:lvl7pPr>
            <a:lvl8pPr marL="3533585" indent="-235572" defTabSz="471145" eaLnBrk="0" fontAlgn="base" hangingPunct="0">
              <a:spcBef>
                <a:spcPct val="30000"/>
              </a:spcBef>
              <a:spcAft>
                <a:spcPct val="0"/>
              </a:spcAft>
              <a:defRPr sz="1200">
                <a:solidFill>
                  <a:schemeClr val="tx1"/>
                </a:solidFill>
                <a:latin typeface="Calibri" panose="020F0502020204030204" pitchFamily="34" charset="0"/>
              </a:defRPr>
            </a:lvl8pPr>
            <a:lvl9pPr marL="4004729" indent="-235572" defTabSz="471145"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F02C4095-9F46-49D8-A973-FCEFFA93F91A}" type="slidenum">
              <a:rPr lang="nb-NO" altLang="en-US" smtClean="0">
                <a:latin typeface="Tahoma" panose="020B0604030504040204" pitchFamily="34" charset="0"/>
                <a:cs typeface="Tahoma" panose="020B0604030504040204" pitchFamily="34" charset="0"/>
              </a:rPr>
              <a:pPr fontAlgn="base">
                <a:spcBef>
                  <a:spcPct val="0"/>
                </a:spcBef>
                <a:spcAft>
                  <a:spcPct val="0"/>
                </a:spcAft>
              </a:pPr>
              <a:t>15</a:t>
            </a:fld>
            <a:endParaRPr lang="nb-NO" altLang="en-US">
              <a:latin typeface="Tahoma" panose="020B0604030504040204" pitchFamily="34" charset="0"/>
              <a:cs typeface="Tahoma" panose="020B0604030504040204"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811797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4: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4:notes"/>
          <p:cNvSpPr txBox="1">
            <a:spLocks noGrp="1"/>
          </p:cNvSpPr>
          <p:nvPr>
            <p:ph type="body" idx="1"/>
          </p:nvPr>
        </p:nvSpPr>
        <p:spPr>
          <a:xfrm>
            <a:off x="679450" y="4705351"/>
            <a:ext cx="5435700" cy="44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1" name="Google Shape;281;p14:notes"/>
          <p:cNvSpPr txBox="1">
            <a:spLocks noGrp="1"/>
          </p:cNvSpPr>
          <p:nvPr>
            <p:ph type="sldNum" idx="12"/>
          </p:nvPr>
        </p:nvSpPr>
        <p:spPr>
          <a:xfrm>
            <a:off x="3848646" y="9408981"/>
            <a:ext cx="2944200" cy="495300"/>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x-none"/>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5:notes"/>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5:notes"/>
          <p:cNvSpPr txBox="1">
            <a:spLocks noGrp="1"/>
          </p:cNvSpPr>
          <p:nvPr>
            <p:ph type="body" idx="1"/>
          </p:nvPr>
        </p:nvSpPr>
        <p:spPr>
          <a:xfrm>
            <a:off x="679450" y="4705351"/>
            <a:ext cx="5435700" cy="44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9" name="Google Shape;289;p15:notes"/>
          <p:cNvSpPr txBox="1">
            <a:spLocks noGrp="1"/>
          </p:cNvSpPr>
          <p:nvPr>
            <p:ph type="sldNum" idx="12"/>
          </p:nvPr>
        </p:nvSpPr>
        <p:spPr>
          <a:xfrm>
            <a:off x="3848646" y="9408981"/>
            <a:ext cx="2944200" cy="495300"/>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x-none"/>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a:t>Det finnes mange modeller for klasseledelse. Dette er en av dem.  Classroom assessment scoring system.</a:t>
            </a:r>
            <a:endParaRPr/>
          </a:p>
          <a:p>
            <a:pPr marL="0" lvl="0" indent="0" algn="l" rtl="0">
              <a:spcBef>
                <a:spcPts val="0"/>
              </a:spcBef>
              <a:spcAft>
                <a:spcPts val="0"/>
              </a:spcAft>
              <a:buNone/>
            </a:pPr>
            <a:endParaRPr/>
          </a:p>
          <a:p>
            <a:pPr marL="0" lvl="0" indent="0" algn="l" rtl="0">
              <a:spcBef>
                <a:spcPts val="0"/>
              </a:spcBef>
              <a:spcAft>
                <a:spcPts val="0"/>
              </a:spcAft>
              <a:buNone/>
            </a:pPr>
            <a:r>
              <a:rPr lang="x-none"/>
              <a:t>Fordelen er at den inkluderer undervisningsaktiviteten uten at den glemmer atferdsledelsen eller utviklingen av klimaet i skolen.  Målet med denne modellen er å sette ord på hvordan god klasseledelse ser ut. Hva gjør de dyktige? </a:t>
            </a:r>
            <a:endParaRPr/>
          </a:p>
          <a:p>
            <a:pPr marL="0" lvl="0" indent="0" algn="l" rtl="0">
              <a:spcBef>
                <a:spcPts val="0"/>
              </a:spcBef>
              <a:spcAft>
                <a:spcPts val="0"/>
              </a:spcAft>
              <a:buNone/>
            </a:pPr>
            <a:endParaRPr/>
          </a:p>
          <a:p>
            <a:pPr marL="0" lvl="0" indent="0" algn="l" rtl="0">
              <a:spcBef>
                <a:spcPts val="0"/>
              </a:spcBef>
              <a:spcAft>
                <a:spcPts val="0"/>
              </a:spcAft>
              <a:buNone/>
            </a:pPr>
            <a:r>
              <a:rPr lang="x-none"/>
              <a:t>Det bygger på en observasjonsmanual og har solid forskningsmessig dekning for å si at klasserom som er preget av gode skårer innen de ulike domenene har høyere læringsutbytte blant elevene.</a:t>
            </a:r>
            <a:endParaRPr/>
          </a:p>
          <a:p>
            <a:pPr marL="0" lvl="0" indent="0" algn="l" rtl="0">
              <a:spcBef>
                <a:spcPts val="0"/>
              </a:spcBef>
              <a:spcAft>
                <a:spcPts val="0"/>
              </a:spcAft>
              <a:buNone/>
            </a:pPr>
            <a:endParaRPr/>
          </a:p>
          <a:p>
            <a:pPr marL="0" lvl="0" indent="0" algn="l" rtl="0">
              <a:spcBef>
                <a:spcPts val="0"/>
              </a:spcBef>
              <a:spcAft>
                <a:spcPts val="0"/>
              </a:spcAft>
              <a:buNone/>
            </a:pPr>
            <a:r>
              <a:rPr lang="x-none"/>
              <a:t>Den anerkjenner også at lærere kan være gode på noen ting, ikke så gode på noen ting og kanskje dårlige på noen.</a:t>
            </a:r>
            <a:endParaRPr/>
          </a:p>
          <a:p>
            <a:pPr marL="171450" lvl="0" indent="-171450" algn="l" rtl="0">
              <a:spcBef>
                <a:spcPts val="0"/>
              </a:spcBef>
              <a:spcAft>
                <a:spcPts val="0"/>
              </a:spcAft>
              <a:buClr>
                <a:schemeClr val="dk1"/>
              </a:buClr>
              <a:buSzPts val="1200"/>
              <a:buFont typeface="Arial"/>
              <a:buChar char="•"/>
            </a:pPr>
            <a:r>
              <a:rPr lang="x-none"/>
              <a:t>Høy produktivitet, men liten innholdsforståelse. Pugging og testing av faktaspørsmål. Gjennomgang av mange sider i en lærebok.</a:t>
            </a:r>
            <a:endParaRPr/>
          </a:p>
          <a:p>
            <a:pPr marL="171450" lvl="0" indent="-171450" algn="l" rtl="0">
              <a:spcBef>
                <a:spcPts val="0"/>
              </a:spcBef>
              <a:spcAft>
                <a:spcPts val="0"/>
              </a:spcAft>
              <a:buClr>
                <a:schemeClr val="dk1"/>
              </a:buClr>
              <a:buSzPts val="1200"/>
              <a:buFont typeface="Arial"/>
              <a:buChar char="•"/>
            </a:pPr>
            <a:r>
              <a:rPr lang="x-none"/>
              <a:t>Positivt klima og negativt klima. En jovial lærer som noen ganger eksploderer. Humor, men også sarkasme.</a:t>
            </a:r>
            <a:endParaRPr/>
          </a:p>
          <a:p>
            <a:pPr marL="171450" lvl="0" indent="-171450" algn="l" rtl="0">
              <a:spcBef>
                <a:spcPts val="0"/>
              </a:spcBef>
              <a:spcAft>
                <a:spcPts val="0"/>
              </a:spcAft>
              <a:buClr>
                <a:schemeClr val="dk1"/>
              </a:buClr>
              <a:buSzPts val="1200"/>
              <a:buFont typeface="Arial"/>
              <a:buChar char="•"/>
            </a:pPr>
            <a:r>
              <a:rPr lang="x-none"/>
              <a:t>Avansert undervisning som ikke er relevant for elevene (undervisningsformat men ikke anerkjennelse av elevers livsverden)</a:t>
            </a:r>
            <a:endParaRPr/>
          </a:p>
          <a:p>
            <a:pPr marL="171450" lvl="0" indent="-171450" algn="l" rtl="0">
              <a:spcBef>
                <a:spcPts val="0"/>
              </a:spcBef>
              <a:spcAft>
                <a:spcPts val="0"/>
              </a:spcAft>
              <a:buClr>
                <a:schemeClr val="dk1"/>
              </a:buClr>
              <a:buSzPts val="1200"/>
              <a:buFont typeface="Arial"/>
              <a:buChar char="•"/>
            </a:pPr>
            <a:r>
              <a:rPr lang="x-none"/>
              <a:t>En hyggelig men, grenseløs klasse (positivt klima, men svak atferdsledelse)</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x-none"/>
              <a:t>Legg merke til at den snakker om engasjement og ikke motivasjon. Det er fordi det er en observasjonsmanual. Man ser engasjement, mens motivasjon kan være usynlig. Motivasjon er også en sammensatt størrelse som kan dukke opp under ulike dimensjoner.</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x-none"/>
              <a:t>Piantas forskning tegner et bilde av lærernes ledelsesprioritering: De skårer middels til høyt i snitt på emosjonell støtte. Dette akn de. De skårer middels+ på organisering. Dette er også noe de kan godt. Mens læringsstøtte skåres i snitt lavt. Det virker som om det er lite fokus og kunnskap om denne dimensjonen.</a:t>
            </a:r>
            <a:endParaRPr/>
          </a:p>
        </p:txBody>
      </p:sp>
      <p:sp>
        <p:nvSpPr>
          <p:cNvPr id="303" name="Google Shape;3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x-none"/>
              <a:t>Den dimensjonen lærere skårer best på i gjennomsnitt.</a:t>
            </a:r>
            <a:endParaRPr/>
          </a:p>
          <a:p>
            <a:pPr marL="171450" lvl="0" indent="-171450" algn="l" rtl="0">
              <a:spcBef>
                <a:spcPts val="0"/>
              </a:spcBef>
              <a:spcAft>
                <a:spcPts val="0"/>
              </a:spcAft>
              <a:buClr>
                <a:schemeClr val="dk1"/>
              </a:buClr>
              <a:buSzPts val="1200"/>
              <a:buFont typeface="Arial"/>
              <a:buChar char="•"/>
            </a:pPr>
            <a:r>
              <a:rPr lang="x-none"/>
              <a:t>Sosialt klima i klassen. Relasjonsbygging og respekt.</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x-none"/>
              <a:t>Lærere og elever som åpenbart trives i hverandres selskap.</a:t>
            </a:r>
            <a:endParaRPr/>
          </a:p>
          <a:p>
            <a:pPr marL="171450" lvl="0" indent="-171450" algn="l" rtl="0">
              <a:spcBef>
                <a:spcPts val="0"/>
              </a:spcBef>
              <a:spcAft>
                <a:spcPts val="0"/>
              </a:spcAft>
              <a:buClr>
                <a:schemeClr val="dk1"/>
              </a:buClr>
              <a:buSzPts val="1200"/>
              <a:buFont typeface="Arial"/>
              <a:buChar char="•"/>
            </a:pPr>
            <a:r>
              <a:rPr lang="x-none"/>
              <a:t>Alle er med. Ingen som er utenfor</a:t>
            </a:r>
            <a:endParaRPr/>
          </a:p>
          <a:p>
            <a:pPr marL="171450" lvl="0" indent="-171450" algn="l" rtl="0">
              <a:spcBef>
                <a:spcPts val="0"/>
              </a:spcBef>
              <a:spcAft>
                <a:spcPts val="0"/>
              </a:spcAft>
              <a:buClr>
                <a:schemeClr val="dk1"/>
              </a:buClr>
              <a:buSzPts val="1200"/>
              <a:buFont typeface="Arial"/>
              <a:buChar char="•"/>
            </a:pPr>
            <a:r>
              <a:rPr lang="x-none"/>
              <a:t>Elever som fritt og uoppfordret deltar aktivt i klassens samspill</a:t>
            </a:r>
            <a:endParaRPr/>
          </a:p>
        </p:txBody>
      </p:sp>
      <p:sp>
        <p:nvSpPr>
          <p:cNvPr id="321" name="Google Shape;32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sldNum" idx="12"/>
          </p:nvPr>
        </p:nvSpPr>
        <p:spPr>
          <a:xfrm>
            <a:off x="3848646" y="9408981"/>
            <a:ext cx="2944283" cy="495300"/>
          </a:xfrm>
          <a:prstGeom prst="rect">
            <a:avLst/>
          </a:prstGeom>
          <a:noFill/>
          <a:ln>
            <a:noFill/>
          </a:ln>
        </p:spPr>
        <p:txBody>
          <a:bodyPr spcFirstLastPara="1" wrap="square" lIns="93075" tIns="46525" rIns="93075" bIns="46525" anchor="b" anchorCtr="0">
            <a:noAutofit/>
          </a:bodyPr>
          <a:lstStyle/>
          <a:p>
            <a:pPr marL="0" marR="0" lvl="0" indent="0" algn="l" rtl="0">
              <a:lnSpc>
                <a:spcPct val="100000"/>
              </a:lnSpc>
              <a:spcBef>
                <a:spcPts val="0"/>
              </a:spcBef>
              <a:spcAft>
                <a:spcPts val="0"/>
              </a:spcAft>
              <a:buClr>
                <a:schemeClr val="dk1"/>
              </a:buClr>
              <a:buSzPts val="1200"/>
              <a:buFont typeface="Tahoma"/>
              <a:buNone/>
            </a:pPr>
            <a:fld id="{00000000-1234-1234-1234-123412341234}" type="slidenum">
              <a:rPr lang="x-none" sz="1200" b="0" i="0" u="none" strike="noStrike" cap="none">
                <a:solidFill>
                  <a:schemeClr val="dk1"/>
                </a:solidFill>
                <a:latin typeface="Tahoma"/>
                <a:ea typeface="Tahoma"/>
                <a:cs typeface="Tahoma"/>
                <a:sym typeface="Tahoma"/>
              </a:rPr>
              <a:t>2</a:t>
            </a:fld>
            <a:endParaRPr sz="1200" b="0" i="0" u="none" strike="noStrike" cap="none">
              <a:solidFill>
                <a:schemeClr val="dk1"/>
              </a:solidFill>
              <a:latin typeface="Tahoma"/>
              <a:ea typeface="Tahoma"/>
              <a:cs typeface="Tahoma"/>
              <a:sym typeface="Tahoma"/>
            </a:endParaRPr>
          </a:p>
        </p:txBody>
      </p:sp>
      <p:sp>
        <p:nvSpPr>
          <p:cNvPr id="154" name="Google Shape;154;p2: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2:notes"/>
          <p:cNvSpPr txBox="1">
            <a:spLocks noGrp="1"/>
          </p:cNvSpPr>
          <p:nvPr>
            <p:ph type="body" idx="1"/>
          </p:nvPr>
        </p:nvSpPr>
        <p:spPr>
          <a:xfrm>
            <a:off x="679450" y="4705351"/>
            <a:ext cx="5435600" cy="4457700"/>
          </a:xfrm>
          <a:prstGeom prst="rect">
            <a:avLst/>
          </a:prstGeom>
          <a:noFill/>
          <a:ln>
            <a:noFill/>
          </a:ln>
        </p:spPr>
        <p:txBody>
          <a:bodyPr spcFirstLastPara="1" wrap="square" lIns="91425" tIns="91425" rIns="91425" bIns="91425" anchor="t" anchorCtr="0">
            <a:noAutofit/>
          </a:bodyPr>
          <a:lstStyle/>
          <a:p>
            <a:pPr marL="152400" marR="0" lvl="0" indent="-762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a:t>Kanskje den klassiske biten av klasseledelsesbegrepet. Også noe lærere har gode begreper og godt grep om.</a:t>
            </a:r>
            <a:endParaRPr/>
          </a:p>
          <a:p>
            <a:pPr marL="0" lvl="0" indent="0" algn="l" rtl="0">
              <a:spcBef>
                <a:spcPts val="0"/>
              </a:spcBef>
              <a:spcAft>
                <a:spcPts val="0"/>
              </a:spcAft>
              <a:buNone/>
            </a:pPr>
            <a:endParaRPr/>
          </a:p>
          <a:p>
            <a:pPr marL="0" lvl="0" indent="0" algn="l" rtl="0">
              <a:spcBef>
                <a:spcPts val="0"/>
              </a:spcBef>
              <a:spcAft>
                <a:spcPts val="0"/>
              </a:spcAft>
              <a:buNone/>
            </a:pPr>
            <a:r>
              <a:rPr lang="x-none"/>
              <a:t>Often den dimensjonen som blir nevnt når man spør lærere hva klasseledelse er.</a:t>
            </a:r>
            <a:endParaRPr/>
          </a:p>
          <a:p>
            <a:pPr marL="0" lvl="0" indent="0" algn="l" rtl="0">
              <a:spcBef>
                <a:spcPts val="0"/>
              </a:spcBef>
              <a:spcAft>
                <a:spcPts val="0"/>
              </a:spcAft>
              <a:buNone/>
            </a:pPr>
            <a:endParaRPr/>
          </a:p>
          <a:p>
            <a:pPr marL="0" lvl="0" indent="0" algn="l" rtl="0">
              <a:spcBef>
                <a:spcPts val="0"/>
              </a:spcBef>
              <a:spcAft>
                <a:spcPts val="0"/>
              </a:spcAft>
              <a:buNone/>
            </a:pPr>
            <a:r>
              <a:rPr lang="x-none"/>
              <a:t>Alle vet hva de skal gjøre. Lite tid går bort på. Grenser settes uten å gjøre et stort nummer av det.</a:t>
            </a:r>
            <a:endParaRPr/>
          </a:p>
          <a:p>
            <a:pPr marL="0" lvl="0" indent="0" algn="l" rtl="0">
              <a:spcBef>
                <a:spcPts val="0"/>
              </a:spcBef>
              <a:spcAft>
                <a:spcPts val="0"/>
              </a:spcAft>
              <a:buNone/>
            </a:pPr>
            <a:endParaRPr/>
          </a:p>
          <a:p>
            <a:pPr marL="0" lvl="0" indent="0" algn="l" rtl="0">
              <a:spcBef>
                <a:spcPts val="0"/>
              </a:spcBef>
              <a:spcAft>
                <a:spcPts val="0"/>
              </a:spcAft>
              <a:buNone/>
            </a:pPr>
            <a:r>
              <a:rPr lang="x-none"/>
              <a:t>Gode muligheter for å fylle timen med læringsaktivitet. Men dette ingen selvfølge.</a:t>
            </a:r>
            <a:endParaRPr/>
          </a:p>
        </p:txBody>
      </p:sp>
      <p:sp>
        <p:nvSpPr>
          <p:cNvPr id="332" name="Google Shape;33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a:t>Tangerer fagdidaktikken. Men det er også prinsipper for læringsstøtte som er overordnet enkelte fag og ferdigheter. Hva skaper læring i alle sammenhenger</a:t>
            </a:r>
            <a:endParaRPr/>
          </a:p>
          <a:p>
            <a:pPr marL="0" lvl="0" indent="0" algn="l" rtl="0">
              <a:spcBef>
                <a:spcPts val="0"/>
              </a:spcBef>
              <a:spcAft>
                <a:spcPts val="0"/>
              </a:spcAft>
              <a:buNone/>
            </a:pPr>
            <a:endParaRPr/>
          </a:p>
          <a:p>
            <a:pPr marL="0" lvl="0" indent="0" algn="l" rtl="0">
              <a:spcBef>
                <a:spcPts val="0"/>
              </a:spcBef>
              <a:spcAft>
                <a:spcPts val="0"/>
              </a:spcAft>
              <a:buNone/>
            </a:pPr>
            <a:r>
              <a:rPr lang="x-none"/>
              <a:t>Er oppriktig opptatt av læring, sørg for at elevene er aktive. Det er det de gjør som er det viktigste, ikke hva du gjør.</a:t>
            </a:r>
            <a:endParaRPr/>
          </a:p>
          <a:p>
            <a:pPr marL="0" lvl="0" indent="0" algn="l" rtl="0">
              <a:spcBef>
                <a:spcPts val="0"/>
              </a:spcBef>
              <a:spcAft>
                <a:spcPts val="0"/>
              </a:spcAft>
              <a:buNone/>
            </a:pPr>
            <a:endParaRPr/>
          </a:p>
          <a:p>
            <a:pPr marL="0" lvl="0" indent="0" algn="l" rtl="0">
              <a:spcBef>
                <a:spcPts val="0"/>
              </a:spcBef>
              <a:spcAft>
                <a:spcPts val="0"/>
              </a:spcAft>
              <a:buNone/>
            </a:pPr>
            <a:r>
              <a:rPr lang="x-none"/>
              <a:t>Men det må være aktivitet som fremmer læring. Aktivitet i seg selv kan bare bli tidtrøyte.</a:t>
            </a:r>
            <a:endParaRPr/>
          </a:p>
          <a:p>
            <a:pPr marL="0" lvl="0" indent="0" algn="l" rtl="0">
              <a:spcBef>
                <a:spcPts val="0"/>
              </a:spcBef>
              <a:spcAft>
                <a:spcPts val="0"/>
              </a:spcAft>
              <a:buNone/>
            </a:pPr>
            <a:endParaRPr/>
          </a:p>
          <a:p>
            <a:pPr marL="0" lvl="0" indent="0" algn="l" rtl="0">
              <a:spcBef>
                <a:spcPts val="0"/>
              </a:spcBef>
              <a:spcAft>
                <a:spcPts val="0"/>
              </a:spcAft>
              <a:buNone/>
            </a:pPr>
            <a:r>
              <a:rPr lang="x-none"/>
              <a:t>Vigdis Refsahl om elever som sliter med læring: Det å lære er å huske. Drømmen om klisterhjernen. Dette må dere hjelpe dem med å avlære.</a:t>
            </a:r>
            <a:endParaRPr/>
          </a:p>
        </p:txBody>
      </p:sp>
      <p:sp>
        <p:nvSpPr>
          <p:cNvPr id="343" name="Google Shape;34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sz="4000"/>
              <a:t>Hvorfor skal vi lykkes denne gangen hvis to tiår med kunnskapspåfyll om klasseledelse ikke har virket?</a:t>
            </a:r>
            <a:endParaRPr/>
          </a:p>
          <a:p>
            <a:pPr marL="0" lvl="0" indent="0" algn="l" rtl="0">
              <a:spcBef>
                <a:spcPts val="0"/>
              </a:spcBef>
              <a:spcAft>
                <a:spcPts val="0"/>
              </a:spcAft>
              <a:buNone/>
            </a:pPr>
            <a:endParaRPr sz="4000"/>
          </a:p>
          <a:p>
            <a:pPr marL="0" lvl="0" indent="0" algn="l" rtl="0">
              <a:spcBef>
                <a:spcPts val="0"/>
              </a:spcBef>
              <a:spcAft>
                <a:spcPts val="0"/>
              </a:spcAft>
              <a:buNone/>
            </a:pPr>
            <a:r>
              <a:rPr lang="x-none" sz="4000"/>
              <a:t>Er det noen grunn til å tro at kvaliteten på kunnskapen vi presentere gjør det alene?</a:t>
            </a:r>
            <a:endParaRPr/>
          </a:p>
          <a:p>
            <a:pPr marL="0" lvl="0" indent="0" algn="l" rtl="0">
              <a:spcBef>
                <a:spcPts val="0"/>
              </a:spcBef>
              <a:spcAft>
                <a:spcPts val="0"/>
              </a:spcAft>
              <a:buNone/>
            </a:pPr>
            <a:endParaRPr sz="4000"/>
          </a:p>
          <a:p>
            <a:pPr marL="0" lvl="0" indent="0" algn="l" rtl="0">
              <a:spcBef>
                <a:spcPts val="0"/>
              </a:spcBef>
              <a:spcAft>
                <a:spcPts val="0"/>
              </a:spcAft>
              <a:buNone/>
            </a:pPr>
            <a:r>
              <a:rPr lang="x-none" sz="4000"/>
              <a:t>Er det grunn til å tro at vi jobber med skolekulturer som er i stand til å omgjøre denne kunnskapen til praksis?</a:t>
            </a:r>
            <a:endParaRPr sz="4000"/>
          </a:p>
        </p:txBody>
      </p:sp>
      <p:sp>
        <p:nvSpPr>
          <p:cNvPr id="354" name="Google Shape;35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a:t>Amerikansk forskning på barneskoletrinn.</a:t>
            </a:r>
            <a:endParaRPr/>
          </a:p>
          <a:p>
            <a:pPr marL="0" lvl="0" indent="0" algn="l" rtl="0">
              <a:spcBef>
                <a:spcPts val="0"/>
              </a:spcBef>
              <a:spcAft>
                <a:spcPts val="0"/>
              </a:spcAft>
              <a:buNone/>
            </a:pPr>
            <a:endParaRPr/>
          </a:p>
          <a:p>
            <a:pPr marL="0" lvl="0" indent="0" algn="l" rtl="0">
              <a:spcBef>
                <a:spcPts val="0"/>
              </a:spcBef>
              <a:spcAft>
                <a:spcPts val="0"/>
              </a:spcAft>
              <a:buNone/>
            </a:pPr>
            <a:r>
              <a:rPr lang="x-none"/>
              <a:t>Vi er i ferd med å bruke denne manualen på norsk skole, og inntrykket er at norsk skole ligner.</a:t>
            </a:r>
            <a:endParaRPr/>
          </a:p>
        </p:txBody>
      </p:sp>
      <p:sp>
        <p:nvSpPr>
          <p:cNvPr id="361" name="Google Shape;36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x-none"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
        <p:nvSpPr>
          <p:cNvPr id="385" name="Google Shape;38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6" name="Google Shape;38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x-none"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 name="Google Shape;162;p3:notes"/>
          <p:cNvSpPr txBox="1">
            <a:spLocks noGrp="1"/>
          </p:cNvSpPr>
          <p:nvPr>
            <p:ph type="body" idx="1"/>
          </p:nvPr>
        </p:nvSpPr>
        <p:spPr>
          <a:xfrm>
            <a:off x="679450" y="4705351"/>
            <a:ext cx="5435600" cy="4457700"/>
          </a:xfrm>
          <a:prstGeom prst="rect">
            <a:avLst/>
          </a:prstGeom>
          <a:noFill/>
          <a:ln>
            <a:noFill/>
          </a:ln>
        </p:spPr>
        <p:txBody>
          <a:bodyPr spcFirstLastPara="1" wrap="square" lIns="91425" tIns="91425" rIns="91425" bIns="91425" anchor="t" anchorCtr="0">
            <a:noAutofit/>
          </a:bodyPr>
          <a:lstStyle/>
          <a:p>
            <a:pPr marL="152400" marR="0" lvl="0" indent="-762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f58fbcb83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f58fbcb83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gf58fbcb83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x-none"/>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sldNum" idx="12"/>
          </p:nvPr>
        </p:nvSpPr>
        <p:spPr>
          <a:xfrm>
            <a:off x="3848646" y="9408981"/>
            <a:ext cx="2944283" cy="495300"/>
          </a:xfrm>
          <a:prstGeom prst="rect">
            <a:avLst/>
          </a:prstGeom>
          <a:noFill/>
          <a:ln>
            <a:noFill/>
          </a:ln>
        </p:spPr>
        <p:txBody>
          <a:bodyPr spcFirstLastPara="1" wrap="square" lIns="93075" tIns="46525" rIns="93075" bIns="46525"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x-none"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
        <p:nvSpPr>
          <p:cNvPr id="169" name="Google Shape;169;p4: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4:notes"/>
          <p:cNvSpPr txBox="1">
            <a:spLocks noGrp="1"/>
          </p:cNvSpPr>
          <p:nvPr>
            <p:ph type="body" idx="1"/>
          </p:nvPr>
        </p:nvSpPr>
        <p:spPr>
          <a:xfrm>
            <a:off x="679450" y="4705351"/>
            <a:ext cx="5435600" cy="4457700"/>
          </a:xfrm>
          <a:prstGeom prst="rect">
            <a:avLst/>
          </a:prstGeom>
          <a:noFill/>
          <a:ln>
            <a:noFill/>
          </a:ln>
        </p:spPr>
        <p:txBody>
          <a:bodyPr spcFirstLastPara="1" wrap="square" lIns="91425" tIns="91425" rIns="91425" bIns="91425" anchor="t" anchorCtr="0">
            <a:noAutofit/>
          </a:bodyPr>
          <a:lstStyle/>
          <a:p>
            <a:pPr marL="152400" marR="0" lvl="0" indent="-76200" algn="l" rtl="0">
              <a:spcBef>
                <a:spcPts val="0"/>
              </a:spcBef>
              <a:spcAft>
                <a:spcPts val="0"/>
              </a:spcAft>
              <a:buClr>
                <a:schemeClr val="dk1"/>
              </a:buClr>
              <a:buSzPts val="1200"/>
              <a:buFont typeface="Arial"/>
              <a:buChar char="●"/>
            </a:pPr>
            <a:r>
              <a:rPr lang="x-none" sz="1200" b="0" i="0" u="none" strike="noStrike" cap="none">
                <a:solidFill>
                  <a:schemeClr val="dk1"/>
                </a:solidFill>
                <a:latin typeface="Arial"/>
                <a:ea typeface="Arial"/>
                <a:cs typeface="Arial"/>
                <a:sym typeface="Arial"/>
              </a:rPr>
              <a:t>Begrepet «sammensatte lærevansker»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sldNum" idx="12"/>
          </p:nvPr>
        </p:nvSpPr>
        <p:spPr>
          <a:xfrm>
            <a:off x="3848646" y="9408981"/>
            <a:ext cx="2944283" cy="495300"/>
          </a:xfrm>
          <a:prstGeom prst="rect">
            <a:avLst/>
          </a:prstGeom>
          <a:noFill/>
          <a:ln>
            <a:noFill/>
          </a:ln>
        </p:spPr>
        <p:txBody>
          <a:bodyPr spcFirstLastPara="1" wrap="square" lIns="93075" tIns="46525" rIns="93075" bIns="46525" anchor="b" anchorCtr="0">
            <a:noAutofit/>
          </a:bodyPr>
          <a:lstStyle/>
          <a:p>
            <a:pPr marL="0" marR="0" lvl="0" indent="0" algn="l" rtl="0">
              <a:lnSpc>
                <a:spcPct val="100000"/>
              </a:lnSpc>
              <a:spcBef>
                <a:spcPts val="0"/>
              </a:spcBef>
              <a:spcAft>
                <a:spcPts val="0"/>
              </a:spcAft>
              <a:buClr>
                <a:schemeClr val="dk1"/>
              </a:buClr>
              <a:buSzPts val="1400"/>
              <a:buFont typeface="Times New Roman"/>
              <a:buNone/>
            </a:pPr>
            <a:fld id="{00000000-1234-1234-1234-123412341234}" type="slidenum">
              <a:rPr lang="x-none" sz="1400" b="0" i="0" u="none" strike="noStrike" cap="none">
                <a:solidFill>
                  <a:schemeClr val="dk1"/>
                </a:solidFill>
                <a:latin typeface="Times New Roman"/>
                <a:ea typeface="Times New Roman"/>
                <a:cs typeface="Times New Roman"/>
                <a:sym typeface="Times New Roman"/>
              </a:rPr>
              <a:t>7</a:t>
            </a:fld>
            <a:endParaRPr sz="1400" b="0" i="0" u="none" strike="noStrike" cap="none">
              <a:solidFill>
                <a:schemeClr val="dk1"/>
              </a:solidFill>
              <a:latin typeface="Times New Roman"/>
              <a:ea typeface="Times New Roman"/>
              <a:cs typeface="Times New Roman"/>
              <a:sym typeface="Times New Roman"/>
            </a:endParaRPr>
          </a:p>
        </p:txBody>
      </p:sp>
      <p:sp>
        <p:nvSpPr>
          <p:cNvPr id="196" name="Google Shape;196;p6: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6:notes"/>
          <p:cNvSpPr txBox="1">
            <a:spLocks noGrp="1"/>
          </p:cNvSpPr>
          <p:nvPr>
            <p:ph type="body" idx="1"/>
          </p:nvPr>
        </p:nvSpPr>
        <p:spPr>
          <a:xfrm>
            <a:off x="679450" y="4705351"/>
            <a:ext cx="5435600" cy="4457700"/>
          </a:xfrm>
          <a:prstGeom prst="rect">
            <a:avLst/>
          </a:prstGeom>
          <a:noFill/>
          <a:ln>
            <a:noFill/>
          </a:ln>
        </p:spPr>
        <p:txBody>
          <a:bodyPr spcFirstLastPara="1" wrap="square" lIns="91425" tIns="91425" rIns="91425" bIns="91425" anchor="t" anchorCtr="0">
            <a:noAutofit/>
          </a:bodyPr>
          <a:lstStyle/>
          <a:p>
            <a:pPr marL="152400" marR="0" lvl="0" indent="-7620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txBox="1">
            <a:spLocks noGrp="1"/>
          </p:cNvSpPr>
          <p:nvPr>
            <p:ph type="body" idx="1"/>
          </p:nvPr>
        </p:nvSpPr>
        <p:spPr>
          <a:xfrm>
            <a:off x="679450" y="4705351"/>
            <a:ext cx="5435600" cy="44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4" name="Google Shape;214;p7: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txBox="1">
            <a:spLocks noGrp="1"/>
          </p:cNvSpPr>
          <p:nvPr>
            <p:ph type="body" idx="1"/>
          </p:nvPr>
        </p:nvSpPr>
        <p:spPr>
          <a:xfrm>
            <a:off x="679450" y="4705351"/>
            <a:ext cx="5435600" cy="44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1" name="Google Shape;221;p8: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37"/>
          <p:cNvGrpSpPr/>
          <p:nvPr/>
        </p:nvGrpSpPr>
        <p:grpSpPr>
          <a:xfrm>
            <a:off x="0" y="-8467"/>
            <a:ext cx="12192000" cy="6866467"/>
            <a:chOff x="0" y="-8467"/>
            <a:chExt cx="12192000" cy="6866467"/>
          </a:xfrm>
        </p:grpSpPr>
        <p:cxnSp>
          <p:nvCxnSpPr>
            <p:cNvPr id="28" name="Google Shape;28;p37"/>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37"/>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3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37"/>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37"/>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7"/>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 name="Google Shape;34;p37"/>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5" name="Google Shape;35;p37"/>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37"/>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7"/>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37"/>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3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46"/>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6"/>
          <p:cNvSpPr>
            <a:spLocks noGrp="1"/>
          </p:cNvSpPr>
          <p:nvPr>
            <p:ph type="pic" idx="2"/>
          </p:nvPr>
        </p:nvSpPr>
        <p:spPr>
          <a:xfrm>
            <a:off x="677334" y="609600"/>
            <a:ext cx="8596668" cy="3845718"/>
          </a:xfrm>
          <a:prstGeom prst="rect">
            <a:avLst/>
          </a:prstGeom>
          <a:noFill/>
          <a:ln>
            <a:noFill/>
          </a:ln>
        </p:spPr>
      </p:sp>
      <p:sp>
        <p:nvSpPr>
          <p:cNvPr id="93" name="Google Shape;93;p46"/>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4" name="Google Shape;94;p4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7"/>
        <p:cNvGrpSpPr/>
        <p:nvPr/>
      </p:nvGrpSpPr>
      <p:grpSpPr>
        <a:xfrm>
          <a:off x="0" y="0"/>
          <a:ext cx="0" cy="0"/>
          <a:chOff x="0" y="0"/>
          <a:chExt cx="0" cy="0"/>
        </a:xfrm>
      </p:grpSpPr>
      <p:sp>
        <p:nvSpPr>
          <p:cNvPr id="98" name="Google Shape;98;p47"/>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7"/>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0" name="Google Shape;100;p4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3"/>
        <p:cNvGrpSpPr/>
        <p:nvPr/>
      </p:nvGrpSpPr>
      <p:grpSpPr>
        <a:xfrm>
          <a:off x="0" y="0"/>
          <a:ext cx="0" cy="0"/>
          <a:chOff x="0" y="0"/>
          <a:chExt cx="0" cy="0"/>
        </a:xfrm>
      </p:grpSpPr>
      <p:sp>
        <p:nvSpPr>
          <p:cNvPr id="104" name="Google Shape;104;p48"/>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8"/>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6" name="Google Shape;106;p48"/>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7" name="Google Shape;107;p4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
        <p:nvSpPr>
          <p:cNvPr id="110" name="Google Shape;110;p48"/>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x-none" sz="8000">
                <a:solidFill>
                  <a:srgbClr val="BFE471"/>
                </a:solidFill>
                <a:latin typeface="Arial"/>
                <a:ea typeface="Arial"/>
                <a:cs typeface="Arial"/>
                <a:sym typeface="Arial"/>
              </a:rPr>
              <a:t>“</a:t>
            </a:r>
            <a:endParaRPr/>
          </a:p>
        </p:txBody>
      </p:sp>
      <p:sp>
        <p:nvSpPr>
          <p:cNvPr id="111" name="Google Shape;111;p48"/>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x-none"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2"/>
        <p:cNvGrpSpPr/>
        <p:nvPr/>
      </p:nvGrpSpPr>
      <p:grpSpPr>
        <a:xfrm>
          <a:off x="0" y="0"/>
          <a:ext cx="0" cy="0"/>
          <a:chOff x="0" y="0"/>
          <a:chExt cx="0" cy="0"/>
        </a:xfrm>
      </p:grpSpPr>
      <p:sp>
        <p:nvSpPr>
          <p:cNvPr id="113" name="Google Shape;113;p49"/>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9"/>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5" name="Google Shape;115;p4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8"/>
        <p:cNvGrpSpPr/>
        <p:nvPr/>
      </p:nvGrpSpPr>
      <p:grpSpPr>
        <a:xfrm>
          <a:off x="0" y="0"/>
          <a:ext cx="0" cy="0"/>
          <a:chOff x="0" y="0"/>
          <a:chExt cx="0" cy="0"/>
        </a:xfrm>
      </p:grpSpPr>
      <p:sp>
        <p:nvSpPr>
          <p:cNvPr id="119" name="Google Shape;119;p50"/>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50"/>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1" name="Google Shape;121;p50"/>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2" name="Google Shape;122;p5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5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5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
        <p:nvSpPr>
          <p:cNvPr id="125" name="Google Shape;125;p50"/>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x-none" sz="8000">
                <a:solidFill>
                  <a:srgbClr val="BFE471"/>
                </a:solidFill>
                <a:latin typeface="Arial"/>
                <a:ea typeface="Arial"/>
                <a:cs typeface="Arial"/>
                <a:sym typeface="Arial"/>
              </a:rPr>
              <a:t>“</a:t>
            </a:r>
            <a:endParaRPr/>
          </a:p>
        </p:txBody>
      </p:sp>
      <p:sp>
        <p:nvSpPr>
          <p:cNvPr id="126" name="Google Shape;126;p50"/>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x-none" sz="8000">
                <a:solidFill>
                  <a:srgbClr val="BFE471"/>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7"/>
        <p:cNvGrpSpPr/>
        <p:nvPr/>
      </p:nvGrpSpPr>
      <p:grpSpPr>
        <a:xfrm>
          <a:off x="0" y="0"/>
          <a:ext cx="0" cy="0"/>
          <a:chOff x="0" y="0"/>
          <a:chExt cx="0" cy="0"/>
        </a:xfrm>
      </p:grpSpPr>
      <p:sp>
        <p:nvSpPr>
          <p:cNvPr id="128" name="Google Shape;128;p51"/>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5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0" name="Google Shape;130;p5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31" name="Google Shape;131;p5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5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4"/>
        <p:cNvGrpSpPr/>
        <p:nvPr/>
      </p:nvGrpSpPr>
      <p:grpSpPr>
        <a:xfrm>
          <a:off x="0" y="0"/>
          <a:ext cx="0" cy="0"/>
          <a:chOff x="0" y="0"/>
          <a:chExt cx="0" cy="0"/>
        </a:xfrm>
      </p:grpSpPr>
      <p:sp>
        <p:nvSpPr>
          <p:cNvPr id="135" name="Google Shape;135;p5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2"/>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7" name="Google Shape;137;p5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5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53"/>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53"/>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3" name="Google Shape;143;p5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5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5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3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3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3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4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0"/>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6" name="Google Shape;56;p40"/>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7" name="Google Shape;57;p40"/>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8" name="Google Shape;58;p40"/>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 name="Google Shape;59;p4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pittelside">
  <p:cSld name="Kapittelside">
    <p:spTree>
      <p:nvGrpSpPr>
        <p:cNvPr id="1" name="Shape 62"/>
        <p:cNvGrpSpPr/>
        <p:nvPr/>
      </p:nvGrpSpPr>
      <p:grpSpPr>
        <a:xfrm>
          <a:off x="0" y="0"/>
          <a:ext cx="0" cy="0"/>
          <a:chOff x="0" y="0"/>
          <a:chExt cx="0" cy="0"/>
        </a:xfrm>
      </p:grpSpPr>
      <p:sp>
        <p:nvSpPr>
          <p:cNvPr id="63" name="Google Shape;63;p41"/>
          <p:cNvSpPr txBox="1">
            <a:spLocks noGrp="1"/>
          </p:cNvSpPr>
          <p:nvPr>
            <p:ph type="body" idx="1"/>
          </p:nvPr>
        </p:nvSpPr>
        <p:spPr>
          <a:xfrm>
            <a:off x="1440001" y="3835220"/>
            <a:ext cx="9312001" cy="767597"/>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800"/>
              <a:buNone/>
              <a:defRPr sz="1000" b="0" i="0">
                <a:solidFill>
                  <a:srgbClr val="3A3A3A"/>
                </a:solidFill>
                <a:latin typeface="Trebuchet MS"/>
                <a:ea typeface="Trebuchet MS"/>
                <a:cs typeface="Trebuchet MS"/>
                <a:sym typeface="Trebuchet MS"/>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4" name="Google Shape;64;p41"/>
          <p:cNvSpPr txBox="1">
            <a:spLocks noGrp="1"/>
          </p:cNvSpPr>
          <p:nvPr>
            <p:ph type="title"/>
          </p:nvPr>
        </p:nvSpPr>
        <p:spPr>
          <a:xfrm>
            <a:off x="1440001" y="2510623"/>
            <a:ext cx="9312000" cy="1120668"/>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8F0D69"/>
              </a:buClr>
              <a:buSzPts val="2800"/>
              <a:buFont typeface="Trebuchet MS"/>
              <a:buNone/>
              <a:defRPr sz="2800" b="1">
                <a:solidFill>
                  <a:srgbClr val="8F0D6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Google Shape;66;p42"/>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2"/>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8" name="Google Shape;68;p4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4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3"/>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4" name="Google Shape;74;p43"/>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5" name="Google Shape;75;p4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45"/>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5"/>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6" name="Google Shape;86;p45"/>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7" name="Google Shape;87;p4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6"/>
          <p:cNvGrpSpPr/>
          <p:nvPr/>
        </p:nvGrpSpPr>
        <p:grpSpPr>
          <a:xfrm>
            <a:off x="0" y="-8467"/>
            <a:ext cx="12192000" cy="6866467"/>
            <a:chOff x="0" y="-8467"/>
            <a:chExt cx="12192000" cy="6866467"/>
          </a:xfrm>
        </p:grpSpPr>
        <p:cxnSp>
          <p:nvCxnSpPr>
            <p:cNvPr id="11" name="Google Shape;11;p36"/>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36"/>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3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36"/>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36"/>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6"/>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36"/>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36"/>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36"/>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6"/>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3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3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3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3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tv.nrk.no/serie/dusaameg/sesong/1/episode/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cn0MDhbdrR8&amp;t=2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rmAutofit fontScale="90000"/>
          </a:bodyPr>
          <a:lstStyle/>
          <a:p>
            <a:pPr marL="0" lvl="0" indent="0" algn="r" rtl="0">
              <a:spcBef>
                <a:spcPts val="0"/>
              </a:spcBef>
              <a:spcAft>
                <a:spcPts val="0"/>
              </a:spcAft>
              <a:buClr>
                <a:schemeClr val="accent1"/>
              </a:buClr>
              <a:buSzPct val="100000"/>
              <a:buFont typeface="Trebuchet MS"/>
              <a:buNone/>
            </a:pPr>
            <a:r>
              <a:rPr lang="x-none"/>
              <a:t>Relasjonsbygging og klasseledelse for en inkluderende og mobbefri skole</a:t>
            </a:r>
            <a:endParaRPr/>
          </a:p>
        </p:txBody>
      </p:sp>
      <p:sp>
        <p:nvSpPr>
          <p:cNvPr id="151" name="Google Shape;151;p1"/>
          <p:cNvSpPr txBox="1">
            <a:spLocks noGrp="1"/>
          </p:cNvSpPr>
          <p:nvPr>
            <p:ph type="subTitle" idx="1"/>
          </p:nvPr>
        </p:nvSpPr>
        <p:spPr>
          <a:xfrm>
            <a:off x="2855640" y="4005064"/>
            <a:ext cx="6400800" cy="1600200"/>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440"/>
              <a:buNone/>
            </a:pPr>
            <a:r>
              <a:rPr lang="x-none" dirty="0"/>
              <a:t>Fagsamling 3 - Hitra</a:t>
            </a:r>
            <a:endParaRPr dirty="0"/>
          </a:p>
          <a:p>
            <a:pPr marL="0" lvl="0" indent="0" algn="r" rtl="0">
              <a:spcBef>
                <a:spcPts val="1000"/>
              </a:spcBef>
              <a:spcAft>
                <a:spcPts val="0"/>
              </a:spcAft>
              <a:buSzPts val="1440"/>
              <a:buNone/>
            </a:pPr>
            <a:r>
              <a:rPr lang="x-none" dirty="0"/>
              <a:t>Arne Tveit og Elisabeth Rystad</a:t>
            </a:r>
            <a:endParaRPr lang="nb-NO" dirty="0"/>
          </a:p>
          <a:p>
            <a:pPr marL="0" lvl="0" indent="0" algn="r" rtl="0">
              <a:spcBef>
                <a:spcPts val="1000"/>
              </a:spcBef>
              <a:spcAft>
                <a:spcPts val="0"/>
              </a:spcAft>
              <a:buSzPts val="1440"/>
              <a:buNone/>
            </a:pPr>
            <a:r>
              <a:rPr lang="nb-NO" dirty="0"/>
              <a:t>Midt –norsk kompetansesenter </a:t>
            </a:r>
            <a:r>
              <a:rPr lang="nb-NO"/>
              <a:t>for atferd</a:t>
            </a:r>
            <a:endParaRPr dirty="0"/>
          </a:p>
          <a:p>
            <a:pPr marL="0" lvl="0" indent="0" algn="r" rtl="0">
              <a:spcBef>
                <a:spcPts val="1000"/>
              </a:spcBef>
              <a:spcAft>
                <a:spcPts val="0"/>
              </a:spcAft>
              <a:buSzPts val="144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9"/>
          <p:cNvSpPr txBox="1">
            <a:spLocks noGrp="1"/>
          </p:cNvSpPr>
          <p:nvPr>
            <p:ph type="title" idx="4294967295"/>
          </p:nvPr>
        </p:nvSpPr>
        <p:spPr>
          <a:xfrm>
            <a:off x="677334" y="609600"/>
            <a:ext cx="8596668" cy="1320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600"/>
              <a:buFont typeface="Trebuchet MS"/>
              <a:buNone/>
            </a:pPr>
            <a:endParaRPr/>
          </a:p>
        </p:txBody>
      </p:sp>
      <p:sp>
        <p:nvSpPr>
          <p:cNvPr id="231" name="Google Shape;231;p9"/>
          <p:cNvSpPr txBox="1">
            <a:spLocks noGrp="1"/>
          </p:cNvSpPr>
          <p:nvPr>
            <p:ph type="body" idx="4294967295"/>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a:p>
            <a:pPr marL="342900" lvl="0" indent="-251459" algn="l" rtl="0">
              <a:spcBef>
                <a:spcPts val="1000"/>
              </a:spcBef>
              <a:spcAft>
                <a:spcPts val="0"/>
              </a:spcAft>
              <a:buSzPts val="1440"/>
              <a:buNone/>
            </a:pPr>
            <a:endParaRPr/>
          </a:p>
          <a:p>
            <a:pPr marL="342900" lvl="0" indent="-342900" algn="l" rtl="0">
              <a:spcBef>
                <a:spcPts val="1000"/>
              </a:spcBef>
              <a:spcAft>
                <a:spcPts val="0"/>
              </a:spcAft>
              <a:buSzPts val="1440"/>
              <a:buChar char="►"/>
            </a:pPr>
            <a:r>
              <a:rPr lang="x-none"/>
              <a:t>If you are not in posession – get in posistion</a:t>
            </a:r>
            <a:endParaRPr/>
          </a:p>
          <a:p>
            <a:pPr marL="742950" lvl="1" indent="-285750" algn="l" rtl="0">
              <a:spcBef>
                <a:spcPts val="1000"/>
              </a:spcBef>
              <a:spcAft>
                <a:spcPts val="0"/>
              </a:spcAft>
              <a:buSzPts val="1440"/>
              <a:buChar char="►"/>
            </a:pPr>
            <a:r>
              <a:rPr lang="x-none" sz="1800"/>
              <a:t>(Bill Shankley)</a:t>
            </a:r>
            <a:endParaRPr/>
          </a:p>
        </p:txBody>
      </p:sp>
      <p:sp>
        <p:nvSpPr>
          <p:cNvPr id="232" name="Google Shape;232;p9"/>
          <p:cNvSpPr txBox="1">
            <a:spLocks noGrp="1"/>
          </p:cNvSpPr>
          <p:nvPr>
            <p:ph type="ftr" idx="11"/>
          </p:nvPr>
        </p:nvSpPr>
        <p:spPr>
          <a:xfrm>
            <a:off x="9653588" y="5734050"/>
            <a:ext cx="609600" cy="520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600"/>
              <a:buFont typeface="Noto Sans Symbols"/>
              <a:buNone/>
            </a:pPr>
            <a:r>
              <a:rPr lang="x-none" sz="1600" b="1">
                <a:solidFill>
                  <a:srgbClr val="FFFFFF"/>
                </a:solidFill>
                <a:latin typeface="Arial"/>
                <a:ea typeface="Arial"/>
                <a:cs typeface="Arial"/>
                <a:sym typeface="Arial"/>
              </a:rPr>
              <a:t>AT/ER - MKA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a:spLocks noGrp="1"/>
          </p:cNvSpPr>
          <p:nvPr>
            <p:ph type="title" idx="4294967295"/>
          </p:nvPr>
        </p:nvSpPr>
        <p:spPr>
          <a:xfrm>
            <a:off x="1981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B7E47F"/>
              </a:buClr>
              <a:buSzPts val="4100"/>
              <a:buFont typeface="Trebuchet MS"/>
              <a:buNone/>
            </a:pPr>
            <a:r>
              <a:rPr lang="x-none" sz="4100" b="1">
                <a:solidFill>
                  <a:srgbClr val="B7E47F"/>
                </a:solidFill>
              </a:rPr>
              <a:t>Summeoppgave</a:t>
            </a:r>
            <a:endParaRPr/>
          </a:p>
        </p:txBody>
      </p:sp>
      <p:sp>
        <p:nvSpPr>
          <p:cNvPr id="239" name="Google Shape;239;p10"/>
          <p:cNvSpPr txBox="1">
            <a:spLocks noGrp="1"/>
          </p:cNvSpPr>
          <p:nvPr>
            <p:ph type="body" idx="4294967295"/>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a:p>
            <a:pPr marL="342900" lvl="0" indent="-342900" algn="l" rtl="0">
              <a:spcBef>
                <a:spcPts val="1000"/>
              </a:spcBef>
              <a:spcAft>
                <a:spcPts val="0"/>
              </a:spcAft>
              <a:buSzPts val="3200"/>
              <a:buChar char="►"/>
            </a:pPr>
            <a:r>
              <a:rPr lang="x-none" sz="4000"/>
              <a:t>Hvordan bygger dere i skole og SFO relasjoner til elevene?</a:t>
            </a:r>
            <a:endParaRPr/>
          </a:p>
        </p:txBody>
      </p:sp>
      <p:sp>
        <p:nvSpPr>
          <p:cNvPr id="240" name="Google Shape;240;p10"/>
          <p:cNvSpPr txBox="1">
            <a:spLocks noGrp="1"/>
          </p:cNvSpPr>
          <p:nvPr>
            <p:ph type="ftr" idx="11"/>
          </p:nvPr>
        </p:nvSpPr>
        <p:spPr>
          <a:xfrm>
            <a:off x="4648200" y="6416676"/>
            <a:ext cx="2895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1400"/>
              <a:buFont typeface="Noto Sans Symbols"/>
              <a:buNone/>
            </a:pPr>
            <a:r>
              <a:rPr lang="x-none" sz="1400">
                <a:solidFill>
                  <a:schemeClr val="dk2"/>
                </a:solidFill>
                <a:latin typeface="Arial"/>
                <a:ea typeface="Arial"/>
                <a:cs typeface="Arial"/>
                <a:sym typeface="Arial"/>
              </a:rPr>
              <a:t>AT/ER - MKA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1"/>
          <p:cNvSpPr txBox="1">
            <a:spLocks noGrp="1"/>
          </p:cNvSpPr>
          <p:nvPr>
            <p:ph type="ftr" idx="11"/>
          </p:nvPr>
        </p:nvSpPr>
        <p:spPr>
          <a:xfrm>
            <a:off x="4648200" y="6416676"/>
            <a:ext cx="2895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1400"/>
              <a:buFont typeface="Noto Sans Symbols"/>
              <a:buNone/>
            </a:pPr>
            <a:r>
              <a:rPr lang="x-none" sz="1400">
                <a:solidFill>
                  <a:schemeClr val="dk2"/>
                </a:solidFill>
                <a:latin typeface="Arial"/>
                <a:ea typeface="Arial"/>
                <a:cs typeface="Arial"/>
                <a:sym typeface="Arial"/>
              </a:rPr>
              <a:t>AT/ER - MKA </a:t>
            </a:r>
            <a:endParaRPr/>
          </a:p>
        </p:txBody>
      </p:sp>
      <p:sp>
        <p:nvSpPr>
          <p:cNvPr id="247" name="Google Shape;247;p11"/>
          <p:cNvSpPr txBox="1">
            <a:spLocks noGrp="1"/>
          </p:cNvSpPr>
          <p:nvPr>
            <p:ph type="title" idx="4294967295"/>
          </p:nvPr>
        </p:nvSpPr>
        <p:spPr>
          <a:xfrm>
            <a:off x="1055688" y="242887"/>
            <a:ext cx="7467600" cy="108108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B7E47F"/>
              </a:buClr>
              <a:buSzPct val="100000"/>
              <a:buFont typeface="Trebuchet MS"/>
              <a:buNone/>
            </a:pPr>
            <a:r>
              <a:rPr lang="x-none" sz="3200" b="1">
                <a:solidFill>
                  <a:srgbClr val="B7E47F"/>
                </a:solidFill>
              </a:rPr>
              <a:t>HVORDAN BYGGE  RELASJON TIL EN ELEV?</a:t>
            </a:r>
            <a:br>
              <a:rPr lang="x-none" sz="3200" b="1">
                <a:solidFill>
                  <a:srgbClr val="B7E47F"/>
                </a:solidFill>
              </a:rPr>
            </a:br>
            <a:endParaRPr sz="3200" b="1">
              <a:solidFill>
                <a:srgbClr val="B7E47F"/>
              </a:solidFill>
            </a:endParaRPr>
          </a:p>
        </p:txBody>
      </p:sp>
      <p:sp>
        <p:nvSpPr>
          <p:cNvPr id="248" name="Google Shape;248;p11"/>
          <p:cNvSpPr txBox="1">
            <a:spLocks noGrp="1"/>
          </p:cNvSpPr>
          <p:nvPr>
            <p:ph type="body" idx="4294967295"/>
          </p:nvPr>
        </p:nvSpPr>
        <p:spPr>
          <a:xfrm>
            <a:off x="1524000" y="908050"/>
            <a:ext cx="6999288" cy="5259388"/>
          </a:xfrm>
          <a:prstGeom prst="rect">
            <a:avLst/>
          </a:prstGeom>
          <a:noFill/>
          <a:ln>
            <a:noFill/>
          </a:ln>
        </p:spPr>
        <p:txBody>
          <a:bodyPr spcFirstLastPara="1" wrap="square" lIns="91425" tIns="45700" rIns="91425" bIns="45700" anchor="t" anchorCtr="0">
            <a:normAutofit lnSpcReduction="10000"/>
          </a:bodyPr>
          <a:lstStyle/>
          <a:p>
            <a:pPr marL="342900" lvl="0" indent="-190500" algn="l" rtl="0">
              <a:lnSpc>
                <a:spcPct val="90000"/>
              </a:lnSpc>
              <a:spcBef>
                <a:spcPts val="0"/>
              </a:spcBef>
              <a:spcAft>
                <a:spcPts val="0"/>
              </a:spcAft>
              <a:buClr>
                <a:srgbClr val="6BB1C9"/>
              </a:buClr>
              <a:buSzPts val="2400"/>
              <a:buNone/>
            </a:pPr>
            <a:endParaRPr sz="3000"/>
          </a:p>
          <a:p>
            <a:pPr marL="342900" lvl="0" indent="-342900" algn="l" rtl="0">
              <a:lnSpc>
                <a:spcPct val="90000"/>
              </a:lnSpc>
              <a:spcBef>
                <a:spcPts val="1000"/>
              </a:spcBef>
              <a:spcAft>
                <a:spcPts val="0"/>
              </a:spcAft>
              <a:buClr>
                <a:srgbClr val="6BB1C9"/>
              </a:buClr>
              <a:buSzPts val="1920"/>
              <a:buChar char="►"/>
            </a:pPr>
            <a:r>
              <a:rPr lang="x-none" sz="2400"/>
              <a:t>Leke</a:t>
            </a:r>
            <a:endParaRPr/>
          </a:p>
          <a:p>
            <a:pPr marL="342900" lvl="0" indent="-342900" algn="l" rtl="0">
              <a:lnSpc>
                <a:spcPct val="90000"/>
              </a:lnSpc>
              <a:spcBef>
                <a:spcPts val="1000"/>
              </a:spcBef>
              <a:spcAft>
                <a:spcPts val="0"/>
              </a:spcAft>
              <a:buClr>
                <a:srgbClr val="6BB1C9"/>
              </a:buClr>
              <a:buSzPts val="1920"/>
              <a:buChar char="►"/>
            </a:pPr>
            <a:r>
              <a:rPr lang="x-none" sz="2400"/>
              <a:t>Samtale - lytte</a:t>
            </a:r>
            <a:endParaRPr/>
          </a:p>
          <a:p>
            <a:pPr marL="342900" lvl="0" indent="-342900" algn="l" rtl="0">
              <a:lnSpc>
                <a:spcPct val="90000"/>
              </a:lnSpc>
              <a:spcBef>
                <a:spcPts val="1000"/>
              </a:spcBef>
              <a:spcAft>
                <a:spcPts val="0"/>
              </a:spcAft>
              <a:buClr>
                <a:srgbClr val="6BB1C9"/>
              </a:buClr>
              <a:buSzPts val="1920"/>
              <a:buChar char="►"/>
            </a:pPr>
            <a:r>
              <a:rPr lang="x-none" sz="2400"/>
              <a:t>Anerkjenne eleven for den den er</a:t>
            </a:r>
            <a:endParaRPr/>
          </a:p>
          <a:p>
            <a:pPr marL="342900" lvl="0" indent="-342900" algn="l" rtl="0">
              <a:lnSpc>
                <a:spcPct val="90000"/>
              </a:lnSpc>
              <a:spcBef>
                <a:spcPts val="1000"/>
              </a:spcBef>
              <a:spcAft>
                <a:spcPts val="0"/>
              </a:spcAft>
              <a:buClr>
                <a:srgbClr val="6BB1C9"/>
              </a:buClr>
              <a:buSzPts val="1920"/>
              <a:buChar char="►"/>
            </a:pPr>
            <a:r>
              <a:rPr lang="x-none" sz="2400"/>
              <a:t>Vise genuin interesse – spør og er nysgjerrig</a:t>
            </a:r>
            <a:endParaRPr/>
          </a:p>
          <a:p>
            <a:pPr marL="342900" lvl="0" indent="-342900" algn="l" rtl="0">
              <a:lnSpc>
                <a:spcPct val="90000"/>
              </a:lnSpc>
              <a:spcBef>
                <a:spcPts val="1000"/>
              </a:spcBef>
              <a:spcAft>
                <a:spcPts val="0"/>
              </a:spcAft>
              <a:buClr>
                <a:srgbClr val="6BB1C9"/>
              </a:buClr>
              <a:buSzPts val="1920"/>
              <a:buChar char="►"/>
            </a:pPr>
            <a:r>
              <a:rPr lang="x-none" sz="2400"/>
              <a:t>Bry seg </a:t>
            </a:r>
            <a:endParaRPr/>
          </a:p>
          <a:p>
            <a:pPr marL="342900" lvl="0" indent="-342900" algn="l" rtl="0">
              <a:lnSpc>
                <a:spcPct val="90000"/>
              </a:lnSpc>
              <a:spcBef>
                <a:spcPts val="1000"/>
              </a:spcBef>
              <a:spcAft>
                <a:spcPts val="0"/>
              </a:spcAft>
              <a:buClr>
                <a:srgbClr val="6BB1C9"/>
              </a:buClr>
              <a:buSzPts val="1920"/>
              <a:buChar char="►"/>
            </a:pPr>
            <a:r>
              <a:rPr lang="x-none" sz="2400"/>
              <a:t>By på seg selv</a:t>
            </a:r>
            <a:endParaRPr/>
          </a:p>
          <a:p>
            <a:pPr marL="342900" lvl="0" indent="-342900" algn="l" rtl="0">
              <a:lnSpc>
                <a:spcPct val="90000"/>
              </a:lnSpc>
              <a:spcBef>
                <a:spcPts val="1000"/>
              </a:spcBef>
              <a:spcAft>
                <a:spcPts val="0"/>
              </a:spcAft>
              <a:buClr>
                <a:srgbClr val="6BB1C9"/>
              </a:buClr>
              <a:buSzPts val="1920"/>
              <a:buChar char="►"/>
            </a:pPr>
            <a:r>
              <a:rPr lang="x-none" sz="2400"/>
              <a:t>Se og rose det positive eleven gjør sosialt og faglig</a:t>
            </a:r>
            <a:endParaRPr/>
          </a:p>
          <a:p>
            <a:pPr marL="342900" lvl="0" indent="-342900" algn="l" rtl="0">
              <a:lnSpc>
                <a:spcPct val="90000"/>
              </a:lnSpc>
              <a:spcBef>
                <a:spcPts val="1000"/>
              </a:spcBef>
              <a:spcAft>
                <a:spcPts val="0"/>
              </a:spcAft>
              <a:buClr>
                <a:srgbClr val="6BB1C9"/>
              </a:buClr>
              <a:buSzPts val="1920"/>
              <a:buChar char="►"/>
            </a:pPr>
            <a:r>
              <a:rPr lang="x-none" sz="2400"/>
              <a:t>Gir konkret og støttende tilbakemelding og hjelp i det faglige</a:t>
            </a:r>
            <a:endParaRPr/>
          </a:p>
          <a:p>
            <a:pPr marL="342900" lvl="0" indent="-342900" algn="l" rtl="0">
              <a:lnSpc>
                <a:spcPct val="90000"/>
              </a:lnSpc>
              <a:spcBef>
                <a:spcPts val="1000"/>
              </a:spcBef>
              <a:spcAft>
                <a:spcPts val="0"/>
              </a:spcAft>
              <a:buClr>
                <a:srgbClr val="6BB1C9"/>
              </a:buClr>
              <a:buSzPts val="1920"/>
              <a:buChar char="►"/>
            </a:pPr>
            <a:r>
              <a:rPr lang="x-none" sz="2400"/>
              <a:t>Bruke elevens navn og har blikkontakt </a:t>
            </a:r>
            <a:endParaRPr/>
          </a:p>
          <a:p>
            <a:pPr marL="342900" lvl="0" indent="-342900" algn="l" rtl="0">
              <a:lnSpc>
                <a:spcPct val="90000"/>
              </a:lnSpc>
              <a:spcBef>
                <a:spcPts val="1000"/>
              </a:spcBef>
              <a:spcAft>
                <a:spcPts val="0"/>
              </a:spcAft>
              <a:buClr>
                <a:srgbClr val="6BB1C9"/>
              </a:buClr>
              <a:buSzPts val="1920"/>
              <a:buChar char="►"/>
            </a:pPr>
            <a:r>
              <a:rPr lang="x-none" sz="2400"/>
              <a:t>Vise varme og omsorg</a:t>
            </a:r>
            <a:endParaRPr/>
          </a:p>
          <a:p>
            <a:pPr marL="342900" lvl="0" indent="-220980" algn="l" rtl="0">
              <a:lnSpc>
                <a:spcPct val="90000"/>
              </a:lnSpc>
              <a:spcBef>
                <a:spcPts val="1000"/>
              </a:spcBef>
              <a:spcAft>
                <a:spcPts val="0"/>
              </a:spcAft>
              <a:buClr>
                <a:srgbClr val="6BB1C9"/>
              </a:buClr>
              <a:buSzPts val="1920"/>
              <a:buNone/>
            </a:pPr>
            <a:endParaRPr sz="2400"/>
          </a:p>
          <a:p>
            <a:pPr marL="342900" lvl="0" indent="-342900" algn="l" rtl="0">
              <a:lnSpc>
                <a:spcPct val="90000"/>
              </a:lnSpc>
              <a:spcBef>
                <a:spcPts val="1000"/>
              </a:spcBef>
              <a:spcAft>
                <a:spcPts val="0"/>
              </a:spcAft>
              <a:buClr>
                <a:srgbClr val="6BB1C9"/>
              </a:buClr>
              <a:buSzPts val="1920"/>
              <a:buFont typeface="Noto Sans Symbols"/>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x-none" sz="4000"/>
              <a:t>Betydningen av å utvikle gode relasjoner til alle elever</a:t>
            </a:r>
            <a:endParaRPr sz="4000"/>
          </a:p>
        </p:txBody>
      </p:sp>
      <p:sp>
        <p:nvSpPr>
          <p:cNvPr id="255" name="Google Shape;255;p1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p>
            <a:pPr marL="342900" lvl="0" indent="-241300" algn="l" rtl="0">
              <a:spcBef>
                <a:spcPts val="0"/>
              </a:spcBef>
              <a:spcAft>
                <a:spcPts val="0"/>
              </a:spcAft>
              <a:buSzPts val="1600"/>
              <a:buNone/>
            </a:pPr>
            <a:endParaRPr/>
          </a:p>
          <a:p>
            <a:pPr marL="342900" lvl="0" indent="-241300" algn="l" rtl="0">
              <a:spcBef>
                <a:spcPts val="1000"/>
              </a:spcBef>
              <a:spcAft>
                <a:spcPts val="0"/>
              </a:spcAft>
              <a:buSzPts val="1600"/>
              <a:buNone/>
            </a:pPr>
            <a:endParaRPr/>
          </a:p>
          <a:p>
            <a:pPr marL="342900" lvl="0" indent="-342900" algn="l" rtl="0">
              <a:spcBef>
                <a:spcPts val="1000"/>
              </a:spcBef>
              <a:spcAft>
                <a:spcPts val="0"/>
              </a:spcAft>
              <a:buSzPts val="2560"/>
              <a:buChar char="►"/>
            </a:pPr>
            <a:r>
              <a:rPr lang="x-none" sz="3200"/>
              <a:t>Gode relasjoner er trolig den enkelt faktoren som har størst betydning for barn og unges trivsel, læring og utvikling.</a:t>
            </a:r>
            <a:endParaRPr/>
          </a:p>
          <a:p>
            <a:pPr marL="2277400" lvl="5" indent="0" algn="l" rtl="0">
              <a:spcBef>
                <a:spcPts val="1000"/>
              </a:spcBef>
              <a:spcAft>
                <a:spcPts val="0"/>
              </a:spcAft>
              <a:buSzPts val="2080"/>
              <a:buNone/>
            </a:pPr>
            <a:r>
              <a:rPr lang="x-none" sz="2600"/>
              <a:t> </a:t>
            </a:r>
            <a:endParaRPr/>
          </a:p>
          <a:p>
            <a:pPr marL="2277400" lvl="5" indent="0" algn="l" rtl="0">
              <a:spcBef>
                <a:spcPts val="1000"/>
              </a:spcBef>
              <a:spcAft>
                <a:spcPts val="0"/>
              </a:spcAft>
              <a:buSzPts val="2080"/>
              <a:buNone/>
            </a:pPr>
            <a:r>
              <a:rPr lang="x-none" sz="2600"/>
              <a:t>                                             Pianta</a:t>
            </a:r>
            <a:endParaRPr/>
          </a:p>
        </p:txBody>
      </p:sp>
      <p:sp>
        <p:nvSpPr>
          <p:cNvPr id="256" name="Google Shape;256;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a:t>AT/ER - MKA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3"/>
          <p:cNvSpPr txBox="1">
            <a:spLocks noGrp="1"/>
          </p:cNvSpPr>
          <p:nvPr>
            <p:ph type="title"/>
          </p:nvPr>
        </p:nvSpPr>
        <p:spPr>
          <a:xfrm>
            <a:off x="2133600" y="609600"/>
            <a:ext cx="6347713" cy="132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3600"/>
              <a:buFont typeface="Trebuchet MS"/>
              <a:buNone/>
            </a:pPr>
            <a:endParaRPr sz="3600">
              <a:solidFill>
                <a:schemeClr val="accent1"/>
              </a:solidFill>
              <a:latin typeface="Trebuchet MS"/>
              <a:ea typeface="Trebuchet MS"/>
              <a:cs typeface="Trebuchet MS"/>
              <a:sym typeface="Trebuchet MS"/>
            </a:endParaRPr>
          </a:p>
        </p:txBody>
      </p:sp>
      <p:sp>
        <p:nvSpPr>
          <p:cNvPr id="262" name="Google Shape;262;p13"/>
          <p:cNvSpPr txBox="1">
            <a:spLocks noGrp="1"/>
          </p:cNvSpPr>
          <p:nvPr>
            <p:ph type="body" idx="1"/>
          </p:nvPr>
        </p:nvSpPr>
        <p:spPr>
          <a:xfrm>
            <a:off x="2133599" y="2160591"/>
            <a:ext cx="6347714" cy="3880773"/>
          </a:xfrm>
          <a:prstGeom prst="rect">
            <a:avLst/>
          </a:prstGeom>
          <a:noFill/>
          <a:ln>
            <a:noFill/>
          </a:ln>
        </p:spPr>
        <p:txBody>
          <a:bodyPr spcFirstLastPara="1" wrap="square" lIns="91425" tIns="91425" rIns="91425" bIns="91425" anchor="t" anchorCtr="0">
            <a:noAutofit/>
          </a:bodyPr>
          <a:lstStyle/>
          <a:p>
            <a:pPr marL="342900" lvl="0" indent="-254000" algn="l" rtl="0">
              <a:lnSpc>
                <a:spcPct val="100000"/>
              </a:lnSpc>
              <a:spcBef>
                <a:spcPts val="0"/>
              </a:spcBef>
              <a:spcAft>
                <a:spcPts val="0"/>
              </a:spcAft>
              <a:buClr>
                <a:schemeClr val="accent1"/>
              </a:buClr>
              <a:buSzPts val="2560"/>
              <a:buFont typeface="Noto Sans Symbols"/>
              <a:buChar char="▶"/>
            </a:pPr>
            <a:r>
              <a:rPr lang="x-none" sz="3200">
                <a:solidFill>
                  <a:srgbClr val="3F3F3F"/>
                </a:solidFill>
                <a:latin typeface="Trebuchet MS"/>
                <a:ea typeface="Trebuchet MS"/>
                <a:cs typeface="Trebuchet MS"/>
                <a:sym typeface="Trebuchet MS"/>
              </a:rPr>
              <a:t>Et paradoks at barn og unge med relasjonelle vansker ofte blir stilt ovenfor de største relasjonelle utfordringer.</a:t>
            </a:r>
            <a:endParaRPr/>
          </a:p>
        </p:txBody>
      </p:sp>
      <p:sp>
        <p:nvSpPr>
          <p:cNvPr id="263" name="Google Shape;263;p13"/>
          <p:cNvSpPr txBox="1">
            <a:spLocks noGrp="1"/>
          </p:cNvSpPr>
          <p:nvPr>
            <p:ph type="ftr" idx="11"/>
          </p:nvPr>
        </p:nvSpPr>
        <p:spPr>
          <a:xfrm>
            <a:off x="2133600" y="6041364"/>
            <a:ext cx="462297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sz="900">
                <a:solidFill>
                  <a:schemeClr val="lt2"/>
                </a:solidFill>
                <a:latin typeface="Verdana"/>
                <a:ea typeface="Verdana"/>
                <a:cs typeface="Verdana"/>
                <a:sym typeface="Verdana"/>
              </a:rPr>
              <a:t>AT/ER - MKA </a:t>
            </a:r>
            <a:endParaRPr sz="900">
              <a:solidFill>
                <a:schemeClr val="lt2"/>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ssholder for bunntekst 2"/>
          <p:cNvSpPr>
            <a:spLocks noGrp="1"/>
          </p:cNvSpPr>
          <p:nvPr>
            <p:ph type="ftr" sz="quarter" idx="11"/>
          </p:nvPr>
        </p:nvSpPr>
        <p:spPr bwMode="auto">
          <a:xfrm>
            <a:off x="3432175" y="6237288"/>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r>
              <a:rPr lang="en-GB" altLang="en-US" sz="1200">
                <a:solidFill>
                  <a:schemeClr val="bg1"/>
                </a:solidFill>
                <a:latin typeface="Tahoma" panose="020B0604030504040204" pitchFamily="34" charset="0"/>
                <a:ea typeface="ヒラギノ角ゴ ProN W3" charset="-128"/>
                <a:cs typeface="Tahoma" panose="020B0604030504040204" pitchFamily="34" charset="0"/>
                <a:sym typeface="Arial" panose="020B0604020202020204" pitchFamily="34" charset="0"/>
              </a:rPr>
              <a:t>Arne Tveit - 2019</a:t>
            </a:r>
          </a:p>
        </p:txBody>
      </p:sp>
      <p:sp>
        <p:nvSpPr>
          <p:cNvPr id="53251" name="Line 2"/>
          <p:cNvSpPr>
            <a:spLocks noChangeShapeType="1"/>
          </p:cNvSpPr>
          <p:nvPr/>
        </p:nvSpPr>
        <p:spPr bwMode="auto">
          <a:xfrm flipV="1">
            <a:off x="4799013" y="2319338"/>
            <a:ext cx="0" cy="2514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53252" name="Line 3"/>
          <p:cNvSpPr>
            <a:spLocks noChangeShapeType="1"/>
          </p:cNvSpPr>
          <p:nvPr/>
        </p:nvSpPr>
        <p:spPr bwMode="auto">
          <a:xfrm>
            <a:off x="4800600" y="3068638"/>
            <a:ext cx="0" cy="2400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53253" name="Line 4"/>
          <p:cNvSpPr>
            <a:spLocks noChangeShapeType="1"/>
          </p:cNvSpPr>
          <p:nvPr/>
        </p:nvSpPr>
        <p:spPr bwMode="auto">
          <a:xfrm flipH="1">
            <a:off x="2970213" y="3476625"/>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53254" name="Line 5"/>
          <p:cNvSpPr>
            <a:spLocks noChangeShapeType="1"/>
          </p:cNvSpPr>
          <p:nvPr/>
        </p:nvSpPr>
        <p:spPr bwMode="auto">
          <a:xfrm flipV="1">
            <a:off x="4799013" y="3476625"/>
            <a:ext cx="20574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53255" name="Rectangle 6"/>
          <p:cNvSpPr>
            <a:spLocks noChangeArrowheads="1"/>
          </p:cNvSpPr>
          <p:nvPr/>
        </p:nvSpPr>
        <p:spPr bwMode="auto">
          <a:xfrm>
            <a:off x="2284414" y="630238"/>
            <a:ext cx="8383587"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nb-NO" altLang="en-US" sz="3200" b="1">
                <a:solidFill>
                  <a:schemeClr val="tx1"/>
                </a:solidFill>
                <a:latin typeface="Tahoma" panose="020B0604030504040204" pitchFamily="34" charset="0"/>
                <a:ea typeface="ヒラギノ角ゴ ProN W3" charset="-128"/>
                <a:cs typeface="Times New Roman" panose="02020603050405020304" pitchFamily="18" charset="0"/>
                <a:sym typeface="Arial" panose="020B0604020202020204" pitchFamily="34" charset="0"/>
              </a:rPr>
              <a:t>Lærerautoritet og klasselederstil</a:t>
            </a:r>
            <a:endParaRPr lang="nb-NO" altLang="en-US" sz="3200">
              <a:solidFill>
                <a:schemeClr val="tx1"/>
              </a:solidFill>
              <a:latin typeface="Tahoma" panose="020B0604030504040204" pitchFamily="34" charset="0"/>
              <a:ea typeface="ヒラギノ角ゴ ProN W3" charset="-128"/>
              <a:cs typeface="Tahoma" panose="020B0604030504040204" pitchFamily="34" charset="0"/>
              <a:sym typeface="Arial" panose="020B0604020202020204" pitchFamily="34" charset="0"/>
            </a:endParaRPr>
          </a:p>
          <a:p>
            <a:pPr eaLnBrk="1" hangingPunct="1">
              <a:spcBef>
                <a:spcPct val="0"/>
              </a:spcBef>
              <a:buClrTx/>
              <a:buSzTx/>
              <a:buFontTx/>
              <a:buNone/>
            </a:pPr>
            <a:r>
              <a:rPr lang="nb-NO" altLang="en-US" sz="1200">
                <a:solidFill>
                  <a:schemeClr val="tx1"/>
                </a:solidFill>
                <a:latin typeface="Tahoma" panose="020B0604030504040204" pitchFamily="34" charset="0"/>
                <a:ea typeface="ヒラギノ角ゴ ProN W3" charset="-128"/>
                <a:cs typeface="Times New Roman" panose="02020603050405020304" pitchFamily="18" charset="0"/>
                <a:sym typeface="Arial" panose="020B0604020202020204" pitchFamily="34" charset="0"/>
              </a:rPr>
              <a:t>		        </a:t>
            </a:r>
            <a:endParaRPr lang="nb-NO" altLang="en-US" sz="900">
              <a:solidFill>
                <a:schemeClr val="tx1"/>
              </a:solidFill>
              <a:latin typeface="Tahoma" panose="020B0604030504040204" pitchFamily="34" charset="0"/>
              <a:ea typeface="ヒラギノ角ゴ ProN W3" charset="-128"/>
              <a:cs typeface="Tahoma" panose="020B0604030504040204" pitchFamily="34" charset="0"/>
              <a:sym typeface="Arial" panose="020B0604020202020204" pitchFamily="34" charset="0"/>
            </a:endParaRPr>
          </a:p>
          <a:p>
            <a:pPr eaLnBrk="1" hangingPunct="1">
              <a:spcBef>
                <a:spcPct val="0"/>
              </a:spcBef>
              <a:buClrTx/>
              <a:buSzTx/>
              <a:buFontTx/>
              <a:buNone/>
            </a:pPr>
            <a:r>
              <a:rPr lang="nb-NO" altLang="en-US" sz="1200">
                <a:solidFill>
                  <a:schemeClr val="tx1"/>
                </a:solidFill>
                <a:latin typeface="Tahoma" panose="020B0604030504040204" pitchFamily="34" charset="0"/>
                <a:ea typeface="ヒラギノ角ゴ ProN W3" charset="-128"/>
                <a:cs typeface="Times New Roman" panose="02020603050405020304" pitchFamily="18" charset="0"/>
                <a:sym typeface="Arial" panose="020B0604020202020204" pitchFamily="34" charset="0"/>
              </a:rPr>
              <a:t>	                  </a:t>
            </a:r>
            <a:r>
              <a:rPr lang="nb-NO" altLang="en-US" sz="2000" b="1">
                <a:solidFill>
                  <a:schemeClr val="tx1"/>
                </a:solidFill>
                <a:latin typeface="Tahoma" panose="020B0604030504040204" pitchFamily="34" charset="0"/>
                <a:ea typeface="ヒラギノ角ゴ ProN W3" charset="-128"/>
                <a:cs typeface="Times New Roman" panose="02020603050405020304" pitchFamily="18" charset="0"/>
                <a:sym typeface="Arial" panose="020B0604020202020204" pitchFamily="34" charset="0"/>
              </a:rPr>
              <a:t>Mye varme</a:t>
            </a:r>
            <a:endParaRPr lang="nb-NO" altLang="en-US" sz="2000" b="1">
              <a:solidFill>
                <a:schemeClr val="tx1"/>
              </a:solidFill>
              <a:latin typeface="Tahoma" panose="020B0604030504040204" pitchFamily="34" charset="0"/>
              <a:ea typeface="ヒラギノ角ゴ ProN W3" charset="-128"/>
              <a:cs typeface="Tahoma" panose="020B0604030504040204" pitchFamily="34" charset="0"/>
              <a:sym typeface="Arial" panose="020B0604020202020204" pitchFamily="34" charset="0"/>
            </a:endParaRPr>
          </a:p>
          <a:p>
            <a:pPr eaLnBrk="1" hangingPunct="1">
              <a:spcBef>
                <a:spcPct val="0"/>
              </a:spcBef>
              <a:buClrTx/>
              <a:buSzTx/>
              <a:buFontTx/>
              <a:buNone/>
            </a:pPr>
            <a:endParaRPr lang="nb-NO" altLang="en-US" sz="3600" b="1">
              <a:solidFill>
                <a:schemeClr val="tx1"/>
              </a:solidFill>
              <a:latin typeface="Tahoma" panose="020B0604030504040204" pitchFamily="34" charset="0"/>
              <a:ea typeface="ヒラギノ角ゴ ProN W3" charset="-128"/>
              <a:cs typeface="Tahoma" panose="020B0604030504040204" pitchFamily="34" charset="0"/>
              <a:sym typeface="Arial" panose="020B0604020202020204" pitchFamily="34" charset="0"/>
            </a:endParaRPr>
          </a:p>
        </p:txBody>
      </p:sp>
      <p:sp>
        <p:nvSpPr>
          <p:cNvPr id="53256" name="Rectangle 7"/>
          <p:cNvSpPr>
            <a:spLocks noChangeArrowheads="1"/>
          </p:cNvSpPr>
          <p:nvPr/>
        </p:nvSpPr>
        <p:spPr bwMode="auto">
          <a:xfrm>
            <a:off x="2284414" y="1940494"/>
            <a:ext cx="4449231" cy="17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52352" bIns="38088"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br>
              <a:rPr lang="nb-NO" altLang="en-US" sz="3600">
                <a:solidFill>
                  <a:schemeClr val="tx1"/>
                </a:solidFill>
                <a:latin typeface="Tahoma" panose="020B0604030504040204" pitchFamily="34" charset="0"/>
                <a:ea typeface="ヒラギノ角ゴ ProN W3" charset="-128"/>
                <a:cs typeface="Tahoma" panose="020B0604030504040204" pitchFamily="34" charset="0"/>
                <a:sym typeface="Arial" panose="020B0604020202020204" pitchFamily="34" charset="0"/>
              </a:rPr>
            </a:br>
            <a:endParaRPr lang="en-GB" altLang="en-US" sz="1600" b="1">
              <a:solidFill>
                <a:schemeClr val="tx1"/>
              </a:solidFill>
              <a:latin typeface="Tahoma" panose="020B0604030504040204" pitchFamily="34" charset="0"/>
              <a:ea typeface="ヒラギノ角ゴ ProN W3" charset="-128"/>
              <a:cs typeface="Arial" panose="020B0604020202020204" pitchFamily="34" charset="0"/>
              <a:sym typeface="Arial" panose="020B0604020202020204" pitchFamily="34" charset="0"/>
            </a:endParaRPr>
          </a:p>
          <a:p>
            <a:pPr eaLnBrk="1" hangingPunct="1">
              <a:spcBef>
                <a:spcPct val="0"/>
              </a:spcBef>
              <a:buClrTx/>
              <a:buSzTx/>
              <a:buFontTx/>
              <a:buNone/>
            </a:pPr>
            <a:r>
              <a:rPr lang="nb-NO" altLang="en-US" sz="1600" i="1">
                <a:solidFill>
                  <a:schemeClr val="tx1"/>
                </a:solidFill>
                <a:latin typeface="Tahoma" panose="020B0604030504040204" pitchFamily="34" charset="0"/>
                <a:ea typeface="ヒラギノ角ゴ ProN W3" charset="-128"/>
                <a:cs typeface="Arial" panose="020B0604020202020204" pitchFamily="34" charset="0"/>
                <a:sym typeface="Arial" panose="020B0604020202020204" pitchFamily="34" charset="0"/>
              </a:rPr>
              <a:t>Autoritativ	</a:t>
            </a:r>
            <a:r>
              <a:rPr lang="nb-NO" altLang="en-US" sz="1600">
                <a:solidFill>
                  <a:schemeClr val="tx1"/>
                </a:solidFill>
                <a:latin typeface="Tahoma" panose="020B0604030504040204" pitchFamily="34" charset="0"/>
                <a:ea typeface="ヒラギノ角ゴ ProN W3" charset="-128"/>
                <a:cs typeface="Arial" panose="020B0604020202020204" pitchFamily="34" charset="0"/>
                <a:sym typeface="Arial" panose="020B0604020202020204" pitchFamily="34" charset="0"/>
              </a:rPr>
              <a:t>	                    </a:t>
            </a:r>
            <a:r>
              <a:rPr lang="nb-NO" altLang="en-US" sz="1600" i="1">
                <a:solidFill>
                  <a:schemeClr val="tx1"/>
                </a:solidFill>
                <a:latin typeface="Tahoma" panose="020B0604030504040204" pitchFamily="34" charset="0"/>
                <a:ea typeface="ヒラギノ角ゴ ProN W3" charset="-128"/>
                <a:cs typeface="Arial" panose="020B0604020202020204" pitchFamily="34" charset="0"/>
                <a:sym typeface="Arial" panose="020B0604020202020204" pitchFamily="34" charset="0"/>
              </a:rPr>
              <a:t>Ettergivende</a:t>
            </a:r>
            <a:endParaRPr lang="en-GB" altLang="en-US" sz="1600" b="1" i="1">
              <a:solidFill>
                <a:schemeClr val="tx1"/>
              </a:solidFill>
              <a:latin typeface="Tahoma" panose="020B0604030504040204" pitchFamily="34" charset="0"/>
              <a:ea typeface="ヒラギノ角ゴ ProN W3" charset="-128"/>
              <a:cs typeface="Arial" panose="020B0604020202020204" pitchFamily="34" charset="0"/>
              <a:sym typeface="Arial" panose="020B0604020202020204" pitchFamily="34" charset="0"/>
            </a:endParaRPr>
          </a:p>
          <a:p>
            <a:pPr eaLnBrk="1" hangingPunct="1">
              <a:spcBef>
                <a:spcPct val="0"/>
              </a:spcBef>
              <a:buClrTx/>
              <a:buSzTx/>
              <a:buFontTx/>
              <a:buNone/>
            </a:pPr>
            <a:endParaRPr lang="en-GB" altLang="en-US" sz="3600">
              <a:solidFill>
                <a:schemeClr val="tx1"/>
              </a:solidFill>
              <a:latin typeface="Tahoma" panose="020B0604030504040204" pitchFamily="34" charset="0"/>
              <a:ea typeface="ヒラギノ角ゴ ProN W3" charset="-128"/>
              <a:cs typeface="Tahoma" panose="020B0604030504040204" pitchFamily="34" charset="0"/>
              <a:sym typeface="Arial" panose="020B0604020202020204" pitchFamily="34" charset="0"/>
            </a:endParaRPr>
          </a:p>
        </p:txBody>
      </p:sp>
      <p:sp>
        <p:nvSpPr>
          <p:cNvPr id="53257" name="Rectangle 8"/>
          <p:cNvSpPr>
            <a:spLocks noChangeArrowheads="1"/>
          </p:cNvSpPr>
          <p:nvPr/>
        </p:nvSpPr>
        <p:spPr bwMode="auto">
          <a:xfrm>
            <a:off x="2711451" y="2473696"/>
            <a:ext cx="6708775" cy="363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2352" bIns="38088"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sz="1600" b="1" dirty="0">
              <a:solidFill>
                <a:schemeClr val="tx1"/>
              </a:solidFill>
              <a:latin typeface="Tahoma" panose="020B0604030504040204" pitchFamily="34" charset="0"/>
              <a:ea typeface="ヒラギノ角ゴ ProN W3" charset="-128"/>
              <a:cs typeface="Arial" panose="020B0604020202020204" pitchFamily="34" charset="0"/>
              <a:sym typeface="Arial" panose="020B0604020202020204" pitchFamily="34" charset="0"/>
            </a:endParaRPr>
          </a:p>
          <a:p>
            <a:pPr eaLnBrk="1" hangingPunct="1">
              <a:spcBef>
                <a:spcPct val="0"/>
              </a:spcBef>
              <a:buClrTx/>
              <a:buSzTx/>
              <a:buFontTx/>
              <a:buNone/>
            </a:pPr>
            <a:endParaRPr lang="nb-NO" altLang="en-US" sz="1600" dirty="0">
              <a:solidFill>
                <a:schemeClr val="tx1"/>
              </a:solidFill>
              <a:latin typeface="Tahoma" panose="020B0604030504040204" pitchFamily="34" charset="0"/>
              <a:ea typeface="ヒラギノ角ゴ ProN W3" charset="-128"/>
              <a:cs typeface="Arial" panose="020B0604020202020204" pitchFamily="34" charset="0"/>
              <a:sym typeface="Arial" panose="020B0604020202020204" pitchFamily="34" charset="0"/>
            </a:endParaRPr>
          </a:p>
          <a:p>
            <a:pPr eaLnBrk="1" hangingPunct="1">
              <a:spcBef>
                <a:spcPct val="0"/>
              </a:spcBef>
              <a:buClrTx/>
              <a:buSzTx/>
              <a:buFontTx/>
              <a:buNone/>
            </a:pPr>
            <a:endParaRPr lang="nb-NO" altLang="en-US" sz="2000" b="1" dirty="0">
              <a:solidFill>
                <a:schemeClr val="tx1"/>
              </a:solidFill>
              <a:latin typeface="Tahoma" panose="020B0604030504040204" pitchFamily="34" charset="0"/>
              <a:ea typeface="ヒラギノ角ゴ ProN W3" charset="-128"/>
              <a:cs typeface="Arial" panose="020B0604020202020204" pitchFamily="34" charset="0"/>
              <a:sym typeface="Arial" panose="020B0604020202020204" pitchFamily="34" charset="0"/>
            </a:endParaRPr>
          </a:p>
          <a:p>
            <a:pPr eaLnBrk="1" hangingPunct="1">
              <a:spcBef>
                <a:spcPct val="0"/>
              </a:spcBef>
              <a:buClrTx/>
              <a:buSzTx/>
              <a:buFontTx/>
              <a:buNone/>
            </a:pPr>
            <a:r>
              <a:rPr lang="nb-NO" altLang="en-US" sz="2000" b="1" dirty="0">
                <a:solidFill>
                  <a:schemeClr val="tx1"/>
                </a:solidFill>
                <a:latin typeface="Tahoma" panose="020B0604030504040204" pitchFamily="34" charset="0"/>
                <a:ea typeface="ヒラギノ角ゴ ProN W3" charset="-128"/>
                <a:cs typeface="Arial" panose="020B0604020202020204" pitchFamily="34" charset="0"/>
                <a:sym typeface="Arial" panose="020B0604020202020204" pitchFamily="34" charset="0"/>
              </a:rPr>
              <a:t>Mye kontroll			Lite kontroll</a:t>
            </a:r>
            <a:endParaRPr lang="en-GB" altLang="en-US" sz="2000" b="1" dirty="0">
              <a:solidFill>
                <a:schemeClr val="tx1"/>
              </a:solidFill>
              <a:latin typeface="Tahoma" panose="020B0604030504040204" pitchFamily="34" charset="0"/>
              <a:ea typeface="ヒラギノ角ゴ ProN W3" charset="-128"/>
              <a:cs typeface="Arial" panose="020B0604020202020204" pitchFamily="34" charset="0"/>
              <a:sym typeface="Arial" panose="020B0604020202020204" pitchFamily="34" charset="0"/>
            </a:endParaRPr>
          </a:p>
          <a:p>
            <a:pPr eaLnBrk="1" hangingPunct="1">
              <a:spcBef>
                <a:spcPct val="0"/>
              </a:spcBef>
              <a:buClrTx/>
              <a:buSzTx/>
              <a:buFontTx/>
              <a:buNone/>
            </a:pPr>
            <a:r>
              <a:rPr lang="nb-NO" altLang="en-US" sz="1600" dirty="0">
                <a:solidFill>
                  <a:schemeClr val="tx1"/>
                </a:solidFill>
                <a:latin typeface="Tahoma" panose="020B0604030504040204" pitchFamily="34" charset="0"/>
                <a:ea typeface="ヒラギノ角ゴ ProN W3" charset="-128"/>
                <a:cs typeface="Arial" panose="020B0604020202020204" pitchFamily="34" charset="0"/>
                <a:sym typeface="Arial" panose="020B0604020202020204" pitchFamily="34" charset="0"/>
              </a:rPr>
              <a:t>	</a:t>
            </a:r>
          </a:p>
          <a:p>
            <a:pPr eaLnBrk="1" hangingPunct="1">
              <a:spcBef>
                <a:spcPct val="0"/>
              </a:spcBef>
              <a:buClrTx/>
              <a:buSzTx/>
              <a:buFontTx/>
              <a:buNone/>
            </a:pPr>
            <a:r>
              <a:rPr lang="nb-NO" altLang="en-US" sz="1600" dirty="0">
                <a:solidFill>
                  <a:schemeClr val="tx1"/>
                </a:solidFill>
                <a:latin typeface="Tahoma" panose="020B0604030504040204" pitchFamily="34" charset="0"/>
                <a:ea typeface="ヒラギノ角ゴ ProN W3" charset="-128"/>
                <a:cs typeface="Arial" panose="020B0604020202020204" pitchFamily="34" charset="0"/>
                <a:sym typeface="Arial" panose="020B0604020202020204" pitchFamily="34" charset="0"/>
              </a:rPr>
              <a:t>	</a:t>
            </a:r>
          </a:p>
          <a:p>
            <a:pPr eaLnBrk="1" hangingPunct="1">
              <a:spcBef>
                <a:spcPct val="0"/>
              </a:spcBef>
              <a:buClrTx/>
              <a:buSzTx/>
              <a:buFontTx/>
              <a:buNone/>
            </a:pPr>
            <a:r>
              <a:rPr lang="nb-NO" altLang="en-US" sz="1600" i="1" dirty="0">
                <a:solidFill>
                  <a:schemeClr val="tx1"/>
                </a:solidFill>
                <a:latin typeface="Tahoma" panose="020B0604030504040204" pitchFamily="34" charset="0"/>
                <a:ea typeface="ヒラギノ角ゴ ProN W3" charset="-128"/>
                <a:cs typeface="Arial" panose="020B0604020202020204" pitchFamily="34" charset="0"/>
                <a:sym typeface="Arial" panose="020B0604020202020204" pitchFamily="34" charset="0"/>
              </a:rPr>
              <a:t>Autoritær	</a:t>
            </a:r>
            <a:r>
              <a:rPr lang="nb-NO" altLang="en-US" sz="1600" dirty="0">
                <a:solidFill>
                  <a:schemeClr val="tx1"/>
                </a:solidFill>
                <a:latin typeface="Tahoma" panose="020B0604030504040204" pitchFamily="34" charset="0"/>
                <a:ea typeface="ヒラギノ角ゴ ProN W3" charset="-128"/>
                <a:cs typeface="Arial" panose="020B0604020202020204" pitchFamily="34" charset="0"/>
                <a:sym typeface="Arial" panose="020B0604020202020204" pitchFamily="34" charset="0"/>
              </a:rPr>
              <a:t>			</a:t>
            </a:r>
          </a:p>
          <a:p>
            <a:pPr eaLnBrk="1" hangingPunct="1">
              <a:spcBef>
                <a:spcPct val="0"/>
              </a:spcBef>
              <a:buClrTx/>
              <a:buSzTx/>
              <a:buFontTx/>
              <a:buNone/>
            </a:pPr>
            <a:r>
              <a:rPr lang="nb-NO" altLang="en-US" sz="1600" i="1" dirty="0">
                <a:solidFill>
                  <a:schemeClr val="tx1"/>
                </a:solidFill>
                <a:latin typeface="Tahoma" panose="020B0604030504040204" pitchFamily="34" charset="0"/>
                <a:ea typeface="ヒラギノ角ゴ ProN W3" charset="-128"/>
                <a:cs typeface="Arial" panose="020B0604020202020204" pitchFamily="34" charset="0"/>
                <a:sym typeface="Arial" panose="020B0604020202020204" pitchFamily="34" charset="0"/>
              </a:rPr>
              <a:t>					</a:t>
            </a:r>
            <a:r>
              <a:rPr lang="nb-NO" altLang="en-US" sz="1600" i="1">
                <a:solidFill>
                  <a:schemeClr val="tx1"/>
                </a:solidFill>
                <a:latin typeface="Tahoma" panose="020B0604030504040204" pitchFamily="34" charset="0"/>
                <a:ea typeface="ヒラギノ角ゴ ProN W3" charset="-128"/>
                <a:cs typeface="Arial" panose="020B0604020202020204" pitchFamily="34" charset="0"/>
                <a:sym typeface="Arial" panose="020B0604020202020204" pitchFamily="34" charset="0"/>
              </a:rPr>
              <a:t>						Forsømmende</a:t>
            </a:r>
            <a:endParaRPr lang="en-GB" altLang="en-US" sz="1600" b="1" i="1" dirty="0">
              <a:solidFill>
                <a:schemeClr val="tx1"/>
              </a:solidFill>
              <a:latin typeface="Tahoma" panose="020B0604030504040204" pitchFamily="34" charset="0"/>
              <a:ea typeface="ヒラギノ角ゴ ProN W3" charset="-128"/>
              <a:cs typeface="Arial" panose="020B0604020202020204" pitchFamily="34" charset="0"/>
              <a:sym typeface="Arial" panose="020B0604020202020204" pitchFamily="34" charset="0"/>
            </a:endParaRPr>
          </a:p>
          <a:p>
            <a:pPr eaLnBrk="1" hangingPunct="1">
              <a:spcBef>
                <a:spcPct val="0"/>
              </a:spcBef>
              <a:buClrTx/>
              <a:buSzTx/>
              <a:buFontTx/>
              <a:buNone/>
            </a:pPr>
            <a:r>
              <a:rPr lang="nb-NO" altLang="en-US" sz="1200" dirty="0">
                <a:solidFill>
                  <a:schemeClr val="tx1"/>
                </a:solidFill>
                <a:latin typeface="Garamond" panose="02020404030301010803" pitchFamily="18" charset="0"/>
                <a:ea typeface="ヒラギノ角ゴ ProN W3" charset="-128"/>
                <a:cs typeface="Times New Roman" panose="02020603050405020304" pitchFamily="18" charset="0"/>
                <a:sym typeface="Arial" panose="020B0604020202020204" pitchFamily="34" charset="0"/>
              </a:rPr>
              <a:t>				</a:t>
            </a:r>
            <a:endParaRPr lang="nb-NO" altLang="en-US" sz="2400" b="1" dirty="0">
              <a:solidFill>
                <a:schemeClr val="tx1"/>
              </a:solidFill>
              <a:latin typeface="Tahoma" panose="020B0604030504040204" pitchFamily="34" charset="0"/>
              <a:ea typeface="ヒラギノ角ゴ ProN W3" charset="-128"/>
              <a:cs typeface="Times New Roman" panose="02020603050405020304" pitchFamily="18" charset="0"/>
              <a:sym typeface="Arial" panose="020B0604020202020204" pitchFamily="34" charset="0"/>
            </a:endParaRPr>
          </a:p>
          <a:p>
            <a:pPr eaLnBrk="1" hangingPunct="1">
              <a:spcBef>
                <a:spcPct val="0"/>
              </a:spcBef>
              <a:buClrTx/>
              <a:buSzTx/>
              <a:buFontTx/>
              <a:buNone/>
            </a:pPr>
            <a:br>
              <a:rPr lang="nb-NO" altLang="en-US" sz="2400" b="1" dirty="0">
                <a:solidFill>
                  <a:schemeClr val="tx1"/>
                </a:solidFill>
                <a:latin typeface="Tahoma" panose="020B0604030504040204" pitchFamily="34" charset="0"/>
                <a:ea typeface="ヒラギノ角ゴ ProN W3" charset="-128"/>
                <a:cs typeface="Times New Roman" panose="02020603050405020304" pitchFamily="18" charset="0"/>
                <a:sym typeface="Arial" panose="020B0604020202020204" pitchFamily="34" charset="0"/>
              </a:rPr>
            </a:br>
            <a:endParaRPr lang="nb-NO" altLang="en-US" sz="3600" dirty="0">
              <a:solidFill>
                <a:schemeClr val="tx1"/>
              </a:solidFill>
              <a:latin typeface="Tahoma" panose="020B0604030504040204" pitchFamily="34" charset="0"/>
              <a:ea typeface="ヒラギノ角ゴ ProN W3" charset="-128"/>
              <a:cs typeface="Tahoma" panose="020B0604030504040204" pitchFamily="34" charset="0"/>
              <a:sym typeface="Arial" panose="020B0604020202020204" pitchFamily="34" charset="0"/>
            </a:endParaRPr>
          </a:p>
        </p:txBody>
      </p:sp>
      <p:sp>
        <p:nvSpPr>
          <p:cNvPr id="53258" name="Rectangle 9"/>
          <p:cNvSpPr>
            <a:spLocks noChangeArrowheads="1"/>
          </p:cNvSpPr>
          <p:nvPr/>
        </p:nvSpPr>
        <p:spPr bwMode="auto">
          <a:xfrm>
            <a:off x="4079875" y="5661025"/>
            <a:ext cx="177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nb-NO" altLang="en-US" sz="2000" b="1">
                <a:solidFill>
                  <a:schemeClr val="tx1"/>
                </a:solidFill>
                <a:latin typeface="Tahoma" panose="020B0604030504040204" pitchFamily="34" charset="0"/>
                <a:ea typeface="ヒラギノ角ゴ ProN W3" charset="-128"/>
                <a:cs typeface="Tahoma" panose="020B0604030504040204" pitchFamily="34" charset="0"/>
                <a:sym typeface="Arial" panose="020B0604020202020204" pitchFamily="34" charset="0"/>
              </a:rPr>
              <a:t>Lite varme</a:t>
            </a:r>
          </a:p>
        </p:txBody>
      </p:sp>
    </p:spTree>
    <p:extLst>
      <p:ext uri="{BB962C8B-B14F-4D97-AF65-F5344CB8AC3E}">
        <p14:creationId xmlns:p14="http://schemas.microsoft.com/office/powerpoint/2010/main" val="282939033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2133599" y="609600"/>
            <a:ext cx="6347700" cy="13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3600"/>
              <a:buFont typeface="Trebuchet MS"/>
              <a:buNone/>
            </a:pPr>
            <a:r>
              <a:rPr lang="x-none">
                <a:solidFill>
                  <a:schemeClr val="dk1"/>
                </a:solidFill>
              </a:rPr>
              <a:t>Nrk/TV</a:t>
            </a:r>
            <a:endParaRPr>
              <a:solidFill>
                <a:schemeClr val="dk1"/>
              </a:solidFill>
            </a:endParaRPr>
          </a:p>
        </p:txBody>
      </p:sp>
      <p:sp>
        <p:nvSpPr>
          <p:cNvPr id="284" name="Google Shape;284;p14"/>
          <p:cNvSpPr txBox="1">
            <a:spLocks noGrp="1"/>
          </p:cNvSpPr>
          <p:nvPr>
            <p:ph type="body" idx="1"/>
          </p:nvPr>
        </p:nvSpPr>
        <p:spPr>
          <a:xfrm>
            <a:off x="1758450" y="2160600"/>
            <a:ext cx="7883700" cy="38808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SzPts val="3840"/>
              <a:buNone/>
            </a:pPr>
            <a:endParaRPr sz="4800" b="1"/>
          </a:p>
          <a:p>
            <a:pPr marL="0" lvl="0" indent="457200" algn="l" rtl="0">
              <a:spcBef>
                <a:spcPts val="1000"/>
              </a:spcBef>
              <a:spcAft>
                <a:spcPts val="0"/>
              </a:spcAft>
              <a:buSzPts val="3840"/>
              <a:buNone/>
            </a:pPr>
            <a:r>
              <a:rPr lang="x-none" sz="4800" b="1"/>
              <a:t>"Du så meg”</a:t>
            </a:r>
            <a:endParaRPr sz="4800" b="1"/>
          </a:p>
          <a:p>
            <a:pPr marL="0" lvl="0" indent="457200" algn="l" rtl="0">
              <a:spcBef>
                <a:spcPts val="1000"/>
              </a:spcBef>
              <a:spcAft>
                <a:spcPts val="0"/>
              </a:spcAft>
              <a:buSzPts val="3840"/>
              <a:buNone/>
            </a:pPr>
            <a:r>
              <a:rPr lang="x-none" sz="4800" u="sng">
                <a:solidFill>
                  <a:schemeClr val="hlink"/>
                </a:solidFill>
                <a:hlinkClick r:id="rId3"/>
              </a:rPr>
              <a:t>https://tv.nrk.no/serie/dusaameg/sesong/1/episode/3</a:t>
            </a:r>
            <a:endParaRPr sz="4800" b="1"/>
          </a:p>
        </p:txBody>
      </p:sp>
      <p:sp>
        <p:nvSpPr>
          <p:cNvPr id="285" name="Google Shape;285;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a:t>AT/ER - MKA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5"/>
          <p:cNvSpPr txBox="1">
            <a:spLocks noGrp="1"/>
          </p:cNvSpPr>
          <p:nvPr>
            <p:ph type="body" idx="1"/>
          </p:nvPr>
        </p:nvSpPr>
        <p:spPr>
          <a:xfrm>
            <a:off x="2133600" y="1494702"/>
            <a:ext cx="6347700" cy="4546800"/>
          </a:xfrm>
          <a:prstGeom prst="rect">
            <a:avLst/>
          </a:prstGeom>
          <a:noFill/>
          <a:ln>
            <a:noFill/>
          </a:ln>
        </p:spPr>
        <p:txBody>
          <a:bodyPr spcFirstLastPara="1" wrap="square" lIns="91425" tIns="91425" rIns="91425" bIns="91425" anchor="t" anchorCtr="0">
            <a:noAutofit/>
          </a:bodyPr>
          <a:lstStyle/>
          <a:p>
            <a:pPr marL="0" lvl="0" indent="0" algn="l" rtl="0">
              <a:spcBef>
                <a:spcPts val="400"/>
              </a:spcBef>
              <a:spcAft>
                <a:spcPts val="0"/>
              </a:spcAft>
              <a:buClr>
                <a:schemeClr val="dk1"/>
              </a:buClr>
              <a:buSzPts val="1100"/>
              <a:buNone/>
            </a:pPr>
            <a:r>
              <a:rPr lang="x-none" sz="2400" i="1">
                <a:solidFill>
                  <a:schemeClr val="dk1"/>
                </a:solidFill>
                <a:latin typeface="Calibri"/>
                <a:ea typeface="Calibri"/>
                <a:cs typeface="Calibri"/>
                <a:sym typeface="Calibri"/>
              </a:rPr>
              <a:t>Hvis det i sannhet skal lykkes å føre et menneske hen til et bestemt sted, må man først passe på </a:t>
            </a:r>
            <a:r>
              <a:rPr lang="x-none" sz="2400" b="1" i="1">
                <a:solidFill>
                  <a:schemeClr val="dk1"/>
                </a:solidFill>
                <a:latin typeface="Calibri"/>
                <a:ea typeface="Calibri"/>
                <a:cs typeface="Calibri"/>
                <a:sym typeface="Calibri"/>
              </a:rPr>
              <a:t>å finne ham der hvor han er </a:t>
            </a:r>
            <a:r>
              <a:rPr lang="x-none" sz="2400" i="1">
                <a:solidFill>
                  <a:schemeClr val="dk1"/>
                </a:solidFill>
                <a:latin typeface="Calibri"/>
                <a:ea typeface="Calibri"/>
                <a:cs typeface="Calibri"/>
                <a:sym typeface="Calibri"/>
              </a:rPr>
              <a:t>og begynne der.</a:t>
            </a:r>
            <a:endParaRPr sz="2400">
              <a:latin typeface="Century Gothic"/>
              <a:ea typeface="Century Gothic"/>
              <a:cs typeface="Century Gothic"/>
              <a:sym typeface="Century Gothic"/>
            </a:endParaRPr>
          </a:p>
          <a:p>
            <a:pPr marL="0" lvl="0" indent="0" algn="l" rtl="0">
              <a:spcBef>
                <a:spcPts val="400"/>
              </a:spcBef>
              <a:spcAft>
                <a:spcPts val="0"/>
              </a:spcAft>
              <a:buClr>
                <a:schemeClr val="dk1"/>
              </a:buClr>
              <a:buSzPts val="1100"/>
              <a:buNone/>
            </a:pPr>
            <a:r>
              <a:rPr lang="x-none" sz="2400" i="1">
                <a:solidFill>
                  <a:schemeClr val="dk1"/>
                </a:solidFill>
                <a:latin typeface="Calibri"/>
                <a:ea typeface="Calibri"/>
                <a:cs typeface="Calibri"/>
                <a:sym typeface="Calibri"/>
              </a:rPr>
              <a:t>Dette er hemmeligheten i all hjelpekunst. For å kunne hjelpe en annen, må jeg forstå mer enn ham, men dog først og fremst forstå det han forstår.</a:t>
            </a:r>
            <a:endParaRPr sz="2400">
              <a:latin typeface="Century Gothic"/>
              <a:ea typeface="Century Gothic"/>
              <a:cs typeface="Century Gothic"/>
              <a:sym typeface="Century Gothic"/>
            </a:endParaRPr>
          </a:p>
          <a:p>
            <a:pPr marL="0" lvl="0" indent="0" algn="l" rtl="0">
              <a:spcBef>
                <a:spcPts val="400"/>
              </a:spcBef>
              <a:spcAft>
                <a:spcPts val="0"/>
              </a:spcAft>
              <a:buClr>
                <a:schemeClr val="dk1"/>
              </a:buClr>
              <a:buSzPts val="1100"/>
              <a:buNone/>
            </a:pPr>
            <a:r>
              <a:rPr lang="x-none" sz="2400" i="1">
                <a:solidFill>
                  <a:schemeClr val="dk1"/>
                </a:solidFill>
                <a:latin typeface="Calibri"/>
                <a:ea typeface="Calibri"/>
                <a:cs typeface="Calibri"/>
                <a:sym typeface="Calibri"/>
              </a:rPr>
              <a:t>Når jeg ikke gjør det, så hjelper min merforståelse ham slett ikke</a:t>
            </a:r>
            <a:r>
              <a:rPr lang="x-none"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lvl="0" indent="0" algn="l" rtl="0">
              <a:spcBef>
                <a:spcPts val="1000"/>
              </a:spcBef>
              <a:spcAft>
                <a:spcPts val="0"/>
              </a:spcAft>
              <a:buSzPts val="1440"/>
              <a:buNone/>
            </a:pPr>
            <a:endParaRPr/>
          </a:p>
        </p:txBody>
      </p:sp>
      <p:sp>
        <p:nvSpPr>
          <p:cNvPr id="292" name="Google Shape;292;p15"/>
          <p:cNvSpPr txBox="1"/>
          <p:nvPr/>
        </p:nvSpPr>
        <p:spPr>
          <a:xfrm>
            <a:off x="1524000" y="0"/>
            <a:ext cx="8997300" cy="6301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x-none" sz="4400">
                <a:solidFill>
                  <a:schemeClr val="dk1"/>
                </a:solidFill>
                <a:latin typeface="Calibri"/>
                <a:ea typeface="Calibri"/>
                <a:cs typeface="Calibri"/>
                <a:sym typeface="Calibri"/>
              </a:rPr>
              <a:t>Søren Aabye Kierkegaard</a:t>
            </a:r>
            <a:br>
              <a:rPr lang="x-none" sz="4400">
                <a:solidFill>
                  <a:schemeClr val="dk1"/>
                </a:solidFill>
                <a:latin typeface="Calibri"/>
                <a:ea typeface="Calibri"/>
                <a:cs typeface="Calibri"/>
                <a:sym typeface="Calibri"/>
              </a:rPr>
            </a:br>
            <a:r>
              <a:rPr lang="x-none" sz="1800">
                <a:solidFill>
                  <a:schemeClr val="dk1"/>
                </a:solidFill>
                <a:latin typeface="Calibri"/>
                <a:ea typeface="Calibri"/>
                <a:cs typeface="Calibri"/>
                <a:sym typeface="Calibri"/>
              </a:rPr>
              <a:t>dansk filosof  1813-1855</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x-none"/>
              <a:t>Nødvendigheten av klasseledelse</a:t>
            </a:r>
            <a:endParaRPr/>
          </a:p>
        </p:txBody>
      </p:sp>
      <p:sp>
        <p:nvSpPr>
          <p:cNvPr id="298" name="Google Shape;298;p1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x-none"/>
              <a:t>Skolen er en krevende arbeidsplass fordi:</a:t>
            </a:r>
            <a:endParaRPr/>
          </a:p>
          <a:p>
            <a:pPr marL="742950" lvl="1" indent="-285750" algn="l" rtl="0">
              <a:spcBef>
                <a:spcPts val="1000"/>
              </a:spcBef>
              <a:spcAft>
                <a:spcPts val="0"/>
              </a:spcAft>
              <a:buSzPts val="1280"/>
              <a:buChar char="►"/>
            </a:pPr>
            <a:r>
              <a:rPr lang="x-none"/>
              <a:t>Det skjer mye på flere nivå (multidimensjonalt)</a:t>
            </a:r>
            <a:endParaRPr/>
          </a:p>
          <a:p>
            <a:pPr marL="742950" lvl="1" indent="-285750" algn="l" rtl="0">
              <a:spcBef>
                <a:spcPts val="1000"/>
              </a:spcBef>
              <a:spcAft>
                <a:spcPts val="0"/>
              </a:spcAft>
              <a:buSzPts val="1280"/>
              <a:buChar char="►"/>
            </a:pPr>
            <a:r>
              <a:rPr lang="x-none"/>
              <a:t>Det skjer mye på en gang (simultant)</a:t>
            </a:r>
            <a:endParaRPr/>
          </a:p>
          <a:p>
            <a:pPr marL="742950" lvl="1" indent="-285750" algn="l" rtl="0">
              <a:spcBef>
                <a:spcPts val="1000"/>
              </a:spcBef>
              <a:spcAft>
                <a:spcPts val="0"/>
              </a:spcAft>
              <a:buSzPts val="1280"/>
              <a:buChar char="►"/>
            </a:pPr>
            <a:r>
              <a:rPr lang="x-none"/>
              <a:t>Hendelser skifter raskt (umiddelbart)</a:t>
            </a:r>
            <a:endParaRPr/>
          </a:p>
          <a:p>
            <a:pPr marL="742950" lvl="1" indent="-285750" algn="l" rtl="0">
              <a:spcBef>
                <a:spcPts val="1000"/>
              </a:spcBef>
              <a:spcAft>
                <a:spcPts val="0"/>
              </a:spcAft>
              <a:buSzPts val="1280"/>
              <a:buChar char="►"/>
            </a:pPr>
            <a:r>
              <a:rPr lang="x-none"/>
              <a:t>Hendelser tar ofte uventede vendinger (uforutsigbart)</a:t>
            </a:r>
            <a:endParaRPr/>
          </a:p>
          <a:p>
            <a:pPr marL="742950" lvl="1" indent="-285750" algn="l" rtl="0">
              <a:spcBef>
                <a:spcPts val="1000"/>
              </a:spcBef>
              <a:spcAft>
                <a:spcPts val="0"/>
              </a:spcAft>
              <a:buSzPts val="1280"/>
              <a:buChar char="►"/>
            </a:pPr>
            <a:r>
              <a:rPr lang="x-none"/>
              <a:t>Det er mange tilskuere (offentlig)</a:t>
            </a:r>
            <a:endParaRPr/>
          </a:p>
          <a:p>
            <a:pPr marL="742950" lvl="1" indent="-285750" algn="l" rtl="0">
              <a:spcBef>
                <a:spcPts val="1000"/>
              </a:spcBef>
              <a:spcAft>
                <a:spcPts val="0"/>
              </a:spcAft>
              <a:buSzPts val="1280"/>
              <a:buChar char="►"/>
            </a:pPr>
            <a:r>
              <a:rPr lang="x-none"/>
              <a:t>Klasser danner felles forståelse, normer og rutiner (historier)</a:t>
            </a:r>
            <a:endParaRPr/>
          </a:p>
          <a:p>
            <a:pPr marL="742950" lvl="1" indent="-285750" algn="l" rtl="0">
              <a:spcBef>
                <a:spcPts val="1000"/>
              </a:spcBef>
              <a:spcAft>
                <a:spcPts val="0"/>
              </a:spcAft>
              <a:buSzPts val="1280"/>
              <a:buNone/>
            </a:pPr>
            <a:r>
              <a:rPr lang="x-none"/>
              <a:t>							(Doyle, 2006)</a:t>
            </a:r>
            <a:endParaRPr/>
          </a:p>
        </p:txBody>
      </p:sp>
      <p:sp>
        <p:nvSpPr>
          <p:cNvPr id="299" name="Google Shape;299;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a:t>AT/ER - MKA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xEl>
                                              <p:pRg st="0" end="0"/>
                                            </p:txEl>
                                          </p:spTgt>
                                        </p:tgtEl>
                                        <p:attrNameLst>
                                          <p:attrName>style.visibility</p:attrName>
                                        </p:attrNameLst>
                                      </p:cBhvr>
                                      <p:to>
                                        <p:strVal val="visible"/>
                                      </p:to>
                                    </p:set>
                                    <p:animEffect transition="in" filter="fade">
                                      <p:cBhvr>
                                        <p:cTn id="7" dur="500"/>
                                        <p:tgtEl>
                                          <p:spTgt spid="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xEl>
                                              <p:pRg st="1" end="1"/>
                                            </p:txEl>
                                          </p:spTgt>
                                        </p:tgtEl>
                                        <p:attrNameLst>
                                          <p:attrName>style.visibility</p:attrName>
                                        </p:attrNameLst>
                                      </p:cBhvr>
                                      <p:to>
                                        <p:strVal val="visible"/>
                                      </p:to>
                                    </p:set>
                                    <p:animEffect transition="in" filter="fade">
                                      <p:cBhvr>
                                        <p:cTn id="12" dur="500"/>
                                        <p:tgtEl>
                                          <p:spTgt spid="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8">
                                            <p:txEl>
                                              <p:pRg st="2" end="2"/>
                                            </p:txEl>
                                          </p:spTgt>
                                        </p:tgtEl>
                                        <p:attrNameLst>
                                          <p:attrName>style.visibility</p:attrName>
                                        </p:attrNameLst>
                                      </p:cBhvr>
                                      <p:to>
                                        <p:strVal val="visible"/>
                                      </p:to>
                                    </p:set>
                                    <p:animEffect transition="in" filter="fade">
                                      <p:cBhvr>
                                        <p:cTn id="17" dur="500"/>
                                        <p:tgtEl>
                                          <p:spTgt spid="2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8">
                                            <p:txEl>
                                              <p:pRg st="3" end="3"/>
                                            </p:txEl>
                                          </p:spTgt>
                                        </p:tgtEl>
                                        <p:attrNameLst>
                                          <p:attrName>style.visibility</p:attrName>
                                        </p:attrNameLst>
                                      </p:cBhvr>
                                      <p:to>
                                        <p:strVal val="visible"/>
                                      </p:to>
                                    </p:set>
                                    <p:animEffect transition="in" filter="fade">
                                      <p:cBhvr>
                                        <p:cTn id="22" dur="500"/>
                                        <p:tgtEl>
                                          <p:spTgt spid="2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8">
                                            <p:txEl>
                                              <p:pRg st="4" end="4"/>
                                            </p:txEl>
                                          </p:spTgt>
                                        </p:tgtEl>
                                        <p:attrNameLst>
                                          <p:attrName>style.visibility</p:attrName>
                                        </p:attrNameLst>
                                      </p:cBhvr>
                                      <p:to>
                                        <p:strVal val="visible"/>
                                      </p:to>
                                    </p:set>
                                    <p:animEffect transition="in" filter="fade">
                                      <p:cBhvr>
                                        <p:cTn id="27" dur="500"/>
                                        <p:tgtEl>
                                          <p:spTgt spid="2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8">
                                            <p:txEl>
                                              <p:pRg st="5" end="5"/>
                                            </p:txEl>
                                          </p:spTgt>
                                        </p:tgtEl>
                                        <p:attrNameLst>
                                          <p:attrName>style.visibility</p:attrName>
                                        </p:attrNameLst>
                                      </p:cBhvr>
                                      <p:to>
                                        <p:strVal val="visible"/>
                                      </p:to>
                                    </p:set>
                                    <p:animEffect transition="in" filter="fade">
                                      <p:cBhvr>
                                        <p:cTn id="32" dur="500"/>
                                        <p:tgtEl>
                                          <p:spTgt spid="2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8">
                                            <p:txEl>
                                              <p:pRg st="6" end="6"/>
                                            </p:txEl>
                                          </p:spTgt>
                                        </p:tgtEl>
                                        <p:attrNameLst>
                                          <p:attrName>style.visibility</p:attrName>
                                        </p:attrNameLst>
                                      </p:cBhvr>
                                      <p:to>
                                        <p:strVal val="visible"/>
                                      </p:to>
                                    </p:set>
                                    <p:animEffect transition="in" filter="fade">
                                      <p:cBhvr>
                                        <p:cTn id="37" dur="500"/>
                                        <p:tgtEl>
                                          <p:spTgt spid="29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8">
                                            <p:txEl>
                                              <p:pRg st="7" end="7"/>
                                            </p:txEl>
                                          </p:spTgt>
                                        </p:tgtEl>
                                        <p:attrNameLst>
                                          <p:attrName>style.visibility</p:attrName>
                                        </p:attrNameLst>
                                      </p:cBhvr>
                                      <p:to>
                                        <p:strVal val="visible"/>
                                      </p:to>
                                    </p:set>
                                    <p:animEffect transition="in" filter="fade">
                                      <p:cBhvr>
                                        <p:cTn id="42" dur="500"/>
                                        <p:tgtEl>
                                          <p:spTgt spid="2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cxnSp>
        <p:nvCxnSpPr>
          <p:cNvPr id="305" name="Google Shape;305;p18"/>
          <p:cNvCxnSpPr/>
          <p:nvPr/>
        </p:nvCxnSpPr>
        <p:spPr>
          <a:xfrm>
            <a:off x="5915980" y="1844824"/>
            <a:ext cx="0" cy="4176464"/>
          </a:xfrm>
          <a:prstGeom prst="straightConnector1">
            <a:avLst/>
          </a:prstGeom>
          <a:noFill/>
          <a:ln w="38100" cap="flat" cmpd="sng">
            <a:solidFill>
              <a:schemeClr val="accent1"/>
            </a:solidFill>
            <a:prstDash val="solid"/>
            <a:round/>
            <a:headEnd type="none" w="sm" len="sm"/>
            <a:tailEnd type="none" w="sm" len="sm"/>
          </a:ln>
        </p:spPr>
      </p:cxnSp>
      <p:graphicFrame>
        <p:nvGraphicFramePr>
          <p:cNvPr id="306" name="Google Shape;306;p18"/>
          <p:cNvGraphicFramePr/>
          <p:nvPr/>
        </p:nvGraphicFramePr>
        <p:xfrm>
          <a:off x="1847529" y="2564904"/>
          <a:ext cx="2640300" cy="2466650"/>
        </p:xfrm>
        <a:graphic>
          <a:graphicData uri="http://schemas.openxmlformats.org/drawingml/2006/table">
            <a:tbl>
              <a:tblPr firstRow="1" bandRow="1">
                <a:noFill/>
                <a:tableStyleId>{F563FBDA-1F29-482B-91F4-69781D34644A}</a:tableStyleId>
              </a:tblPr>
              <a:tblGrid>
                <a:gridCol w="2640300">
                  <a:extLst>
                    <a:ext uri="{9D8B030D-6E8A-4147-A177-3AD203B41FA5}">
                      <a16:colId xmlns:a16="http://schemas.microsoft.com/office/drawing/2014/main" val="20000"/>
                    </a:ext>
                  </a:extLst>
                </a:gridCol>
              </a:tblGrid>
              <a:tr h="521925">
                <a:tc>
                  <a:txBody>
                    <a:bodyPr/>
                    <a:lstStyle/>
                    <a:p>
                      <a:pPr marL="0" marR="0" lvl="0" indent="0" algn="l" rtl="0">
                        <a:spcBef>
                          <a:spcPts val="0"/>
                        </a:spcBef>
                        <a:spcAft>
                          <a:spcPts val="0"/>
                        </a:spcAft>
                        <a:buNone/>
                      </a:pPr>
                      <a:r>
                        <a:rPr lang="x-none" sz="1800" u="none" strike="noStrike" cap="none"/>
                        <a:t>Emosjonell støtte</a:t>
                      </a:r>
                      <a:endParaRPr/>
                    </a:p>
                  </a:txBody>
                  <a:tcPr marL="91450" marR="91450" marT="45725" marB="45725"/>
                </a:tc>
                <a:extLst>
                  <a:ext uri="{0D108BD9-81ED-4DB2-BD59-A6C34878D82A}">
                    <a16:rowId xmlns:a16="http://schemas.microsoft.com/office/drawing/2014/main" val="10000"/>
                  </a:ext>
                </a:extLst>
              </a:tr>
              <a:tr h="521925">
                <a:tc>
                  <a:txBody>
                    <a:bodyPr/>
                    <a:lstStyle/>
                    <a:p>
                      <a:pPr marL="0" marR="0" lvl="0" indent="0" algn="l" rtl="0">
                        <a:spcBef>
                          <a:spcPts val="0"/>
                        </a:spcBef>
                        <a:spcAft>
                          <a:spcPts val="0"/>
                        </a:spcAft>
                        <a:buNone/>
                      </a:pPr>
                      <a:r>
                        <a:rPr lang="x-none" sz="1800"/>
                        <a:t>Positivt klima</a:t>
                      </a:r>
                      <a:endParaRPr sz="1800"/>
                    </a:p>
                  </a:txBody>
                  <a:tcPr marL="91450" marR="91450" marT="45725" marB="45725"/>
                </a:tc>
                <a:extLst>
                  <a:ext uri="{0D108BD9-81ED-4DB2-BD59-A6C34878D82A}">
                    <a16:rowId xmlns:a16="http://schemas.microsoft.com/office/drawing/2014/main" val="10001"/>
                  </a:ext>
                </a:extLst>
              </a:tr>
              <a:tr h="521925">
                <a:tc>
                  <a:txBody>
                    <a:bodyPr/>
                    <a:lstStyle/>
                    <a:p>
                      <a:pPr marL="0" marR="0" lvl="0" indent="0" algn="l" rtl="0">
                        <a:spcBef>
                          <a:spcPts val="0"/>
                        </a:spcBef>
                        <a:spcAft>
                          <a:spcPts val="0"/>
                        </a:spcAft>
                        <a:buNone/>
                      </a:pPr>
                      <a:r>
                        <a:rPr lang="x-none" sz="1800"/>
                        <a:t>Lærersensitivitet</a:t>
                      </a:r>
                      <a:endParaRPr/>
                    </a:p>
                  </a:txBody>
                  <a:tcPr marL="91450" marR="91450" marT="45725" marB="45725"/>
                </a:tc>
                <a:extLst>
                  <a:ext uri="{0D108BD9-81ED-4DB2-BD59-A6C34878D82A}">
                    <a16:rowId xmlns:a16="http://schemas.microsoft.com/office/drawing/2014/main" val="10002"/>
                  </a:ext>
                </a:extLst>
              </a:tr>
              <a:tr h="900875">
                <a:tc>
                  <a:txBody>
                    <a:bodyPr/>
                    <a:lstStyle/>
                    <a:p>
                      <a:pPr marL="0" marR="0" lvl="0" indent="0" algn="l" rtl="0">
                        <a:spcBef>
                          <a:spcPts val="0"/>
                        </a:spcBef>
                        <a:spcAft>
                          <a:spcPts val="0"/>
                        </a:spcAft>
                        <a:buNone/>
                      </a:pPr>
                      <a:r>
                        <a:rPr lang="x-none" sz="1800"/>
                        <a:t>Anerkjennelse av elevers livsverden</a:t>
                      </a:r>
                      <a:endParaRPr sz="1800"/>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307" name="Google Shape;307;p18"/>
          <p:cNvGraphicFramePr/>
          <p:nvPr/>
        </p:nvGraphicFramePr>
        <p:xfrm>
          <a:off x="4779323" y="2564904"/>
          <a:ext cx="2640300" cy="2448300"/>
        </p:xfrm>
        <a:graphic>
          <a:graphicData uri="http://schemas.openxmlformats.org/drawingml/2006/table">
            <a:tbl>
              <a:tblPr firstRow="1" bandRow="1">
                <a:noFill/>
                <a:tableStyleId>{F563FBDA-1F29-482B-91F4-69781D34644A}</a:tableStyleId>
              </a:tblPr>
              <a:tblGrid>
                <a:gridCol w="2640300">
                  <a:extLst>
                    <a:ext uri="{9D8B030D-6E8A-4147-A177-3AD203B41FA5}">
                      <a16:colId xmlns:a16="http://schemas.microsoft.com/office/drawing/2014/main" val="20000"/>
                    </a:ext>
                  </a:extLst>
                </a:gridCol>
              </a:tblGrid>
              <a:tr h="574125">
                <a:tc>
                  <a:txBody>
                    <a:bodyPr/>
                    <a:lstStyle/>
                    <a:p>
                      <a:pPr marL="0" marR="0" lvl="0" indent="0" algn="l" rtl="0">
                        <a:spcBef>
                          <a:spcPts val="0"/>
                        </a:spcBef>
                        <a:spcAft>
                          <a:spcPts val="0"/>
                        </a:spcAft>
                        <a:buNone/>
                      </a:pPr>
                      <a:r>
                        <a:rPr lang="x-none" sz="1800"/>
                        <a:t>Organisering</a:t>
                      </a:r>
                      <a:endParaRPr/>
                    </a:p>
                  </a:txBody>
                  <a:tcPr marL="91450" marR="91450" marT="45725" marB="45725"/>
                </a:tc>
                <a:extLst>
                  <a:ext uri="{0D108BD9-81ED-4DB2-BD59-A6C34878D82A}">
                    <a16:rowId xmlns:a16="http://schemas.microsoft.com/office/drawing/2014/main" val="10000"/>
                  </a:ext>
                </a:extLst>
              </a:tr>
              <a:tr h="624725">
                <a:tc>
                  <a:txBody>
                    <a:bodyPr/>
                    <a:lstStyle/>
                    <a:p>
                      <a:pPr marL="0" marR="0" lvl="0" indent="0" algn="l" rtl="0">
                        <a:spcBef>
                          <a:spcPts val="0"/>
                        </a:spcBef>
                        <a:spcAft>
                          <a:spcPts val="0"/>
                        </a:spcAft>
                        <a:buNone/>
                      </a:pPr>
                      <a:r>
                        <a:rPr lang="x-none" sz="1800"/>
                        <a:t>Atferdsledelse</a:t>
                      </a:r>
                      <a:endParaRPr sz="1800"/>
                    </a:p>
                  </a:txBody>
                  <a:tcPr marL="91450" marR="91450" marT="45725" marB="45725"/>
                </a:tc>
                <a:extLst>
                  <a:ext uri="{0D108BD9-81ED-4DB2-BD59-A6C34878D82A}">
                    <a16:rowId xmlns:a16="http://schemas.microsoft.com/office/drawing/2014/main" val="10001"/>
                  </a:ext>
                </a:extLst>
              </a:tr>
              <a:tr h="624725">
                <a:tc>
                  <a:txBody>
                    <a:bodyPr/>
                    <a:lstStyle/>
                    <a:p>
                      <a:pPr marL="0" marR="0" lvl="0" indent="0" algn="l" rtl="0">
                        <a:spcBef>
                          <a:spcPts val="0"/>
                        </a:spcBef>
                        <a:spcAft>
                          <a:spcPts val="0"/>
                        </a:spcAft>
                        <a:buNone/>
                      </a:pPr>
                      <a:r>
                        <a:rPr lang="x-none" sz="1800"/>
                        <a:t>Produktivitet</a:t>
                      </a:r>
                      <a:endParaRPr/>
                    </a:p>
                  </a:txBody>
                  <a:tcPr marL="91450" marR="91450" marT="45725" marB="45725"/>
                </a:tc>
                <a:extLst>
                  <a:ext uri="{0D108BD9-81ED-4DB2-BD59-A6C34878D82A}">
                    <a16:rowId xmlns:a16="http://schemas.microsoft.com/office/drawing/2014/main" val="10002"/>
                  </a:ext>
                </a:extLst>
              </a:tr>
              <a:tr h="624725">
                <a:tc>
                  <a:txBody>
                    <a:bodyPr/>
                    <a:lstStyle/>
                    <a:p>
                      <a:pPr marL="0" marR="0" lvl="0" indent="0" algn="l" rtl="0">
                        <a:spcBef>
                          <a:spcPts val="0"/>
                        </a:spcBef>
                        <a:spcAft>
                          <a:spcPts val="0"/>
                        </a:spcAft>
                        <a:buNone/>
                      </a:pPr>
                      <a:r>
                        <a:rPr lang="x-none" sz="1800"/>
                        <a:t>Negativt klima</a:t>
                      </a:r>
                      <a:endParaRPr/>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308" name="Google Shape;308;p18"/>
          <p:cNvGraphicFramePr/>
          <p:nvPr/>
        </p:nvGraphicFramePr>
        <p:xfrm>
          <a:off x="7680177" y="2564905"/>
          <a:ext cx="2664300" cy="2986590"/>
        </p:xfrm>
        <a:graphic>
          <a:graphicData uri="http://schemas.openxmlformats.org/drawingml/2006/table">
            <a:tbl>
              <a:tblPr firstRow="1" bandRow="1">
                <a:noFill/>
                <a:tableStyleId>{F563FBDA-1F29-482B-91F4-69781D34644A}</a:tableStyleId>
              </a:tblPr>
              <a:tblGrid>
                <a:gridCol w="2664300">
                  <a:extLst>
                    <a:ext uri="{9D8B030D-6E8A-4147-A177-3AD203B41FA5}">
                      <a16:colId xmlns:a16="http://schemas.microsoft.com/office/drawing/2014/main" val="20000"/>
                    </a:ext>
                  </a:extLst>
                </a:gridCol>
              </a:tblGrid>
              <a:tr h="409800">
                <a:tc>
                  <a:txBody>
                    <a:bodyPr/>
                    <a:lstStyle/>
                    <a:p>
                      <a:pPr marL="0" marR="0" lvl="0" indent="0" algn="l" rtl="0">
                        <a:spcBef>
                          <a:spcPts val="0"/>
                        </a:spcBef>
                        <a:spcAft>
                          <a:spcPts val="0"/>
                        </a:spcAft>
                        <a:buNone/>
                      </a:pPr>
                      <a:r>
                        <a:rPr lang="x-none" sz="1800"/>
                        <a:t>Læringsstøtte</a:t>
                      </a:r>
                      <a:endParaRPr/>
                    </a:p>
                  </a:txBody>
                  <a:tcPr marL="91450" marR="91450" marT="45725" marB="45725"/>
                </a:tc>
                <a:extLst>
                  <a:ext uri="{0D108BD9-81ED-4DB2-BD59-A6C34878D82A}">
                    <a16:rowId xmlns:a16="http://schemas.microsoft.com/office/drawing/2014/main" val="10000"/>
                  </a:ext>
                </a:extLst>
              </a:tr>
              <a:tr h="409800">
                <a:tc>
                  <a:txBody>
                    <a:bodyPr/>
                    <a:lstStyle/>
                    <a:p>
                      <a:pPr marL="0" marR="0" lvl="0" indent="0" algn="l" rtl="0">
                        <a:spcBef>
                          <a:spcPts val="0"/>
                        </a:spcBef>
                        <a:spcAft>
                          <a:spcPts val="0"/>
                        </a:spcAft>
                        <a:buNone/>
                      </a:pPr>
                      <a:r>
                        <a:rPr lang="x-none" sz="1800"/>
                        <a:t>Undervisningsformat</a:t>
                      </a:r>
                      <a:endParaRPr sz="1800"/>
                    </a:p>
                  </a:txBody>
                  <a:tcPr marL="91450" marR="91450" marT="45725" marB="45725"/>
                </a:tc>
                <a:extLst>
                  <a:ext uri="{0D108BD9-81ED-4DB2-BD59-A6C34878D82A}">
                    <a16:rowId xmlns:a16="http://schemas.microsoft.com/office/drawing/2014/main" val="10001"/>
                  </a:ext>
                </a:extLst>
              </a:tr>
              <a:tr h="409800">
                <a:tc>
                  <a:txBody>
                    <a:bodyPr/>
                    <a:lstStyle/>
                    <a:p>
                      <a:pPr marL="0" marR="0" lvl="0" indent="0" algn="l" rtl="0">
                        <a:spcBef>
                          <a:spcPts val="0"/>
                        </a:spcBef>
                        <a:spcAft>
                          <a:spcPts val="0"/>
                        </a:spcAft>
                        <a:buNone/>
                      </a:pPr>
                      <a:r>
                        <a:rPr lang="x-none" sz="1800"/>
                        <a:t>Innholdsforståelse</a:t>
                      </a:r>
                      <a:endParaRPr/>
                    </a:p>
                  </a:txBody>
                  <a:tcPr marL="91450" marR="91450" marT="45725" marB="45725"/>
                </a:tc>
                <a:extLst>
                  <a:ext uri="{0D108BD9-81ED-4DB2-BD59-A6C34878D82A}">
                    <a16:rowId xmlns:a16="http://schemas.microsoft.com/office/drawing/2014/main" val="10002"/>
                  </a:ext>
                </a:extLst>
              </a:tr>
              <a:tr h="605875">
                <a:tc>
                  <a:txBody>
                    <a:bodyPr/>
                    <a:lstStyle/>
                    <a:p>
                      <a:pPr marL="0" marR="0" lvl="0" indent="0" algn="l" rtl="0">
                        <a:spcBef>
                          <a:spcPts val="0"/>
                        </a:spcBef>
                        <a:spcAft>
                          <a:spcPts val="0"/>
                        </a:spcAft>
                        <a:buNone/>
                      </a:pPr>
                      <a:r>
                        <a:rPr lang="x-none" sz="1800"/>
                        <a:t>Analyse og undersøkelse</a:t>
                      </a:r>
                      <a:endParaRPr/>
                    </a:p>
                  </a:txBody>
                  <a:tcPr marL="91450" marR="91450" marT="45725" marB="45725"/>
                </a:tc>
                <a:extLst>
                  <a:ext uri="{0D108BD9-81ED-4DB2-BD59-A6C34878D82A}">
                    <a16:rowId xmlns:a16="http://schemas.microsoft.com/office/drawing/2014/main" val="10003"/>
                  </a:ext>
                </a:extLst>
              </a:tr>
              <a:tr h="409800">
                <a:tc>
                  <a:txBody>
                    <a:bodyPr/>
                    <a:lstStyle/>
                    <a:p>
                      <a:pPr marL="0" marR="0" lvl="0" indent="0" algn="l" rtl="0">
                        <a:spcBef>
                          <a:spcPts val="0"/>
                        </a:spcBef>
                        <a:spcAft>
                          <a:spcPts val="0"/>
                        </a:spcAft>
                        <a:buNone/>
                      </a:pPr>
                      <a:r>
                        <a:rPr lang="x-none" sz="1800"/>
                        <a:t>Tilbakemeldingskvalitet</a:t>
                      </a:r>
                      <a:endParaRPr/>
                    </a:p>
                  </a:txBody>
                  <a:tcPr marL="91450" marR="91450" marT="45725" marB="45725"/>
                </a:tc>
                <a:extLst>
                  <a:ext uri="{0D108BD9-81ED-4DB2-BD59-A6C34878D82A}">
                    <a16:rowId xmlns:a16="http://schemas.microsoft.com/office/drawing/2014/main" val="10004"/>
                  </a:ext>
                </a:extLst>
              </a:tr>
              <a:tr h="707300">
                <a:tc>
                  <a:txBody>
                    <a:bodyPr/>
                    <a:lstStyle/>
                    <a:p>
                      <a:pPr marL="0" marR="0" lvl="0" indent="0" algn="l" rtl="0">
                        <a:spcBef>
                          <a:spcPts val="0"/>
                        </a:spcBef>
                        <a:spcAft>
                          <a:spcPts val="0"/>
                        </a:spcAft>
                        <a:buNone/>
                      </a:pPr>
                      <a:r>
                        <a:rPr lang="x-none" sz="1800"/>
                        <a:t>Undervisningsdialog</a:t>
                      </a:r>
                      <a:endParaRPr/>
                    </a:p>
                  </a:txBody>
                  <a:tcPr marL="91450" marR="91450" marT="45725" marB="45725"/>
                </a:tc>
                <a:extLst>
                  <a:ext uri="{0D108BD9-81ED-4DB2-BD59-A6C34878D82A}">
                    <a16:rowId xmlns:a16="http://schemas.microsoft.com/office/drawing/2014/main" val="10005"/>
                  </a:ext>
                </a:extLst>
              </a:tr>
            </a:tbl>
          </a:graphicData>
        </a:graphic>
      </p:graphicFrame>
      <p:graphicFrame>
        <p:nvGraphicFramePr>
          <p:cNvPr id="309" name="Google Shape;309;p18"/>
          <p:cNvGraphicFramePr/>
          <p:nvPr/>
        </p:nvGraphicFramePr>
        <p:xfrm>
          <a:off x="2999656" y="1052736"/>
          <a:ext cx="6096000" cy="864100"/>
        </p:xfrm>
        <a:graphic>
          <a:graphicData uri="http://schemas.openxmlformats.org/drawingml/2006/table">
            <a:tbl>
              <a:tblPr firstRow="1" bandRow="1">
                <a:noFill/>
                <a:tableStyleId>{F563FBDA-1F29-482B-91F4-69781D34644A}</a:tableStyleId>
              </a:tblPr>
              <a:tblGrid>
                <a:gridCol w="6096000">
                  <a:extLst>
                    <a:ext uri="{9D8B030D-6E8A-4147-A177-3AD203B41FA5}">
                      <a16:colId xmlns:a16="http://schemas.microsoft.com/office/drawing/2014/main" val="20000"/>
                    </a:ext>
                  </a:extLst>
                </a:gridCol>
              </a:tblGrid>
              <a:tr h="864100">
                <a:tc>
                  <a:txBody>
                    <a:bodyPr/>
                    <a:lstStyle/>
                    <a:p>
                      <a:pPr marL="0" marR="0" lvl="0" indent="0" algn="ctr" rtl="0">
                        <a:spcBef>
                          <a:spcPts val="0"/>
                        </a:spcBef>
                        <a:spcAft>
                          <a:spcPts val="0"/>
                        </a:spcAft>
                        <a:buNone/>
                      </a:pPr>
                      <a:r>
                        <a:rPr lang="x-none" sz="4000"/>
                        <a:t>Klasseledelse</a:t>
                      </a:r>
                      <a:endParaRP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310" name="Google Shape;310;p18"/>
          <p:cNvGraphicFramePr/>
          <p:nvPr/>
        </p:nvGraphicFramePr>
        <p:xfrm>
          <a:off x="2855640" y="6021288"/>
          <a:ext cx="6456050" cy="648075"/>
        </p:xfrm>
        <a:graphic>
          <a:graphicData uri="http://schemas.openxmlformats.org/drawingml/2006/table">
            <a:tbl>
              <a:tblPr firstRow="1" bandRow="1">
                <a:noFill/>
                <a:tableStyleId>{F563FBDA-1F29-482B-91F4-69781D34644A}</a:tableStyleId>
              </a:tblPr>
              <a:tblGrid>
                <a:gridCol w="6456050">
                  <a:extLst>
                    <a:ext uri="{9D8B030D-6E8A-4147-A177-3AD203B41FA5}">
                      <a16:colId xmlns:a16="http://schemas.microsoft.com/office/drawing/2014/main" val="20000"/>
                    </a:ext>
                  </a:extLst>
                </a:gridCol>
              </a:tblGrid>
              <a:tr h="648075">
                <a:tc>
                  <a:txBody>
                    <a:bodyPr/>
                    <a:lstStyle/>
                    <a:p>
                      <a:pPr marL="0" marR="0" lvl="0" indent="0" algn="ctr" rtl="0">
                        <a:spcBef>
                          <a:spcPts val="0"/>
                        </a:spcBef>
                        <a:spcAft>
                          <a:spcPts val="0"/>
                        </a:spcAft>
                        <a:buNone/>
                      </a:pPr>
                      <a:r>
                        <a:rPr lang="x-none" sz="3200"/>
                        <a:t>Engasjement</a:t>
                      </a:r>
                      <a:endParaRPr/>
                    </a:p>
                  </a:txBody>
                  <a:tcPr marL="91450" marR="91450" marT="45725" marB="45725"/>
                </a:tc>
                <a:extLst>
                  <a:ext uri="{0D108BD9-81ED-4DB2-BD59-A6C34878D82A}">
                    <a16:rowId xmlns:a16="http://schemas.microsoft.com/office/drawing/2014/main" val="10000"/>
                  </a:ext>
                </a:extLst>
              </a:tr>
            </a:tbl>
          </a:graphicData>
        </a:graphic>
      </p:graphicFrame>
      <p:cxnSp>
        <p:nvCxnSpPr>
          <p:cNvPr id="311" name="Google Shape;311;p18"/>
          <p:cNvCxnSpPr/>
          <p:nvPr/>
        </p:nvCxnSpPr>
        <p:spPr>
          <a:xfrm>
            <a:off x="2855640" y="2276872"/>
            <a:ext cx="6120680" cy="0"/>
          </a:xfrm>
          <a:prstGeom prst="straightConnector1">
            <a:avLst/>
          </a:prstGeom>
          <a:noFill/>
          <a:ln w="38100" cap="flat" cmpd="sng">
            <a:solidFill>
              <a:schemeClr val="accent1"/>
            </a:solidFill>
            <a:prstDash val="solid"/>
            <a:round/>
            <a:headEnd type="none" w="sm" len="sm"/>
            <a:tailEnd type="none" w="sm" len="sm"/>
          </a:ln>
        </p:spPr>
      </p:cxnSp>
      <p:cxnSp>
        <p:nvCxnSpPr>
          <p:cNvPr id="312" name="Google Shape;312;p18"/>
          <p:cNvCxnSpPr/>
          <p:nvPr/>
        </p:nvCxnSpPr>
        <p:spPr>
          <a:xfrm>
            <a:off x="2855640" y="2276872"/>
            <a:ext cx="0" cy="288032"/>
          </a:xfrm>
          <a:prstGeom prst="straightConnector1">
            <a:avLst/>
          </a:prstGeom>
          <a:noFill/>
          <a:ln w="38100" cap="flat" cmpd="sng">
            <a:solidFill>
              <a:schemeClr val="accent1"/>
            </a:solidFill>
            <a:prstDash val="solid"/>
            <a:round/>
            <a:headEnd type="none" w="sm" len="sm"/>
            <a:tailEnd type="none" w="sm" len="sm"/>
          </a:ln>
        </p:spPr>
      </p:cxnSp>
      <p:cxnSp>
        <p:nvCxnSpPr>
          <p:cNvPr id="313" name="Google Shape;313;p18"/>
          <p:cNvCxnSpPr/>
          <p:nvPr/>
        </p:nvCxnSpPr>
        <p:spPr>
          <a:xfrm>
            <a:off x="8976320" y="2276872"/>
            <a:ext cx="0" cy="288032"/>
          </a:xfrm>
          <a:prstGeom prst="straightConnector1">
            <a:avLst/>
          </a:prstGeom>
          <a:noFill/>
          <a:ln w="38100" cap="flat" cmpd="sng">
            <a:solidFill>
              <a:schemeClr val="accent1"/>
            </a:solidFill>
            <a:prstDash val="solid"/>
            <a:round/>
            <a:headEnd type="none" w="sm" len="sm"/>
            <a:tailEnd type="none" w="sm" len="sm"/>
          </a:ln>
        </p:spPr>
      </p:cxnSp>
      <p:cxnSp>
        <p:nvCxnSpPr>
          <p:cNvPr id="314" name="Google Shape;314;p18"/>
          <p:cNvCxnSpPr/>
          <p:nvPr/>
        </p:nvCxnSpPr>
        <p:spPr>
          <a:xfrm>
            <a:off x="2855640" y="5013176"/>
            <a:ext cx="1944216" cy="1008112"/>
          </a:xfrm>
          <a:prstGeom prst="straightConnector1">
            <a:avLst/>
          </a:prstGeom>
          <a:noFill/>
          <a:ln w="38100" cap="flat" cmpd="sng">
            <a:solidFill>
              <a:schemeClr val="accent1"/>
            </a:solidFill>
            <a:prstDash val="solid"/>
            <a:round/>
            <a:headEnd type="none" w="sm" len="sm"/>
            <a:tailEnd type="none" w="sm" len="sm"/>
          </a:ln>
        </p:spPr>
      </p:cxnSp>
      <p:cxnSp>
        <p:nvCxnSpPr>
          <p:cNvPr id="315" name="Google Shape;315;p18"/>
          <p:cNvCxnSpPr/>
          <p:nvPr/>
        </p:nvCxnSpPr>
        <p:spPr>
          <a:xfrm flipH="1">
            <a:off x="7464152" y="5589240"/>
            <a:ext cx="1512168" cy="432048"/>
          </a:xfrm>
          <a:prstGeom prst="straightConnector1">
            <a:avLst/>
          </a:prstGeom>
          <a:noFill/>
          <a:ln w="38100" cap="flat" cmpd="sng">
            <a:solidFill>
              <a:schemeClr val="accent1"/>
            </a:solidFill>
            <a:prstDash val="solid"/>
            <a:round/>
            <a:headEnd type="none" w="sm" len="sm"/>
            <a:tailEnd type="none" w="sm" len="sm"/>
          </a:ln>
        </p:spPr>
      </p:cxnSp>
      <p:sp>
        <p:nvSpPr>
          <p:cNvPr id="316" name="Google Shape;316;p18"/>
          <p:cNvSpPr txBox="1"/>
          <p:nvPr/>
        </p:nvSpPr>
        <p:spPr>
          <a:xfrm>
            <a:off x="6419453" y="354722"/>
            <a:ext cx="3096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x-none" sz="1800">
                <a:solidFill>
                  <a:schemeClr val="dk1"/>
                </a:solidFill>
                <a:latin typeface="Trebuchet MS"/>
                <a:ea typeface="Trebuchet MS"/>
                <a:cs typeface="Trebuchet MS"/>
                <a:sym typeface="Trebuchet MS"/>
              </a:rPr>
              <a:t>Etter Pianta og Hamre 2009</a:t>
            </a:r>
            <a:endParaRPr/>
          </a:p>
        </p:txBody>
      </p:sp>
      <p:sp>
        <p:nvSpPr>
          <p:cNvPr id="317" name="Google Shape;317;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a:t>AT/ER - MKA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title"/>
          </p:nvPr>
        </p:nvSpPr>
        <p:spPr>
          <a:xfrm>
            <a:off x="1631504" y="699427"/>
            <a:ext cx="8229600" cy="12525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3420"/>
              <a:buFont typeface="Trebuchet MS"/>
              <a:buNone/>
            </a:pPr>
            <a:r>
              <a:rPr lang="x-none" sz="3420" b="1">
                <a:solidFill>
                  <a:schemeClr val="accent1"/>
                </a:solidFill>
                <a:latin typeface="Trebuchet MS"/>
                <a:ea typeface="Trebuchet MS"/>
                <a:cs typeface="Trebuchet MS"/>
                <a:sym typeface="Trebuchet MS"/>
              </a:rPr>
              <a:t>Hvem er elevene som utfordrer dere?</a:t>
            </a:r>
            <a:br>
              <a:rPr lang="x-none" sz="3420" b="1">
                <a:solidFill>
                  <a:schemeClr val="accent1"/>
                </a:solidFill>
                <a:latin typeface="Trebuchet MS"/>
                <a:ea typeface="Trebuchet MS"/>
                <a:cs typeface="Trebuchet MS"/>
                <a:sym typeface="Trebuchet MS"/>
              </a:rPr>
            </a:br>
            <a:endParaRPr sz="3420" b="1">
              <a:solidFill>
                <a:schemeClr val="accent1"/>
              </a:solidFill>
              <a:latin typeface="Trebuchet MS"/>
              <a:ea typeface="Trebuchet MS"/>
              <a:cs typeface="Trebuchet MS"/>
              <a:sym typeface="Trebuchet MS"/>
            </a:endParaRPr>
          </a:p>
        </p:txBody>
      </p:sp>
      <p:sp>
        <p:nvSpPr>
          <p:cNvPr id="158" name="Google Shape;158;p2"/>
          <p:cNvSpPr txBox="1">
            <a:spLocks noGrp="1"/>
          </p:cNvSpPr>
          <p:nvPr>
            <p:ph type="body" idx="1"/>
          </p:nvPr>
        </p:nvSpPr>
        <p:spPr>
          <a:xfrm>
            <a:off x="2133599" y="2160591"/>
            <a:ext cx="6347714" cy="3880773"/>
          </a:xfrm>
          <a:prstGeom prst="rect">
            <a:avLst/>
          </a:prstGeom>
          <a:noFill/>
          <a:ln>
            <a:noFill/>
          </a:ln>
        </p:spPr>
        <p:txBody>
          <a:bodyPr spcFirstLastPara="1" wrap="square" lIns="91425" tIns="91425" rIns="91425" bIns="91425" anchor="t" anchorCtr="0">
            <a:noAutofit/>
          </a:bodyPr>
          <a:lstStyle/>
          <a:p>
            <a:pPr marL="342900" lvl="0" indent="-254000" algn="l" rtl="0">
              <a:lnSpc>
                <a:spcPct val="100000"/>
              </a:lnSpc>
              <a:spcBef>
                <a:spcPts val="0"/>
              </a:spcBef>
              <a:spcAft>
                <a:spcPts val="0"/>
              </a:spcAft>
              <a:buClr>
                <a:schemeClr val="accent1"/>
              </a:buClr>
              <a:buSzPts val="1440"/>
              <a:buFont typeface="Noto Sans Symbols"/>
              <a:buChar char="▶"/>
            </a:pPr>
            <a:r>
              <a:rPr lang="x-none" sz="1800" dirty="0">
                <a:solidFill>
                  <a:srgbClr val="3F3F3F"/>
                </a:solidFill>
                <a:latin typeface="Trebuchet MS"/>
                <a:ea typeface="Trebuchet MS"/>
                <a:cs typeface="Trebuchet MS"/>
                <a:sym typeface="Trebuchet MS"/>
              </a:rPr>
              <a:t>Tøffingene</a:t>
            </a:r>
            <a:endParaRPr dirty="0"/>
          </a:p>
          <a:p>
            <a:pPr marL="342900" lvl="0" indent="-254000" algn="l" rtl="0">
              <a:lnSpc>
                <a:spcPct val="100000"/>
              </a:lnSpc>
              <a:spcBef>
                <a:spcPts val="1000"/>
              </a:spcBef>
              <a:spcAft>
                <a:spcPts val="0"/>
              </a:spcAft>
              <a:buClr>
                <a:schemeClr val="accent1"/>
              </a:buClr>
              <a:buSzPts val="1440"/>
              <a:buFont typeface="Noto Sans Symbols"/>
              <a:buChar char="▶"/>
            </a:pPr>
            <a:r>
              <a:rPr lang="x-none" sz="1800" dirty="0">
                <a:solidFill>
                  <a:srgbClr val="3F3F3F"/>
                </a:solidFill>
                <a:latin typeface="Trebuchet MS"/>
                <a:ea typeface="Trebuchet MS"/>
                <a:cs typeface="Trebuchet MS"/>
                <a:sym typeface="Trebuchet MS"/>
              </a:rPr>
              <a:t>Vidløftige jenter, «drama queens»</a:t>
            </a:r>
            <a:endParaRPr sz="1800" dirty="0">
              <a:solidFill>
                <a:srgbClr val="3F3F3F"/>
              </a:solidFill>
              <a:latin typeface="Trebuchet MS"/>
              <a:ea typeface="Trebuchet MS"/>
              <a:cs typeface="Trebuchet MS"/>
              <a:sym typeface="Trebuchet MS"/>
            </a:endParaRPr>
          </a:p>
          <a:p>
            <a:pPr marL="342900" lvl="0" indent="-254000" algn="l" rtl="0">
              <a:lnSpc>
                <a:spcPct val="100000"/>
              </a:lnSpc>
              <a:spcBef>
                <a:spcPts val="1000"/>
              </a:spcBef>
              <a:spcAft>
                <a:spcPts val="0"/>
              </a:spcAft>
              <a:buClr>
                <a:schemeClr val="accent1"/>
              </a:buClr>
              <a:buSzPts val="1440"/>
              <a:buFont typeface="Noto Sans Symbols"/>
              <a:buChar char="▶"/>
            </a:pPr>
            <a:r>
              <a:rPr lang="x-none" sz="1800" dirty="0">
                <a:solidFill>
                  <a:srgbClr val="3F3F3F"/>
                </a:solidFill>
                <a:latin typeface="Trebuchet MS"/>
                <a:ea typeface="Trebuchet MS"/>
                <a:cs typeface="Trebuchet MS"/>
                <a:sym typeface="Trebuchet MS"/>
              </a:rPr>
              <a:t>De stille, anonyme,venneløse</a:t>
            </a:r>
            <a:endParaRPr dirty="0"/>
          </a:p>
          <a:p>
            <a:pPr marL="342900" lvl="0" indent="-254000" algn="l" rtl="0">
              <a:lnSpc>
                <a:spcPct val="100000"/>
              </a:lnSpc>
              <a:spcBef>
                <a:spcPts val="1000"/>
              </a:spcBef>
              <a:spcAft>
                <a:spcPts val="0"/>
              </a:spcAft>
              <a:buClr>
                <a:schemeClr val="accent1"/>
              </a:buClr>
              <a:buSzPts val="1440"/>
              <a:buFont typeface="Noto Sans Symbols"/>
              <a:buChar char="▶"/>
            </a:pPr>
            <a:r>
              <a:rPr lang="x-none" sz="1800">
                <a:solidFill>
                  <a:srgbClr val="3F3F3F"/>
                </a:solidFill>
                <a:latin typeface="Trebuchet MS"/>
                <a:ea typeface="Trebuchet MS"/>
                <a:cs typeface="Trebuchet MS"/>
                <a:sym typeface="Trebuchet MS"/>
              </a:rPr>
              <a:t>De </a:t>
            </a:r>
            <a:r>
              <a:rPr lang="x-none" sz="1800" dirty="0">
                <a:solidFill>
                  <a:srgbClr val="3F3F3F"/>
                </a:solidFill>
                <a:latin typeface="Trebuchet MS"/>
                <a:ea typeface="Trebuchet MS"/>
                <a:cs typeface="Trebuchet MS"/>
                <a:sym typeface="Trebuchet MS"/>
              </a:rPr>
              <a:t>utagerende, venneløse</a:t>
            </a:r>
            <a:endParaRPr lang="nb-NO" sz="1800" dirty="0">
              <a:solidFill>
                <a:srgbClr val="3F3F3F"/>
              </a:solidFill>
              <a:latin typeface="Trebuchet MS"/>
              <a:ea typeface="Trebuchet MS"/>
              <a:cs typeface="Trebuchet MS"/>
              <a:sym typeface="Trebuchet MS"/>
            </a:endParaRPr>
          </a:p>
          <a:p>
            <a:pPr marL="342900" indent="-254000">
              <a:buFont typeface="Noto Sans Symbols"/>
              <a:buChar char="▶"/>
            </a:pPr>
            <a:r>
              <a:rPr lang="nb-NO" dirty="0"/>
              <a:t>De særskilt sårbare elevene</a:t>
            </a:r>
          </a:p>
          <a:p>
            <a:pPr marL="342900" lvl="0" indent="-254000" algn="l" rtl="0">
              <a:lnSpc>
                <a:spcPct val="100000"/>
              </a:lnSpc>
              <a:spcBef>
                <a:spcPts val="1000"/>
              </a:spcBef>
              <a:spcAft>
                <a:spcPts val="0"/>
              </a:spcAft>
              <a:buClr>
                <a:schemeClr val="accent1"/>
              </a:buClr>
              <a:buSzPts val="1440"/>
              <a:buFont typeface="Noto Sans Symbols"/>
              <a:buChar char="▶"/>
            </a:pPr>
            <a:endParaRPr dirty="0"/>
          </a:p>
          <a:p>
            <a:pPr marL="88900" lvl="0" indent="0" algn="l" rtl="0">
              <a:lnSpc>
                <a:spcPct val="100000"/>
              </a:lnSpc>
              <a:spcBef>
                <a:spcPts val="1000"/>
              </a:spcBef>
              <a:spcAft>
                <a:spcPts val="0"/>
              </a:spcAft>
              <a:buClr>
                <a:schemeClr val="accent1"/>
              </a:buClr>
              <a:buSzPts val="1440"/>
              <a:buNone/>
            </a:pPr>
            <a:endParaRPr dirty="0"/>
          </a:p>
          <a:p>
            <a:pPr marL="342900" lvl="0" indent="-254000" algn="l" rtl="0">
              <a:lnSpc>
                <a:spcPct val="100000"/>
              </a:lnSpc>
              <a:spcBef>
                <a:spcPts val="1000"/>
              </a:spcBef>
              <a:spcAft>
                <a:spcPts val="0"/>
              </a:spcAft>
              <a:buClr>
                <a:schemeClr val="accent1"/>
              </a:buClr>
              <a:buSzPts val="1440"/>
              <a:buNone/>
            </a:pPr>
            <a:endParaRPr sz="1800" dirty="0">
              <a:solidFill>
                <a:srgbClr val="3F3F3F"/>
              </a:solidFill>
              <a:latin typeface="Trebuchet MS"/>
              <a:ea typeface="Trebuchet MS"/>
              <a:cs typeface="Trebuchet MS"/>
              <a:sym typeface="Trebuchet MS"/>
            </a:endParaRPr>
          </a:p>
        </p:txBody>
      </p:sp>
      <p:sp>
        <p:nvSpPr>
          <p:cNvPr id="159" name="Google Shape;159;p2"/>
          <p:cNvSpPr txBox="1">
            <a:spLocks noGrp="1"/>
          </p:cNvSpPr>
          <p:nvPr>
            <p:ph type="ftr" idx="11"/>
          </p:nvPr>
        </p:nvSpPr>
        <p:spPr>
          <a:xfrm>
            <a:off x="1524000" y="6249989"/>
            <a:ext cx="3786188" cy="3651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900">
                <a:solidFill>
                  <a:schemeClr val="lt2"/>
                </a:solidFill>
                <a:latin typeface="Tahoma"/>
                <a:ea typeface="Tahoma"/>
                <a:cs typeface="Tahoma"/>
                <a:sym typeface="Tahoma"/>
              </a:rPr>
              <a:t>AT/ER - MKA </a:t>
            </a:r>
            <a:endParaRPr sz="900">
              <a:solidFill>
                <a:schemeClr val="lt2"/>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9"/>
          <p:cNvSpPr txBox="1">
            <a:spLocks noGrp="1"/>
          </p:cNvSpPr>
          <p:nvPr>
            <p:ph type="title"/>
          </p:nvPr>
        </p:nvSpPr>
        <p:spPr>
          <a:xfrm>
            <a:off x="2207569" y="-69481"/>
            <a:ext cx="6347713"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x-none"/>
              <a:t>Klasseledelse: Emosjonell støtte</a:t>
            </a:r>
            <a:endParaRPr/>
          </a:p>
        </p:txBody>
      </p:sp>
      <p:sp>
        <p:nvSpPr>
          <p:cNvPr id="324" name="Google Shape;324;p19"/>
          <p:cNvSpPr txBox="1">
            <a:spLocks noGrp="1"/>
          </p:cNvSpPr>
          <p:nvPr>
            <p:ph type="body" idx="1"/>
          </p:nvPr>
        </p:nvSpPr>
        <p:spPr>
          <a:xfrm>
            <a:off x="1991544" y="980728"/>
            <a:ext cx="4040188"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r>
              <a:rPr lang="x-none"/>
              <a:t>Kjennetegn</a:t>
            </a:r>
            <a:endParaRPr/>
          </a:p>
        </p:txBody>
      </p:sp>
      <p:sp>
        <p:nvSpPr>
          <p:cNvPr id="325" name="Google Shape;325;p19"/>
          <p:cNvSpPr txBox="1">
            <a:spLocks noGrp="1"/>
          </p:cNvSpPr>
          <p:nvPr>
            <p:ph type="body" idx="2"/>
          </p:nvPr>
        </p:nvSpPr>
        <p:spPr>
          <a:xfrm>
            <a:off x="1906704" y="1723976"/>
            <a:ext cx="3474720" cy="3657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x-none" sz="2000"/>
              <a:t>Fysisk nærhet</a:t>
            </a:r>
            <a:endParaRPr/>
          </a:p>
          <a:p>
            <a:pPr marL="342900" lvl="0" indent="-342900" algn="l" rtl="0">
              <a:spcBef>
                <a:spcPts val="1000"/>
              </a:spcBef>
              <a:spcAft>
                <a:spcPts val="0"/>
              </a:spcAft>
              <a:buSzPts val="1600"/>
              <a:buChar char="►"/>
            </a:pPr>
            <a:r>
              <a:rPr lang="x-none" sz="2000"/>
              <a:t>Latter, smil, sosial prat</a:t>
            </a:r>
            <a:endParaRPr/>
          </a:p>
          <a:p>
            <a:pPr marL="342900" lvl="0" indent="-342900" algn="l" rtl="0">
              <a:spcBef>
                <a:spcPts val="1000"/>
              </a:spcBef>
              <a:spcAft>
                <a:spcPts val="0"/>
              </a:spcAft>
              <a:buSzPts val="1600"/>
              <a:buChar char="►"/>
            </a:pPr>
            <a:r>
              <a:rPr lang="x-none" sz="2000"/>
              <a:t>Høflig språk</a:t>
            </a:r>
            <a:endParaRPr/>
          </a:p>
          <a:p>
            <a:pPr marL="342900" lvl="0" indent="-342900" algn="l" rtl="0">
              <a:spcBef>
                <a:spcPts val="1000"/>
              </a:spcBef>
              <a:spcAft>
                <a:spcPts val="0"/>
              </a:spcAft>
              <a:buSzPts val="1600"/>
              <a:buChar char="►"/>
            </a:pPr>
            <a:r>
              <a:rPr lang="x-none" sz="2000"/>
              <a:t>Sammenheng med elevenes hverdag</a:t>
            </a:r>
            <a:endParaRPr/>
          </a:p>
          <a:p>
            <a:pPr marL="342900" lvl="0" indent="-342900" algn="l" rtl="0">
              <a:spcBef>
                <a:spcPts val="1000"/>
              </a:spcBef>
              <a:spcAft>
                <a:spcPts val="0"/>
              </a:spcAft>
              <a:buSzPts val="1600"/>
              <a:buChar char="►"/>
            </a:pPr>
            <a:r>
              <a:rPr lang="x-none" sz="2000"/>
              <a:t>Mestrigstro</a:t>
            </a:r>
            <a:endParaRPr sz="2000"/>
          </a:p>
          <a:p>
            <a:pPr marL="342900" lvl="0" indent="-342900" algn="l" rtl="0">
              <a:spcBef>
                <a:spcPts val="1000"/>
              </a:spcBef>
              <a:spcAft>
                <a:spcPts val="0"/>
              </a:spcAft>
              <a:buSzPts val="1600"/>
              <a:buChar char="►"/>
            </a:pPr>
            <a:r>
              <a:rPr lang="x-none" sz="2000"/>
              <a:t>Sensitivitet for elevers sosiale og emosjonelle behov</a:t>
            </a:r>
            <a:endParaRPr/>
          </a:p>
          <a:p>
            <a:pPr marL="342900" lvl="0" indent="-342900" algn="l" rtl="0">
              <a:spcBef>
                <a:spcPts val="1000"/>
              </a:spcBef>
              <a:spcAft>
                <a:spcPts val="0"/>
              </a:spcAft>
              <a:buSzPts val="1600"/>
              <a:buChar char="►"/>
            </a:pPr>
            <a:r>
              <a:rPr lang="x-none" sz="2000"/>
              <a:t>Bevegelse.</a:t>
            </a:r>
            <a:endParaRPr/>
          </a:p>
        </p:txBody>
      </p:sp>
      <p:sp>
        <p:nvSpPr>
          <p:cNvPr id="326" name="Google Shape;326;p19"/>
          <p:cNvSpPr txBox="1">
            <a:spLocks noGrp="1"/>
          </p:cNvSpPr>
          <p:nvPr>
            <p:ph type="body" idx="3"/>
          </p:nvPr>
        </p:nvSpPr>
        <p:spPr>
          <a:xfrm>
            <a:off x="6168009" y="1052736"/>
            <a:ext cx="4041775"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r>
              <a:rPr lang="x-none"/>
              <a:t>Lærerferdigheter</a:t>
            </a:r>
            <a:endParaRPr/>
          </a:p>
        </p:txBody>
      </p:sp>
      <p:sp>
        <p:nvSpPr>
          <p:cNvPr id="327" name="Google Shape;327;p19"/>
          <p:cNvSpPr txBox="1">
            <a:spLocks noGrp="1"/>
          </p:cNvSpPr>
          <p:nvPr>
            <p:ph type="body" idx="4"/>
          </p:nvPr>
        </p:nvSpPr>
        <p:spPr>
          <a:xfrm>
            <a:off x="5517700" y="1620490"/>
            <a:ext cx="3690744" cy="5229200"/>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l" rtl="0">
              <a:spcBef>
                <a:spcPts val="0"/>
              </a:spcBef>
              <a:spcAft>
                <a:spcPts val="0"/>
              </a:spcAft>
              <a:buSzPct val="80000"/>
              <a:buChar char="►"/>
            </a:pPr>
            <a:r>
              <a:rPr lang="x-none" sz="8000"/>
              <a:t>Blikkontakt</a:t>
            </a:r>
            <a:endParaRPr sz="8000"/>
          </a:p>
          <a:p>
            <a:pPr marL="342900" lvl="0" indent="-342900" algn="l" rtl="0">
              <a:spcBef>
                <a:spcPts val="1000"/>
              </a:spcBef>
              <a:spcAft>
                <a:spcPts val="0"/>
              </a:spcAft>
              <a:buSzPct val="80000"/>
              <a:buChar char="►"/>
            </a:pPr>
            <a:r>
              <a:rPr lang="x-none" sz="8000"/>
              <a:t>Engasjement i interaksjon</a:t>
            </a:r>
            <a:endParaRPr/>
          </a:p>
          <a:p>
            <a:pPr marL="342900" lvl="0" indent="-342900" algn="l" rtl="0">
              <a:spcBef>
                <a:spcPts val="1000"/>
              </a:spcBef>
              <a:spcAft>
                <a:spcPts val="0"/>
              </a:spcAft>
              <a:buSzPct val="80000"/>
              <a:buChar char="►"/>
            </a:pPr>
            <a:r>
              <a:rPr lang="x-none" sz="8000"/>
              <a:t>God bruk av humor</a:t>
            </a:r>
            <a:endParaRPr/>
          </a:p>
          <a:p>
            <a:pPr marL="342900" lvl="0" indent="-342900" algn="l" rtl="0">
              <a:spcBef>
                <a:spcPts val="1000"/>
              </a:spcBef>
              <a:spcAft>
                <a:spcPts val="0"/>
              </a:spcAft>
              <a:buSzPct val="80000"/>
              <a:buChar char="►"/>
            </a:pPr>
            <a:r>
              <a:rPr lang="x-none" sz="8000"/>
              <a:t>Oppmerksomhet til alle</a:t>
            </a:r>
            <a:endParaRPr/>
          </a:p>
          <a:p>
            <a:pPr marL="342900" lvl="0" indent="-342900" algn="l" rtl="0">
              <a:spcBef>
                <a:spcPts val="1000"/>
              </a:spcBef>
              <a:spcAft>
                <a:spcPts val="0"/>
              </a:spcAft>
              <a:buSzPct val="80000"/>
              <a:buChar char="►"/>
            </a:pPr>
            <a:r>
              <a:rPr lang="x-none" sz="8000"/>
              <a:t>Sjekk innom regelmessig</a:t>
            </a:r>
            <a:endParaRPr/>
          </a:p>
          <a:p>
            <a:pPr marL="342900" lvl="0" indent="-342900" algn="l" rtl="0">
              <a:spcBef>
                <a:spcPts val="1000"/>
              </a:spcBef>
              <a:spcAft>
                <a:spcPts val="0"/>
              </a:spcAft>
              <a:buSzPct val="80000"/>
              <a:buChar char="►"/>
            </a:pPr>
            <a:r>
              <a:rPr lang="x-none" sz="8000"/>
              <a:t>Kroppspråk i takt med tale</a:t>
            </a:r>
            <a:endParaRPr/>
          </a:p>
          <a:p>
            <a:pPr marL="342900" lvl="0" indent="-342900" algn="l" rtl="0">
              <a:spcBef>
                <a:spcPts val="1000"/>
              </a:spcBef>
              <a:spcAft>
                <a:spcPts val="0"/>
              </a:spcAft>
              <a:buSzPct val="80000"/>
              <a:buChar char="►"/>
            </a:pPr>
            <a:r>
              <a:rPr lang="x-none" sz="8000"/>
              <a:t>Synliggjøre relevans i fagstoff</a:t>
            </a:r>
            <a:endParaRPr/>
          </a:p>
          <a:p>
            <a:pPr marL="342900" lvl="0" indent="-342900" algn="l" rtl="0">
              <a:spcBef>
                <a:spcPts val="1000"/>
              </a:spcBef>
              <a:spcAft>
                <a:spcPts val="0"/>
              </a:spcAft>
              <a:buSzPct val="80000"/>
              <a:buChar char="►"/>
            </a:pPr>
            <a:r>
              <a:rPr lang="x-none" sz="8000"/>
              <a:t>Kjennskap til egne ømme punkter</a:t>
            </a:r>
            <a:endParaRPr/>
          </a:p>
          <a:p>
            <a:pPr marL="342900" lvl="0" indent="-342900" algn="l" rtl="0">
              <a:spcBef>
                <a:spcPts val="1000"/>
              </a:spcBef>
              <a:spcAft>
                <a:spcPts val="0"/>
              </a:spcAft>
              <a:buSzPct val="80000"/>
              <a:buChar char="►"/>
            </a:pPr>
            <a:r>
              <a:rPr lang="x-none" sz="8000"/>
              <a:t>Bruke navn</a:t>
            </a:r>
            <a:endParaRPr/>
          </a:p>
          <a:p>
            <a:pPr marL="342900" lvl="0" indent="-342900" algn="l" rtl="0">
              <a:spcBef>
                <a:spcPts val="1000"/>
              </a:spcBef>
              <a:spcAft>
                <a:spcPts val="0"/>
              </a:spcAft>
              <a:buSzPct val="80000"/>
              <a:buChar char="►"/>
            </a:pPr>
            <a:r>
              <a:rPr lang="x-none" sz="8000"/>
              <a:t>Ros og oppmuntring</a:t>
            </a:r>
            <a:endParaRPr/>
          </a:p>
          <a:p>
            <a:pPr marL="342900" lvl="0" indent="-342900" algn="l" rtl="0">
              <a:spcBef>
                <a:spcPts val="1000"/>
              </a:spcBef>
              <a:spcAft>
                <a:spcPts val="0"/>
              </a:spcAft>
              <a:buSzPct val="80000"/>
              <a:buChar char="►"/>
            </a:pPr>
            <a:r>
              <a:rPr lang="x-none" sz="8000"/>
              <a:t>Aktiv lytting</a:t>
            </a:r>
            <a:endParaRPr/>
          </a:p>
          <a:p>
            <a:pPr marL="342900" lvl="0" indent="-320040" algn="l" rtl="0">
              <a:spcBef>
                <a:spcPts val="1000"/>
              </a:spcBef>
              <a:spcAft>
                <a:spcPts val="0"/>
              </a:spcAft>
              <a:buSzPct val="79999"/>
              <a:buNone/>
            </a:pPr>
            <a:endParaRPr/>
          </a:p>
          <a:p>
            <a:pPr marL="342900" lvl="0" indent="-320040" algn="l" rtl="0">
              <a:spcBef>
                <a:spcPts val="1000"/>
              </a:spcBef>
              <a:spcAft>
                <a:spcPts val="0"/>
              </a:spcAft>
              <a:buSzPct val="79999"/>
              <a:buNone/>
            </a:pPr>
            <a:endParaRPr/>
          </a:p>
        </p:txBody>
      </p:sp>
      <p:sp>
        <p:nvSpPr>
          <p:cNvPr id="328" name="Google Shape;328;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a:t>AT/ER - MKA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animEffect transition="in" filter="fade">
                                      <p:cBhvr>
                                        <p:cTn id="7" dur="1000"/>
                                        <p:tgtEl>
                                          <p:spTgt spid="3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
                                            <p:txEl>
                                              <p:pRg st="0" end="0"/>
                                            </p:txEl>
                                          </p:spTgt>
                                        </p:tgtEl>
                                        <p:attrNameLst>
                                          <p:attrName>style.visibility</p:attrName>
                                        </p:attrNameLst>
                                      </p:cBhvr>
                                      <p:to>
                                        <p:strVal val="visible"/>
                                      </p:to>
                                    </p:set>
                                    <p:animEffect transition="in" filter="fade">
                                      <p:cBhvr>
                                        <p:cTn id="12" dur="1000"/>
                                        <p:tgtEl>
                                          <p:spTgt spid="3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5">
                                            <p:txEl>
                                              <p:pRg st="1" end="1"/>
                                            </p:txEl>
                                          </p:spTgt>
                                        </p:tgtEl>
                                        <p:attrNameLst>
                                          <p:attrName>style.visibility</p:attrName>
                                        </p:attrNameLst>
                                      </p:cBhvr>
                                      <p:to>
                                        <p:strVal val="visible"/>
                                      </p:to>
                                    </p:set>
                                    <p:animEffect transition="in" filter="fade">
                                      <p:cBhvr>
                                        <p:cTn id="17" dur="1000"/>
                                        <p:tgtEl>
                                          <p:spTgt spid="3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5">
                                            <p:txEl>
                                              <p:pRg st="2" end="2"/>
                                            </p:txEl>
                                          </p:spTgt>
                                        </p:tgtEl>
                                        <p:attrNameLst>
                                          <p:attrName>style.visibility</p:attrName>
                                        </p:attrNameLst>
                                      </p:cBhvr>
                                      <p:to>
                                        <p:strVal val="visible"/>
                                      </p:to>
                                    </p:set>
                                    <p:animEffect transition="in" filter="fade">
                                      <p:cBhvr>
                                        <p:cTn id="22" dur="1000"/>
                                        <p:tgtEl>
                                          <p:spTgt spid="3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5">
                                            <p:txEl>
                                              <p:pRg st="3" end="3"/>
                                            </p:txEl>
                                          </p:spTgt>
                                        </p:tgtEl>
                                        <p:attrNameLst>
                                          <p:attrName>style.visibility</p:attrName>
                                        </p:attrNameLst>
                                      </p:cBhvr>
                                      <p:to>
                                        <p:strVal val="visible"/>
                                      </p:to>
                                    </p:set>
                                    <p:animEffect transition="in" filter="fade">
                                      <p:cBhvr>
                                        <p:cTn id="27" dur="1000"/>
                                        <p:tgtEl>
                                          <p:spTgt spid="3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5">
                                            <p:txEl>
                                              <p:pRg st="4" end="4"/>
                                            </p:txEl>
                                          </p:spTgt>
                                        </p:tgtEl>
                                        <p:attrNameLst>
                                          <p:attrName>style.visibility</p:attrName>
                                        </p:attrNameLst>
                                      </p:cBhvr>
                                      <p:to>
                                        <p:strVal val="visible"/>
                                      </p:to>
                                    </p:set>
                                    <p:animEffect transition="in" filter="fade">
                                      <p:cBhvr>
                                        <p:cTn id="32" dur="1000"/>
                                        <p:tgtEl>
                                          <p:spTgt spid="3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5">
                                            <p:txEl>
                                              <p:pRg st="5" end="5"/>
                                            </p:txEl>
                                          </p:spTgt>
                                        </p:tgtEl>
                                        <p:attrNameLst>
                                          <p:attrName>style.visibility</p:attrName>
                                        </p:attrNameLst>
                                      </p:cBhvr>
                                      <p:to>
                                        <p:strVal val="visible"/>
                                      </p:to>
                                    </p:set>
                                    <p:animEffect transition="in" filter="fade">
                                      <p:cBhvr>
                                        <p:cTn id="37" dur="1000"/>
                                        <p:tgtEl>
                                          <p:spTgt spid="32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5">
                                            <p:txEl>
                                              <p:pRg st="6" end="6"/>
                                            </p:txEl>
                                          </p:spTgt>
                                        </p:tgtEl>
                                        <p:attrNameLst>
                                          <p:attrName>style.visibility</p:attrName>
                                        </p:attrNameLst>
                                      </p:cBhvr>
                                      <p:to>
                                        <p:strVal val="visible"/>
                                      </p:to>
                                    </p:set>
                                    <p:animEffect transition="in" filter="fade">
                                      <p:cBhvr>
                                        <p:cTn id="42" dur="1000"/>
                                        <p:tgtEl>
                                          <p:spTgt spid="32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6">
                                            <p:txEl>
                                              <p:pRg st="0" end="0"/>
                                            </p:txEl>
                                          </p:spTgt>
                                        </p:tgtEl>
                                        <p:attrNameLst>
                                          <p:attrName>style.visibility</p:attrName>
                                        </p:attrNameLst>
                                      </p:cBhvr>
                                      <p:to>
                                        <p:strVal val="visible"/>
                                      </p:to>
                                    </p:set>
                                    <p:animEffect transition="in" filter="fade">
                                      <p:cBhvr>
                                        <p:cTn id="47" dur="1000"/>
                                        <p:tgtEl>
                                          <p:spTgt spid="3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7">
                                            <p:txEl>
                                              <p:pRg st="0" end="0"/>
                                            </p:txEl>
                                          </p:spTgt>
                                        </p:tgtEl>
                                        <p:attrNameLst>
                                          <p:attrName>style.visibility</p:attrName>
                                        </p:attrNameLst>
                                      </p:cBhvr>
                                      <p:to>
                                        <p:strVal val="visible"/>
                                      </p:to>
                                    </p:set>
                                    <p:animEffect transition="in" filter="fade">
                                      <p:cBhvr>
                                        <p:cTn id="52" dur="1000"/>
                                        <p:tgtEl>
                                          <p:spTgt spid="3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7">
                                            <p:txEl>
                                              <p:pRg st="1" end="1"/>
                                            </p:txEl>
                                          </p:spTgt>
                                        </p:tgtEl>
                                        <p:attrNameLst>
                                          <p:attrName>style.visibility</p:attrName>
                                        </p:attrNameLst>
                                      </p:cBhvr>
                                      <p:to>
                                        <p:strVal val="visible"/>
                                      </p:to>
                                    </p:set>
                                    <p:animEffect transition="in" filter="fade">
                                      <p:cBhvr>
                                        <p:cTn id="57" dur="1000"/>
                                        <p:tgtEl>
                                          <p:spTgt spid="32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27">
                                            <p:txEl>
                                              <p:pRg st="2" end="2"/>
                                            </p:txEl>
                                          </p:spTgt>
                                        </p:tgtEl>
                                        <p:attrNameLst>
                                          <p:attrName>style.visibility</p:attrName>
                                        </p:attrNameLst>
                                      </p:cBhvr>
                                      <p:to>
                                        <p:strVal val="visible"/>
                                      </p:to>
                                    </p:set>
                                    <p:animEffect transition="in" filter="fade">
                                      <p:cBhvr>
                                        <p:cTn id="62" dur="1000"/>
                                        <p:tgtEl>
                                          <p:spTgt spid="327">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27">
                                            <p:txEl>
                                              <p:pRg st="3" end="3"/>
                                            </p:txEl>
                                          </p:spTgt>
                                        </p:tgtEl>
                                        <p:attrNameLst>
                                          <p:attrName>style.visibility</p:attrName>
                                        </p:attrNameLst>
                                      </p:cBhvr>
                                      <p:to>
                                        <p:strVal val="visible"/>
                                      </p:to>
                                    </p:set>
                                    <p:animEffect transition="in" filter="fade">
                                      <p:cBhvr>
                                        <p:cTn id="67" dur="1000"/>
                                        <p:tgtEl>
                                          <p:spTgt spid="327">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27">
                                            <p:txEl>
                                              <p:pRg st="4" end="4"/>
                                            </p:txEl>
                                          </p:spTgt>
                                        </p:tgtEl>
                                        <p:attrNameLst>
                                          <p:attrName>style.visibility</p:attrName>
                                        </p:attrNameLst>
                                      </p:cBhvr>
                                      <p:to>
                                        <p:strVal val="visible"/>
                                      </p:to>
                                    </p:set>
                                    <p:animEffect transition="in" filter="fade">
                                      <p:cBhvr>
                                        <p:cTn id="72" dur="1000"/>
                                        <p:tgtEl>
                                          <p:spTgt spid="327">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27">
                                            <p:txEl>
                                              <p:pRg st="5" end="5"/>
                                            </p:txEl>
                                          </p:spTgt>
                                        </p:tgtEl>
                                        <p:attrNameLst>
                                          <p:attrName>style.visibility</p:attrName>
                                        </p:attrNameLst>
                                      </p:cBhvr>
                                      <p:to>
                                        <p:strVal val="visible"/>
                                      </p:to>
                                    </p:set>
                                    <p:animEffect transition="in" filter="fade">
                                      <p:cBhvr>
                                        <p:cTn id="77" dur="1000"/>
                                        <p:tgtEl>
                                          <p:spTgt spid="327">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27">
                                            <p:txEl>
                                              <p:pRg st="6" end="6"/>
                                            </p:txEl>
                                          </p:spTgt>
                                        </p:tgtEl>
                                        <p:attrNameLst>
                                          <p:attrName>style.visibility</p:attrName>
                                        </p:attrNameLst>
                                      </p:cBhvr>
                                      <p:to>
                                        <p:strVal val="visible"/>
                                      </p:to>
                                    </p:set>
                                    <p:animEffect transition="in" filter="fade">
                                      <p:cBhvr>
                                        <p:cTn id="82" dur="1000"/>
                                        <p:tgtEl>
                                          <p:spTgt spid="327">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27">
                                            <p:txEl>
                                              <p:pRg st="7" end="7"/>
                                            </p:txEl>
                                          </p:spTgt>
                                        </p:tgtEl>
                                        <p:attrNameLst>
                                          <p:attrName>style.visibility</p:attrName>
                                        </p:attrNameLst>
                                      </p:cBhvr>
                                      <p:to>
                                        <p:strVal val="visible"/>
                                      </p:to>
                                    </p:set>
                                    <p:animEffect transition="in" filter="fade">
                                      <p:cBhvr>
                                        <p:cTn id="87" dur="1000"/>
                                        <p:tgtEl>
                                          <p:spTgt spid="327">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27">
                                            <p:txEl>
                                              <p:pRg st="8" end="8"/>
                                            </p:txEl>
                                          </p:spTgt>
                                        </p:tgtEl>
                                        <p:attrNameLst>
                                          <p:attrName>style.visibility</p:attrName>
                                        </p:attrNameLst>
                                      </p:cBhvr>
                                      <p:to>
                                        <p:strVal val="visible"/>
                                      </p:to>
                                    </p:set>
                                    <p:animEffect transition="in" filter="fade">
                                      <p:cBhvr>
                                        <p:cTn id="92" dur="1000"/>
                                        <p:tgtEl>
                                          <p:spTgt spid="327">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27">
                                            <p:txEl>
                                              <p:pRg st="9" end="9"/>
                                            </p:txEl>
                                          </p:spTgt>
                                        </p:tgtEl>
                                        <p:attrNameLst>
                                          <p:attrName>style.visibility</p:attrName>
                                        </p:attrNameLst>
                                      </p:cBhvr>
                                      <p:to>
                                        <p:strVal val="visible"/>
                                      </p:to>
                                    </p:set>
                                    <p:animEffect transition="in" filter="fade">
                                      <p:cBhvr>
                                        <p:cTn id="97" dur="1000"/>
                                        <p:tgtEl>
                                          <p:spTgt spid="327">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27">
                                            <p:txEl>
                                              <p:pRg st="10" end="10"/>
                                            </p:txEl>
                                          </p:spTgt>
                                        </p:tgtEl>
                                        <p:attrNameLst>
                                          <p:attrName>style.visibility</p:attrName>
                                        </p:attrNameLst>
                                      </p:cBhvr>
                                      <p:to>
                                        <p:strVal val="visible"/>
                                      </p:to>
                                    </p:set>
                                    <p:animEffect transition="in" filter="fade">
                                      <p:cBhvr>
                                        <p:cTn id="102" dur="1000"/>
                                        <p:tgtEl>
                                          <p:spTgt spid="327">
                                            <p:txEl>
                                              <p:pRg st="10" end="1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27">
                                            <p:txEl>
                                              <p:pRg st="11" end="11"/>
                                            </p:txEl>
                                          </p:spTgt>
                                        </p:tgtEl>
                                        <p:attrNameLst>
                                          <p:attrName>style.visibility</p:attrName>
                                        </p:attrNameLst>
                                      </p:cBhvr>
                                      <p:to>
                                        <p:strVal val="visible"/>
                                      </p:to>
                                    </p:set>
                                    <p:animEffect transition="in" filter="fade">
                                      <p:cBhvr>
                                        <p:cTn id="107" dur="1000"/>
                                        <p:tgtEl>
                                          <p:spTgt spid="327">
                                            <p:txEl>
                                              <p:pRg st="11" end="1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27">
                                            <p:txEl>
                                              <p:pRg st="12" end="12"/>
                                            </p:txEl>
                                          </p:spTgt>
                                        </p:tgtEl>
                                        <p:attrNameLst>
                                          <p:attrName>style.visibility</p:attrName>
                                        </p:attrNameLst>
                                      </p:cBhvr>
                                      <p:to>
                                        <p:strVal val="visible"/>
                                      </p:to>
                                    </p:set>
                                    <p:animEffect transition="in" filter="fade">
                                      <p:cBhvr>
                                        <p:cTn id="112" dur="1000"/>
                                        <p:tgtEl>
                                          <p:spTgt spid="32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0"/>
          <p:cNvSpPr txBox="1">
            <a:spLocks noGrp="1"/>
          </p:cNvSpPr>
          <p:nvPr>
            <p:ph type="title"/>
          </p:nvPr>
        </p:nvSpPr>
        <p:spPr>
          <a:xfrm>
            <a:off x="1991544" y="116632"/>
            <a:ext cx="8229600" cy="1143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x-none"/>
              <a:t>Klasseledelse: Organisering</a:t>
            </a:r>
            <a:endParaRPr/>
          </a:p>
        </p:txBody>
      </p:sp>
      <p:sp>
        <p:nvSpPr>
          <p:cNvPr id="335" name="Google Shape;335;p20"/>
          <p:cNvSpPr txBox="1">
            <a:spLocks noGrp="1"/>
          </p:cNvSpPr>
          <p:nvPr>
            <p:ph type="body" idx="1"/>
          </p:nvPr>
        </p:nvSpPr>
        <p:spPr>
          <a:xfrm>
            <a:off x="1919536" y="908720"/>
            <a:ext cx="4040188"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r>
              <a:rPr lang="x-none"/>
              <a:t>Kjennetegn</a:t>
            </a:r>
            <a:endParaRPr/>
          </a:p>
        </p:txBody>
      </p:sp>
      <p:sp>
        <p:nvSpPr>
          <p:cNvPr id="336" name="Google Shape;336;p20"/>
          <p:cNvSpPr txBox="1">
            <a:spLocks noGrp="1"/>
          </p:cNvSpPr>
          <p:nvPr>
            <p:ph type="body" idx="2"/>
          </p:nvPr>
        </p:nvSpPr>
        <p:spPr>
          <a:xfrm>
            <a:off x="1889383" y="1548483"/>
            <a:ext cx="3474720" cy="448457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x-none" sz="2400"/>
              <a:t>God utnyttelse av tid</a:t>
            </a:r>
            <a:endParaRPr/>
          </a:p>
          <a:p>
            <a:pPr marL="342900" lvl="0" indent="-342900" algn="l" rtl="0">
              <a:spcBef>
                <a:spcPts val="1000"/>
              </a:spcBef>
              <a:spcAft>
                <a:spcPts val="0"/>
              </a:spcAft>
              <a:buSzPts val="1920"/>
              <a:buChar char="►"/>
            </a:pPr>
            <a:r>
              <a:rPr lang="x-none" sz="2400"/>
              <a:t>Regler og rutiner godt kjent</a:t>
            </a:r>
            <a:endParaRPr/>
          </a:p>
          <a:p>
            <a:pPr marL="342900" lvl="0" indent="-342900" algn="l" rtl="0">
              <a:spcBef>
                <a:spcPts val="1000"/>
              </a:spcBef>
              <a:spcAft>
                <a:spcPts val="0"/>
              </a:spcAft>
              <a:buSzPts val="1920"/>
              <a:buChar char="►"/>
            </a:pPr>
            <a:r>
              <a:rPr lang="x-none" sz="2400"/>
              <a:t>Tydelige forventninger</a:t>
            </a:r>
            <a:endParaRPr/>
          </a:p>
          <a:p>
            <a:pPr marL="342900" lvl="0" indent="-342900" algn="l" rtl="0">
              <a:spcBef>
                <a:spcPts val="1000"/>
              </a:spcBef>
              <a:spcAft>
                <a:spcPts val="0"/>
              </a:spcAft>
              <a:buSzPts val="1920"/>
              <a:buChar char="►"/>
            </a:pPr>
            <a:r>
              <a:rPr lang="x-none" sz="2400"/>
              <a:t>Tidsmarkører</a:t>
            </a:r>
            <a:endParaRPr/>
          </a:p>
          <a:p>
            <a:pPr marL="342900" lvl="0" indent="-342900" algn="l" rtl="0">
              <a:spcBef>
                <a:spcPts val="1000"/>
              </a:spcBef>
              <a:spcAft>
                <a:spcPts val="0"/>
              </a:spcAft>
              <a:buSzPts val="1920"/>
              <a:buChar char="►"/>
            </a:pPr>
            <a:r>
              <a:rPr lang="x-none" sz="2400"/>
              <a:t>Proaktiv ledelse av atferd</a:t>
            </a:r>
            <a:endParaRPr/>
          </a:p>
          <a:p>
            <a:pPr marL="342900" lvl="0" indent="-342900" algn="l" rtl="0">
              <a:spcBef>
                <a:spcPts val="1000"/>
              </a:spcBef>
              <a:spcAft>
                <a:spcPts val="0"/>
              </a:spcAft>
              <a:buSzPts val="1920"/>
              <a:buChar char="►"/>
            </a:pPr>
            <a:r>
              <a:rPr lang="x-none" sz="2400"/>
              <a:t>Forutsigbare timer</a:t>
            </a:r>
            <a:endParaRPr/>
          </a:p>
          <a:p>
            <a:pPr marL="342900" lvl="0" indent="-251459" algn="l" rtl="0">
              <a:spcBef>
                <a:spcPts val="1000"/>
              </a:spcBef>
              <a:spcAft>
                <a:spcPts val="0"/>
              </a:spcAft>
              <a:buSzPts val="1440"/>
              <a:buNone/>
            </a:pPr>
            <a:endParaRPr/>
          </a:p>
        </p:txBody>
      </p:sp>
      <p:sp>
        <p:nvSpPr>
          <p:cNvPr id="337" name="Google Shape;337;p20"/>
          <p:cNvSpPr txBox="1">
            <a:spLocks noGrp="1"/>
          </p:cNvSpPr>
          <p:nvPr>
            <p:ph type="body" idx="3"/>
          </p:nvPr>
        </p:nvSpPr>
        <p:spPr>
          <a:xfrm>
            <a:off x="6096001" y="980728"/>
            <a:ext cx="4041775"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r>
              <a:rPr lang="x-none"/>
              <a:t>Lærerferdigheter</a:t>
            </a:r>
            <a:endParaRPr/>
          </a:p>
        </p:txBody>
      </p:sp>
      <p:sp>
        <p:nvSpPr>
          <p:cNvPr id="338" name="Google Shape;338;p20"/>
          <p:cNvSpPr txBox="1">
            <a:spLocks noGrp="1"/>
          </p:cNvSpPr>
          <p:nvPr>
            <p:ph type="body" idx="4"/>
          </p:nvPr>
        </p:nvSpPr>
        <p:spPr>
          <a:xfrm>
            <a:off x="5172365" y="1821630"/>
            <a:ext cx="4218236" cy="3657600"/>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l" rtl="0">
              <a:spcBef>
                <a:spcPts val="0"/>
              </a:spcBef>
              <a:spcAft>
                <a:spcPts val="0"/>
              </a:spcAft>
              <a:buSzPct val="80000"/>
              <a:buChar char="►"/>
            </a:pPr>
            <a:r>
              <a:rPr lang="x-none" sz="9600"/>
              <a:t>Være til stede når timen starter</a:t>
            </a:r>
            <a:endParaRPr/>
          </a:p>
          <a:p>
            <a:pPr marL="342900" lvl="0" indent="-342900" algn="l" rtl="0">
              <a:spcBef>
                <a:spcPts val="1000"/>
              </a:spcBef>
              <a:spcAft>
                <a:spcPts val="0"/>
              </a:spcAft>
              <a:buSzPct val="80000"/>
              <a:buChar char="►"/>
            </a:pPr>
            <a:r>
              <a:rPr lang="x-none" sz="9600"/>
              <a:t>Etablere tydelige rutiner for timene (fast mal for start, overganger og slutt)</a:t>
            </a:r>
            <a:endParaRPr/>
          </a:p>
          <a:p>
            <a:pPr marL="342900" lvl="0" indent="-342900" algn="l" rtl="0">
              <a:spcBef>
                <a:spcPts val="1000"/>
              </a:spcBef>
              <a:spcAft>
                <a:spcPts val="0"/>
              </a:spcAft>
              <a:buSzPct val="80000"/>
              <a:buChar char="►"/>
            </a:pPr>
            <a:r>
              <a:rPr lang="x-none" sz="9600"/>
              <a:t>Ha alt materiell tilgjengelig</a:t>
            </a:r>
            <a:endParaRPr/>
          </a:p>
          <a:p>
            <a:pPr marL="342900" lvl="0" indent="-342900" algn="l" rtl="0">
              <a:spcBef>
                <a:spcPts val="1000"/>
              </a:spcBef>
              <a:spcAft>
                <a:spcPts val="0"/>
              </a:spcAft>
              <a:buSzPct val="80000"/>
              <a:buChar char="►"/>
            </a:pPr>
            <a:r>
              <a:rPr lang="x-none" sz="9600"/>
              <a:t>Gi tydelige og korte beskjeder</a:t>
            </a:r>
            <a:endParaRPr/>
          </a:p>
          <a:p>
            <a:pPr marL="342900" lvl="0" indent="-342900" algn="l" rtl="0">
              <a:spcBef>
                <a:spcPts val="1000"/>
              </a:spcBef>
              <a:spcAft>
                <a:spcPts val="0"/>
              </a:spcAft>
              <a:buSzPct val="80000"/>
              <a:buChar char="►"/>
            </a:pPr>
            <a:r>
              <a:rPr lang="x-none" sz="9600"/>
              <a:t>Korrigere atferd med uten affekt.</a:t>
            </a:r>
            <a:endParaRPr/>
          </a:p>
          <a:p>
            <a:pPr marL="342900" lvl="0" indent="-342900" algn="l" rtl="0">
              <a:spcBef>
                <a:spcPts val="1000"/>
              </a:spcBef>
              <a:spcAft>
                <a:spcPts val="0"/>
              </a:spcAft>
              <a:buSzPct val="80000"/>
              <a:buChar char="►"/>
            </a:pPr>
            <a:r>
              <a:rPr lang="x-none" sz="9600"/>
              <a:t>Ikke diskuter det som ikke kan diskuteres.</a:t>
            </a:r>
            <a:endParaRPr/>
          </a:p>
          <a:p>
            <a:pPr marL="342900" lvl="0" indent="-320040" algn="l" rtl="0">
              <a:spcBef>
                <a:spcPts val="1000"/>
              </a:spcBef>
              <a:spcAft>
                <a:spcPts val="0"/>
              </a:spcAft>
              <a:buSzPct val="79999"/>
              <a:buNone/>
            </a:pPr>
            <a:endParaRPr/>
          </a:p>
          <a:p>
            <a:pPr marL="342900" lvl="0" indent="-320040" algn="l" rtl="0">
              <a:spcBef>
                <a:spcPts val="1000"/>
              </a:spcBef>
              <a:spcAft>
                <a:spcPts val="0"/>
              </a:spcAft>
              <a:buSzPct val="79999"/>
              <a:buNone/>
            </a:pPr>
            <a:endParaRPr/>
          </a:p>
        </p:txBody>
      </p:sp>
      <p:sp>
        <p:nvSpPr>
          <p:cNvPr id="339" name="Google Shape;339;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a:t>AT/ER - MKA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xEl>
                                              <p:pRg st="0" end="0"/>
                                            </p:txEl>
                                          </p:spTgt>
                                        </p:tgtEl>
                                        <p:attrNameLst>
                                          <p:attrName>style.visibility</p:attrName>
                                        </p:attrNameLst>
                                      </p:cBhvr>
                                      <p:to>
                                        <p:strVal val="visible"/>
                                      </p:to>
                                    </p:set>
                                    <p:animEffect transition="in" filter="fade">
                                      <p:cBhvr>
                                        <p:cTn id="7" dur="1000"/>
                                        <p:tgtEl>
                                          <p:spTgt spid="3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6">
                                            <p:txEl>
                                              <p:pRg st="0" end="0"/>
                                            </p:txEl>
                                          </p:spTgt>
                                        </p:tgtEl>
                                        <p:attrNameLst>
                                          <p:attrName>style.visibility</p:attrName>
                                        </p:attrNameLst>
                                      </p:cBhvr>
                                      <p:to>
                                        <p:strVal val="visible"/>
                                      </p:to>
                                    </p:set>
                                    <p:animEffect transition="in" filter="fade">
                                      <p:cBhvr>
                                        <p:cTn id="12" dur="1000"/>
                                        <p:tgtEl>
                                          <p:spTgt spid="3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6">
                                            <p:txEl>
                                              <p:pRg st="1" end="1"/>
                                            </p:txEl>
                                          </p:spTgt>
                                        </p:tgtEl>
                                        <p:attrNameLst>
                                          <p:attrName>style.visibility</p:attrName>
                                        </p:attrNameLst>
                                      </p:cBhvr>
                                      <p:to>
                                        <p:strVal val="visible"/>
                                      </p:to>
                                    </p:set>
                                    <p:animEffect transition="in" filter="fade">
                                      <p:cBhvr>
                                        <p:cTn id="17" dur="1000"/>
                                        <p:tgtEl>
                                          <p:spTgt spid="3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6">
                                            <p:txEl>
                                              <p:pRg st="2" end="2"/>
                                            </p:txEl>
                                          </p:spTgt>
                                        </p:tgtEl>
                                        <p:attrNameLst>
                                          <p:attrName>style.visibility</p:attrName>
                                        </p:attrNameLst>
                                      </p:cBhvr>
                                      <p:to>
                                        <p:strVal val="visible"/>
                                      </p:to>
                                    </p:set>
                                    <p:animEffect transition="in" filter="fade">
                                      <p:cBhvr>
                                        <p:cTn id="22" dur="1000"/>
                                        <p:tgtEl>
                                          <p:spTgt spid="3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6">
                                            <p:txEl>
                                              <p:pRg st="3" end="3"/>
                                            </p:txEl>
                                          </p:spTgt>
                                        </p:tgtEl>
                                        <p:attrNameLst>
                                          <p:attrName>style.visibility</p:attrName>
                                        </p:attrNameLst>
                                      </p:cBhvr>
                                      <p:to>
                                        <p:strVal val="visible"/>
                                      </p:to>
                                    </p:set>
                                    <p:animEffect transition="in" filter="fade">
                                      <p:cBhvr>
                                        <p:cTn id="27" dur="1000"/>
                                        <p:tgtEl>
                                          <p:spTgt spid="33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6">
                                            <p:txEl>
                                              <p:pRg st="4" end="4"/>
                                            </p:txEl>
                                          </p:spTgt>
                                        </p:tgtEl>
                                        <p:attrNameLst>
                                          <p:attrName>style.visibility</p:attrName>
                                        </p:attrNameLst>
                                      </p:cBhvr>
                                      <p:to>
                                        <p:strVal val="visible"/>
                                      </p:to>
                                    </p:set>
                                    <p:animEffect transition="in" filter="fade">
                                      <p:cBhvr>
                                        <p:cTn id="32" dur="1000"/>
                                        <p:tgtEl>
                                          <p:spTgt spid="33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6">
                                            <p:txEl>
                                              <p:pRg st="5" end="5"/>
                                            </p:txEl>
                                          </p:spTgt>
                                        </p:tgtEl>
                                        <p:attrNameLst>
                                          <p:attrName>style.visibility</p:attrName>
                                        </p:attrNameLst>
                                      </p:cBhvr>
                                      <p:to>
                                        <p:strVal val="visible"/>
                                      </p:to>
                                    </p:set>
                                    <p:animEffect transition="in" filter="fade">
                                      <p:cBhvr>
                                        <p:cTn id="37" dur="1000"/>
                                        <p:tgtEl>
                                          <p:spTgt spid="33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6">
                                            <p:txEl>
                                              <p:pRg st="6" end="6"/>
                                            </p:txEl>
                                          </p:spTgt>
                                        </p:tgtEl>
                                        <p:attrNameLst>
                                          <p:attrName>style.visibility</p:attrName>
                                        </p:attrNameLst>
                                      </p:cBhvr>
                                      <p:to>
                                        <p:strVal val="visible"/>
                                      </p:to>
                                    </p:set>
                                    <p:animEffect transition="in" filter="fade">
                                      <p:cBhvr>
                                        <p:cTn id="42" dur="1000"/>
                                        <p:tgtEl>
                                          <p:spTgt spid="33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7">
                                            <p:txEl>
                                              <p:pRg st="0" end="0"/>
                                            </p:txEl>
                                          </p:spTgt>
                                        </p:tgtEl>
                                        <p:attrNameLst>
                                          <p:attrName>style.visibility</p:attrName>
                                        </p:attrNameLst>
                                      </p:cBhvr>
                                      <p:to>
                                        <p:strVal val="visible"/>
                                      </p:to>
                                    </p:set>
                                    <p:animEffect transition="in" filter="fade">
                                      <p:cBhvr>
                                        <p:cTn id="47" dur="1000"/>
                                        <p:tgtEl>
                                          <p:spTgt spid="33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8">
                                            <p:txEl>
                                              <p:pRg st="0" end="0"/>
                                            </p:txEl>
                                          </p:spTgt>
                                        </p:tgtEl>
                                        <p:attrNameLst>
                                          <p:attrName>style.visibility</p:attrName>
                                        </p:attrNameLst>
                                      </p:cBhvr>
                                      <p:to>
                                        <p:strVal val="visible"/>
                                      </p:to>
                                    </p:set>
                                    <p:animEffect transition="in" filter="fade">
                                      <p:cBhvr>
                                        <p:cTn id="52" dur="1000"/>
                                        <p:tgtEl>
                                          <p:spTgt spid="33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8">
                                            <p:txEl>
                                              <p:pRg st="1" end="1"/>
                                            </p:txEl>
                                          </p:spTgt>
                                        </p:tgtEl>
                                        <p:attrNameLst>
                                          <p:attrName>style.visibility</p:attrName>
                                        </p:attrNameLst>
                                      </p:cBhvr>
                                      <p:to>
                                        <p:strVal val="visible"/>
                                      </p:to>
                                    </p:set>
                                    <p:animEffect transition="in" filter="fade">
                                      <p:cBhvr>
                                        <p:cTn id="57" dur="1000"/>
                                        <p:tgtEl>
                                          <p:spTgt spid="33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8">
                                            <p:txEl>
                                              <p:pRg st="2" end="2"/>
                                            </p:txEl>
                                          </p:spTgt>
                                        </p:tgtEl>
                                        <p:attrNameLst>
                                          <p:attrName>style.visibility</p:attrName>
                                        </p:attrNameLst>
                                      </p:cBhvr>
                                      <p:to>
                                        <p:strVal val="visible"/>
                                      </p:to>
                                    </p:set>
                                    <p:animEffect transition="in" filter="fade">
                                      <p:cBhvr>
                                        <p:cTn id="62" dur="1000"/>
                                        <p:tgtEl>
                                          <p:spTgt spid="338">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38">
                                            <p:txEl>
                                              <p:pRg st="3" end="3"/>
                                            </p:txEl>
                                          </p:spTgt>
                                        </p:tgtEl>
                                        <p:attrNameLst>
                                          <p:attrName>style.visibility</p:attrName>
                                        </p:attrNameLst>
                                      </p:cBhvr>
                                      <p:to>
                                        <p:strVal val="visible"/>
                                      </p:to>
                                    </p:set>
                                    <p:animEffect transition="in" filter="fade">
                                      <p:cBhvr>
                                        <p:cTn id="67" dur="1000"/>
                                        <p:tgtEl>
                                          <p:spTgt spid="338">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38">
                                            <p:txEl>
                                              <p:pRg st="4" end="4"/>
                                            </p:txEl>
                                          </p:spTgt>
                                        </p:tgtEl>
                                        <p:attrNameLst>
                                          <p:attrName>style.visibility</p:attrName>
                                        </p:attrNameLst>
                                      </p:cBhvr>
                                      <p:to>
                                        <p:strVal val="visible"/>
                                      </p:to>
                                    </p:set>
                                    <p:animEffect transition="in" filter="fade">
                                      <p:cBhvr>
                                        <p:cTn id="72" dur="1000"/>
                                        <p:tgtEl>
                                          <p:spTgt spid="338">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38">
                                            <p:txEl>
                                              <p:pRg st="5" end="5"/>
                                            </p:txEl>
                                          </p:spTgt>
                                        </p:tgtEl>
                                        <p:attrNameLst>
                                          <p:attrName>style.visibility</p:attrName>
                                        </p:attrNameLst>
                                      </p:cBhvr>
                                      <p:to>
                                        <p:strVal val="visible"/>
                                      </p:to>
                                    </p:set>
                                    <p:animEffect transition="in" filter="fade">
                                      <p:cBhvr>
                                        <p:cTn id="77" dur="1000"/>
                                        <p:tgtEl>
                                          <p:spTgt spid="338">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38">
                                            <p:txEl>
                                              <p:pRg st="6" end="6"/>
                                            </p:txEl>
                                          </p:spTgt>
                                        </p:tgtEl>
                                        <p:attrNameLst>
                                          <p:attrName>style.visibility</p:attrName>
                                        </p:attrNameLst>
                                      </p:cBhvr>
                                      <p:to>
                                        <p:strVal val="visible"/>
                                      </p:to>
                                    </p:set>
                                    <p:animEffect transition="in" filter="fade">
                                      <p:cBhvr>
                                        <p:cTn id="82" dur="1000"/>
                                        <p:tgtEl>
                                          <p:spTgt spid="338">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38">
                                            <p:txEl>
                                              <p:pRg st="7" end="7"/>
                                            </p:txEl>
                                          </p:spTgt>
                                        </p:tgtEl>
                                        <p:attrNameLst>
                                          <p:attrName>style.visibility</p:attrName>
                                        </p:attrNameLst>
                                      </p:cBhvr>
                                      <p:to>
                                        <p:strVal val="visible"/>
                                      </p:to>
                                    </p:set>
                                    <p:animEffect transition="in" filter="fade">
                                      <p:cBhvr>
                                        <p:cTn id="87" dur="1000"/>
                                        <p:tgtEl>
                                          <p:spTgt spid="3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x-none"/>
              <a:t>Klasseledelse: Læringsstøtte</a:t>
            </a:r>
            <a:endParaRPr/>
          </a:p>
        </p:txBody>
      </p:sp>
      <p:sp>
        <p:nvSpPr>
          <p:cNvPr id="346" name="Google Shape;346;p21"/>
          <p:cNvSpPr txBox="1">
            <a:spLocks noGrp="1"/>
          </p:cNvSpPr>
          <p:nvPr>
            <p:ph type="body" idx="1"/>
          </p:nvPr>
        </p:nvSpPr>
        <p:spPr>
          <a:xfrm>
            <a:off x="1910377" y="1503923"/>
            <a:ext cx="4185623"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r>
              <a:rPr lang="x-none"/>
              <a:t>Kjennetegn</a:t>
            </a:r>
            <a:endParaRPr/>
          </a:p>
        </p:txBody>
      </p:sp>
      <p:sp>
        <p:nvSpPr>
          <p:cNvPr id="347" name="Google Shape;347;p21"/>
          <p:cNvSpPr txBox="1">
            <a:spLocks noGrp="1"/>
          </p:cNvSpPr>
          <p:nvPr>
            <p:ph type="body" idx="2"/>
          </p:nvPr>
        </p:nvSpPr>
        <p:spPr>
          <a:xfrm>
            <a:off x="2621280" y="2463732"/>
            <a:ext cx="3474720" cy="36576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SzPct val="79999"/>
              <a:buChar char="►"/>
            </a:pPr>
            <a:r>
              <a:rPr lang="x-none"/>
              <a:t>Faglig elevaktivitet</a:t>
            </a:r>
            <a:endParaRPr/>
          </a:p>
          <a:p>
            <a:pPr marL="342900" lvl="0" indent="-342900" algn="l" rtl="0">
              <a:spcBef>
                <a:spcPts val="1000"/>
              </a:spcBef>
              <a:spcAft>
                <a:spcPts val="0"/>
              </a:spcAft>
              <a:buSzPct val="79999"/>
              <a:buChar char="►"/>
            </a:pPr>
            <a:r>
              <a:rPr lang="x-none"/>
              <a:t>Variasjon i undervisningsmetodikk</a:t>
            </a:r>
            <a:endParaRPr/>
          </a:p>
          <a:p>
            <a:pPr marL="342900" lvl="0" indent="-342900" algn="l" rtl="0">
              <a:spcBef>
                <a:spcPts val="1000"/>
              </a:spcBef>
              <a:spcAft>
                <a:spcPts val="0"/>
              </a:spcAft>
              <a:buSzPct val="79999"/>
              <a:buChar char="►"/>
            </a:pPr>
            <a:r>
              <a:rPr lang="x-none"/>
              <a:t>Balanse i taletid mellom lærere og elever</a:t>
            </a:r>
            <a:endParaRPr/>
          </a:p>
          <a:p>
            <a:pPr marL="342900" lvl="0" indent="-342900" algn="l" rtl="0">
              <a:spcBef>
                <a:spcPts val="1000"/>
              </a:spcBef>
              <a:spcAft>
                <a:spcPts val="0"/>
              </a:spcAft>
              <a:buSzPct val="79999"/>
              <a:buChar char="►"/>
            </a:pPr>
            <a:r>
              <a:rPr lang="x-none"/>
              <a:t>Undervisning som fokuserer på forståelse - ikke memorering av fakta</a:t>
            </a:r>
            <a:endParaRPr/>
          </a:p>
          <a:p>
            <a:pPr marL="342900" lvl="0" indent="-342900" algn="l" rtl="0">
              <a:spcBef>
                <a:spcPts val="1000"/>
              </a:spcBef>
              <a:spcAft>
                <a:spcPts val="0"/>
              </a:spcAft>
              <a:buSzPct val="79999"/>
              <a:buChar char="►"/>
            </a:pPr>
            <a:r>
              <a:rPr lang="x-none"/>
              <a:t>Reell mulighet til samarbeid</a:t>
            </a:r>
            <a:endParaRPr/>
          </a:p>
          <a:p>
            <a:pPr marL="342900" lvl="0" indent="-342900" algn="l" rtl="0">
              <a:spcBef>
                <a:spcPts val="1000"/>
              </a:spcBef>
              <a:spcAft>
                <a:spcPts val="0"/>
              </a:spcAft>
              <a:buSzPct val="79999"/>
              <a:buChar char="►"/>
            </a:pPr>
            <a:r>
              <a:rPr lang="x-none"/>
              <a:t>Reell mulighet til valg og prioritering</a:t>
            </a:r>
            <a:endParaRPr/>
          </a:p>
          <a:p>
            <a:pPr marL="342900" lvl="0" indent="-342900" algn="l" rtl="0">
              <a:spcBef>
                <a:spcPts val="1000"/>
              </a:spcBef>
              <a:spcAft>
                <a:spcPts val="0"/>
              </a:spcAft>
              <a:buSzPct val="79999"/>
              <a:buChar char="►"/>
            </a:pPr>
            <a:r>
              <a:rPr lang="x-none"/>
              <a:t>Deltakelse fra majoriteten av elevene</a:t>
            </a:r>
            <a:endParaRPr/>
          </a:p>
          <a:p>
            <a:pPr marL="342900" lvl="0" indent="-258318" algn="l" rtl="0">
              <a:spcBef>
                <a:spcPts val="1000"/>
              </a:spcBef>
              <a:spcAft>
                <a:spcPts val="0"/>
              </a:spcAft>
              <a:buSzPct val="79999"/>
              <a:buNone/>
            </a:pPr>
            <a:endParaRPr/>
          </a:p>
          <a:p>
            <a:pPr marL="342900" lvl="0" indent="-258318" algn="l" rtl="0">
              <a:spcBef>
                <a:spcPts val="1000"/>
              </a:spcBef>
              <a:spcAft>
                <a:spcPts val="0"/>
              </a:spcAft>
              <a:buSzPct val="79999"/>
              <a:buNone/>
            </a:pPr>
            <a:endParaRPr/>
          </a:p>
        </p:txBody>
      </p:sp>
      <p:sp>
        <p:nvSpPr>
          <p:cNvPr id="348" name="Google Shape;348;p21"/>
          <p:cNvSpPr txBox="1">
            <a:spLocks noGrp="1"/>
          </p:cNvSpPr>
          <p:nvPr>
            <p:ph type="body" idx="3"/>
          </p:nvPr>
        </p:nvSpPr>
        <p:spPr>
          <a:xfrm>
            <a:off x="5933742" y="1496714"/>
            <a:ext cx="4185618"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r>
              <a:rPr lang="x-none"/>
              <a:t>Lærerferdigheter</a:t>
            </a:r>
            <a:endParaRPr/>
          </a:p>
        </p:txBody>
      </p:sp>
      <p:sp>
        <p:nvSpPr>
          <p:cNvPr id="349" name="Google Shape;349;p21"/>
          <p:cNvSpPr txBox="1">
            <a:spLocks noGrp="1"/>
          </p:cNvSpPr>
          <p:nvPr>
            <p:ph type="body" idx="4"/>
          </p:nvPr>
        </p:nvSpPr>
        <p:spPr>
          <a:xfrm>
            <a:off x="6644640" y="2463735"/>
            <a:ext cx="3474720" cy="36576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SzPct val="79999"/>
              <a:buChar char="►"/>
            </a:pPr>
            <a:r>
              <a:rPr lang="x-none"/>
              <a:t>Gi oppgaver uten fasit</a:t>
            </a:r>
            <a:endParaRPr/>
          </a:p>
          <a:p>
            <a:pPr marL="342900" lvl="0" indent="-342900" algn="l" rtl="0">
              <a:spcBef>
                <a:spcPts val="1000"/>
              </a:spcBef>
              <a:spcAft>
                <a:spcPts val="0"/>
              </a:spcAft>
              <a:buSzPct val="79999"/>
              <a:buChar char="►"/>
            </a:pPr>
            <a:r>
              <a:rPr lang="x-none"/>
              <a:t>Still åpne spørsmål</a:t>
            </a:r>
            <a:endParaRPr/>
          </a:p>
          <a:p>
            <a:pPr marL="342900" lvl="0" indent="-342900" algn="l" rtl="0">
              <a:spcBef>
                <a:spcPts val="1000"/>
              </a:spcBef>
              <a:spcAft>
                <a:spcPts val="0"/>
              </a:spcAft>
              <a:buSzPct val="79999"/>
              <a:buChar char="►"/>
            </a:pPr>
            <a:r>
              <a:rPr lang="x-none"/>
              <a:t>Utfordre elevene til å sette ord på tanker og resonnementer</a:t>
            </a:r>
            <a:endParaRPr/>
          </a:p>
          <a:p>
            <a:pPr marL="342900" lvl="0" indent="-342900" algn="l" rtl="0">
              <a:spcBef>
                <a:spcPts val="1000"/>
              </a:spcBef>
              <a:spcAft>
                <a:spcPts val="0"/>
              </a:spcAft>
              <a:buSzPct val="79999"/>
              <a:buChar char="►"/>
            </a:pPr>
            <a:r>
              <a:rPr lang="x-none"/>
              <a:t>Modellere tenkning</a:t>
            </a:r>
            <a:endParaRPr/>
          </a:p>
          <a:p>
            <a:pPr marL="342900" lvl="0" indent="-342900" algn="l" rtl="0">
              <a:spcBef>
                <a:spcPts val="1000"/>
              </a:spcBef>
              <a:spcAft>
                <a:spcPts val="0"/>
              </a:spcAft>
              <a:buSzPct val="79999"/>
              <a:buChar char="►"/>
            </a:pPr>
            <a:r>
              <a:rPr lang="x-none"/>
              <a:t>Bygg på elevinitiativ</a:t>
            </a:r>
            <a:endParaRPr/>
          </a:p>
          <a:p>
            <a:pPr marL="342900" lvl="0" indent="-342900" algn="l" rtl="0">
              <a:spcBef>
                <a:spcPts val="1000"/>
              </a:spcBef>
              <a:spcAft>
                <a:spcPts val="0"/>
              </a:spcAft>
              <a:buSzPct val="79999"/>
              <a:buChar char="►"/>
            </a:pPr>
            <a:r>
              <a:rPr lang="x-none"/>
              <a:t>La elevene få tid til å tenke</a:t>
            </a:r>
            <a:endParaRPr/>
          </a:p>
          <a:p>
            <a:pPr marL="342900" lvl="0" indent="-342900" algn="l" rtl="0">
              <a:spcBef>
                <a:spcPts val="1000"/>
              </a:spcBef>
              <a:spcAft>
                <a:spcPts val="0"/>
              </a:spcAft>
              <a:buSzPct val="79999"/>
              <a:buChar char="►"/>
            </a:pPr>
            <a:r>
              <a:rPr lang="x-none"/>
              <a:t>Omformulering og oppsummering av innspill.</a:t>
            </a:r>
            <a:endParaRPr/>
          </a:p>
          <a:p>
            <a:pPr marL="342900" lvl="0" indent="-342900" algn="l" rtl="0">
              <a:spcBef>
                <a:spcPts val="1000"/>
              </a:spcBef>
              <a:spcAft>
                <a:spcPts val="0"/>
              </a:spcAft>
              <a:buSzPct val="79999"/>
              <a:buChar char="►"/>
            </a:pPr>
            <a:r>
              <a:rPr lang="x-none"/>
              <a:t>Vurdering for læring</a:t>
            </a:r>
            <a:endParaRPr/>
          </a:p>
        </p:txBody>
      </p:sp>
      <p:sp>
        <p:nvSpPr>
          <p:cNvPr id="350" name="Google Shape;350;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a:t>AT/ER - MKA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2"/>
          <p:cNvSpPr txBox="1">
            <a:spLocks noGrp="1"/>
          </p:cNvSpPr>
          <p:nvPr>
            <p:ph type="body" idx="1"/>
          </p:nvPr>
        </p:nvSpPr>
        <p:spPr>
          <a:xfrm>
            <a:off x="2207569" y="1772816"/>
            <a:ext cx="6984001" cy="388843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1920"/>
              <a:buFont typeface="Arial"/>
              <a:buChar char="•"/>
            </a:pPr>
            <a:r>
              <a:rPr lang="x-none" sz="2400"/>
              <a:t>Ta utgangspunkt i begrepene emosjonell, organisatorisk og læringsmessig støtte. Hvor har du dine styrker? Hvor har du utfordringer?</a:t>
            </a:r>
            <a:endParaRPr/>
          </a:p>
          <a:p>
            <a:pPr marL="285750" lvl="0" indent="-285750" algn="l" rtl="0">
              <a:spcBef>
                <a:spcPts val="1000"/>
              </a:spcBef>
              <a:spcAft>
                <a:spcPts val="0"/>
              </a:spcAft>
              <a:buSzPts val="1920"/>
              <a:buFont typeface="Arial"/>
              <a:buChar char="•"/>
            </a:pPr>
            <a:r>
              <a:rPr lang="x-none" sz="2400"/>
              <a:t>Vurder skolen din som organisasjon i forhold til de samme begrepene. Hvor har skolen sitt primære fokus?</a:t>
            </a:r>
            <a:endParaRPr/>
          </a:p>
          <a:p>
            <a:pPr marL="0" lvl="0" indent="0" algn="l" rtl="0">
              <a:spcBef>
                <a:spcPts val="1000"/>
              </a:spcBef>
              <a:spcAft>
                <a:spcPts val="0"/>
              </a:spcAft>
              <a:buSzPts val="1920"/>
              <a:buNone/>
            </a:pPr>
            <a:endParaRPr sz="2400"/>
          </a:p>
          <a:p>
            <a:pPr marL="285750" lvl="0" indent="-285750" algn="l" rtl="0">
              <a:spcBef>
                <a:spcPts val="1000"/>
              </a:spcBef>
              <a:spcAft>
                <a:spcPts val="0"/>
              </a:spcAft>
              <a:buSzPts val="1920"/>
              <a:buFont typeface="Arial"/>
              <a:buChar char="•"/>
            </a:pPr>
            <a:r>
              <a:rPr lang="x-none" sz="2400"/>
              <a:t>Del synspunktene dine med sidemannen.</a:t>
            </a:r>
            <a:endParaRPr/>
          </a:p>
          <a:p>
            <a:pPr marL="285750" lvl="0" indent="-184150" algn="l" rtl="0">
              <a:spcBef>
                <a:spcPts val="1000"/>
              </a:spcBef>
              <a:spcAft>
                <a:spcPts val="0"/>
              </a:spcAft>
              <a:buSzPts val="1600"/>
              <a:buFont typeface="Arial"/>
              <a:buNone/>
            </a:pPr>
            <a:endParaRPr sz="2000"/>
          </a:p>
          <a:p>
            <a:pPr marL="0" lvl="0" indent="0" algn="l" rtl="0">
              <a:spcBef>
                <a:spcPts val="1000"/>
              </a:spcBef>
              <a:spcAft>
                <a:spcPts val="0"/>
              </a:spcAft>
              <a:buSzPts val="1920"/>
              <a:buNone/>
            </a:pPr>
            <a:endParaRPr sz="2400"/>
          </a:p>
        </p:txBody>
      </p:sp>
      <p:sp>
        <p:nvSpPr>
          <p:cNvPr id="357" name="Google Shape;357;p22"/>
          <p:cNvSpPr txBox="1">
            <a:spLocks noGrp="1"/>
          </p:cNvSpPr>
          <p:nvPr>
            <p:ph type="title"/>
          </p:nvPr>
        </p:nvSpPr>
        <p:spPr>
          <a:xfrm>
            <a:off x="2351584" y="764704"/>
            <a:ext cx="7632848" cy="112066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F0D69"/>
              </a:buClr>
              <a:buSzPts val="2800"/>
              <a:buFont typeface="Trebuchet MS"/>
              <a:buNone/>
            </a:pPr>
            <a:r>
              <a:rPr lang="x-none"/>
              <a:t>Summeoppgave: IG</a:t>
            </a:r>
            <a:br>
              <a:rPr lang="x-none"/>
            </a:br>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23"/>
          <p:cNvPicPr preferRelativeResize="0"/>
          <p:nvPr/>
        </p:nvPicPr>
        <p:blipFill rotWithShape="1">
          <a:blip r:embed="rId3">
            <a:alphaModFix/>
          </a:blip>
          <a:srcRect/>
          <a:stretch/>
        </p:blipFill>
        <p:spPr>
          <a:xfrm>
            <a:off x="3430371" y="1538792"/>
            <a:ext cx="5385174" cy="3936917"/>
          </a:xfrm>
          <a:prstGeom prst="rect">
            <a:avLst/>
          </a:prstGeom>
          <a:solidFill>
            <a:srgbClr val="00B050"/>
          </a:solidFill>
          <a:ln>
            <a:noFill/>
          </a:ln>
        </p:spPr>
      </p:pic>
      <p:cxnSp>
        <p:nvCxnSpPr>
          <p:cNvPr id="364" name="Google Shape;364;p23"/>
          <p:cNvCxnSpPr/>
          <p:nvPr/>
        </p:nvCxnSpPr>
        <p:spPr>
          <a:xfrm>
            <a:off x="6582054" y="4185084"/>
            <a:ext cx="0" cy="486054"/>
          </a:xfrm>
          <a:prstGeom prst="straightConnector1">
            <a:avLst/>
          </a:prstGeom>
          <a:noFill/>
          <a:ln w="76200" cap="flat" cmpd="sng">
            <a:solidFill>
              <a:schemeClr val="accent1"/>
            </a:solidFill>
            <a:prstDash val="solid"/>
            <a:round/>
            <a:headEnd type="none" w="sm" len="sm"/>
            <a:tailEnd type="none" w="sm" len="sm"/>
          </a:ln>
        </p:spPr>
      </p:cxnSp>
      <p:cxnSp>
        <p:nvCxnSpPr>
          <p:cNvPr id="365" name="Google Shape;365;p23"/>
          <p:cNvCxnSpPr/>
          <p:nvPr/>
        </p:nvCxnSpPr>
        <p:spPr>
          <a:xfrm>
            <a:off x="7068108" y="3429000"/>
            <a:ext cx="0" cy="551250"/>
          </a:xfrm>
          <a:prstGeom prst="straightConnector1">
            <a:avLst/>
          </a:prstGeom>
          <a:noFill/>
          <a:ln w="76200" cap="flat" cmpd="sng">
            <a:solidFill>
              <a:srgbClr val="92D050"/>
            </a:solidFill>
            <a:prstDash val="solid"/>
            <a:round/>
            <a:headEnd type="none" w="sm" len="sm"/>
            <a:tailEnd type="none" w="sm" len="sm"/>
          </a:ln>
        </p:spPr>
      </p:cxnSp>
      <p:cxnSp>
        <p:nvCxnSpPr>
          <p:cNvPr id="366" name="Google Shape;366;p23"/>
          <p:cNvCxnSpPr/>
          <p:nvPr/>
        </p:nvCxnSpPr>
        <p:spPr>
          <a:xfrm>
            <a:off x="6960096" y="2726922"/>
            <a:ext cx="0" cy="486054"/>
          </a:xfrm>
          <a:prstGeom prst="straightConnector1">
            <a:avLst/>
          </a:prstGeom>
          <a:noFill/>
          <a:ln w="76200" cap="flat" cmpd="sng">
            <a:solidFill>
              <a:srgbClr val="FF0000"/>
            </a:solidFill>
            <a:prstDash val="solid"/>
            <a:round/>
            <a:headEnd type="none" w="sm" len="sm"/>
            <a:tailEnd type="none" w="sm" len="sm"/>
          </a:ln>
        </p:spPr>
      </p:cxnSp>
      <p:sp>
        <p:nvSpPr>
          <p:cNvPr id="367" name="Google Shape;367;p23"/>
          <p:cNvSpPr/>
          <p:nvPr/>
        </p:nvSpPr>
        <p:spPr>
          <a:xfrm>
            <a:off x="3714572" y="1862826"/>
            <a:ext cx="4806534" cy="540060"/>
          </a:xfrm>
          <a:prstGeom prst="roundRect">
            <a:avLst>
              <a:gd name="adj" fmla="val 16667"/>
            </a:avLst>
          </a:prstGeom>
          <a:solidFill>
            <a:schemeClr val="accent1"/>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800">
                <a:solidFill>
                  <a:schemeClr val="lt1"/>
                </a:solidFill>
                <a:latin typeface="Trebuchet MS"/>
                <a:ea typeface="Trebuchet MS"/>
                <a:cs typeface="Trebuchet MS"/>
                <a:sym typeface="Trebuchet MS"/>
              </a:rPr>
              <a:t>Gjennomsnittsskårer for lærer-elev interaksjoner</a:t>
            </a:r>
            <a:endParaRPr/>
          </a:p>
        </p:txBody>
      </p:sp>
      <p:sp>
        <p:nvSpPr>
          <p:cNvPr id="368" name="Google Shape;368;p23"/>
          <p:cNvSpPr/>
          <p:nvPr/>
        </p:nvSpPr>
        <p:spPr>
          <a:xfrm>
            <a:off x="5339916" y="4833156"/>
            <a:ext cx="3024336" cy="216024"/>
          </a:xfrm>
          <a:prstGeom prst="rect">
            <a:avLst/>
          </a:prstGeom>
          <a:solidFill>
            <a:srgbClr val="BFE471"/>
          </a:solidFill>
          <a:ln w="9525" cap="flat" cmpd="sng">
            <a:solidFill>
              <a:srgbClr val="225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800">
                <a:solidFill>
                  <a:schemeClr val="lt1"/>
                </a:solidFill>
                <a:latin typeface="Trebuchet MS"/>
                <a:ea typeface="Trebuchet MS"/>
                <a:cs typeface="Trebuchet MS"/>
                <a:sym typeface="Trebuchet MS"/>
              </a:rPr>
              <a:t>CLASS skårer (1-7)</a:t>
            </a:r>
            <a:endParaRPr/>
          </a:p>
        </p:txBody>
      </p:sp>
      <p:sp>
        <p:nvSpPr>
          <p:cNvPr id="369" name="Google Shape;369;p23"/>
          <p:cNvSpPr/>
          <p:nvPr/>
        </p:nvSpPr>
        <p:spPr>
          <a:xfrm>
            <a:off x="3773744" y="3158970"/>
            <a:ext cx="1193297" cy="16201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050">
                <a:solidFill>
                  <a:schemeClr val="lt1"/>
                </a:solidFill>
                <a:latin typeface="Trebuchet MS"/>
                <a:ea typeface="Trebuchet MS"/>
                <a:cs typeface="Trebuchet MS"/>
                <a:sym typeface="Trebuchet MS"/>
              </a:rPr>
              <a:t>Emosjonell støtte</a:t>
            </a:r>
            <a:endParaRPr/>
          </a:p>
        </p:txBody>
      </p:sp>
      <p:sp>
        <p:nvSpPr>
          <p:cNvPr id="370" name="Google Shape;370;p23"/>
          <p:cNvSpPr/>
          <p:nvPr/>
        </p:nvSpPr>
        <p:spPr>
          <a:xfrm>
            <a:off x="3747180" y="3819161"/>
            <a:ext cx="1430718" cy="161091"/>
          </a:xfrm>
          <a:prstGeom prst="rect">
            <a:avLst/>
          </a:prstGeom>
          <a:solidFill>
            <a:srgbClr val="67C7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050">
                <a:solidFill>
                  <a:schemeClr val="lt1"/>
                </a:solidFill>
                <a:latin typeface="Trebuchet MS"/>
                <a:ea typeface="Trebuchet MS"/>
                <a:cs typeface="Trebuchet MS"/>
                <a:sym typeface="Trebuchet MS"/>
              </a:rPr>
              <a:t>Organisering og oppf.</a:t>
            </a:r>
            <a:endParaRPr/>
          </a:p>
        </p:txBody>
      </p:sp>
      <p:sp>
        <p:nvSpPr>
          <p:cNvPr id="371" name="Google Shape;371;p23"/>
          <p:cNvSpPr/>
          <p:nvPr/>
        </p:nvSpPr>
        <p:spPr>
          <a:xfrm>
            <a:off x="3773744" y="4428113"/>
            <a:ext cx="1193297" cy="243027"/>
          </a:xfrm>
          <a:prstGeom prst="rect">
            <a:avLst/>
          </a:prstGeom>
          <a:solidFill>
            <a:srgbClr val="4575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125">
                <a:solidFill>
                  <a:schemeClr val="lt1"/>
                </a:solidFill>
                <a:latin typeface="Trebuchet MS"/>
                <a:ea typeface="Trebuchet MS"/>
                <a:cs typeface="Trebuchet MS"/>
                <a:sym typeface="Trebuchet MS"/>
              </a:rPr>
              <a:t>Læringsstøtte</a:t>
            </a:r>
            <a:endParaRPr/>
          </a:p>
        </p:txBody>
      </p:sp>
      <p:sp>
        <p:nvSpPr>
          <p:cNvPr id="372" name="Google Shape;372;p23"/>
          <p:cNvSpPr/>
          <p:nvPr/>
        </p:nvSpPr>
        <p:spPr>
          <a:xfrm>
            <a:off x="5177898" y="2510898"/>
            <a:ext cx="1026114" cy="216024"/>
          </a:xfrm>
          <a:prstGeom prst="rect">
            <a:avLst/>
          </a:prstGeom>
          <a:solidFill>
            <a:srgbClr val="FFFF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050" b="1">
                <a:solidFill>
                  <a:srgbClr val="225298"/>
                </a:solidFill>
                <a:latin typeface="Trebuchet MS"/>
                <a:ea typeface="Trebuchet MS"/>
                <a:cs typeface="Trebuchet MS"/>
                <a:sym typeface="Trebuchet MS"/>
              </a:rPr>
              <a:t>Lav kvalitet</a:t>
            </a:r>
            <a:endParaRPr/>
          </a:p>
        </p:txBody>
      </p:sp>
      <p:sp>
        <p:nvSpPr>
          <p:cNvPr id="373" name="Google Shape;373;p23"/>
          <p:cNvSpPr/>
          <p:nvPr/>
        </p:nvSpPr>
        <p:spPr>
          <a:xfrm>
            <a:off x="6339027" y="2432878"/>
            <a:ext cx="1026114" cy="294044"/>
          </a:xfrm>
          <a:prstGeom prst="rect">
            <a:avLst/>
          </a:prstGeom>
          <a:solidFill>
            <a:srgbClr val="FFFF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050" b="1">
                <a:solidFill>
                  <a:srgbClr val="225298"/>
                </a:solidFill>
                <a:latin typeface="Trebuchet MS"/>
                <a:ea typeface="Trebuchet MS"/>
                <a:cs typeface="Trebuchet MS"/>
                <a:sym typeface="Trebuchet MS"/>
              </a:rPr>
              <a:t>Moderat kvalitet</a:t>
            </a:r>
            <a:endParaRPr/>
          </a:p>
        </p:txBody>
      </p:sp>
      <p:sp>
        <p:nvSpPr>
          <p:cNvPr id="374" name="Google Shape;374;p23"/>
          <p:cNvSpPr/>
          <p:nvPr/>
        </p:nvSpPr>
        <p:spPr>
          <a:xfrm>
            <a:off x="7554162" y="2510476"/>
            <a:ext cx="1026114" cy="216024"/>
          </a:xfrm>
          <a:prstGeom prst="rect">
            <a:avLst/>
          </a:prstGeom>
          <a:solidFill>
            <a:srgbClr val="FFFF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050" b="1">
                <a:solidFill>
                  <a:srgbClr val="225298"/>
                </a:solidFill>
                <a:latin typeface="Trebuchet MS"/>
                <a:ea typeface="Trebuchet MS"/>
                <a:cs typeface="Trebuchet MS"/>
                <a:sym typeface="Trebuchet MS"/>
              </a:rPr>
              <a:t>Høy kvalitet</a:t>
            </a:r>
            <a:endParaRPr/>
          </a:p>
        </p:txBody>
      </p:sp>
      <p:sp>
        <p:nvSpPr>
          <p:cNvPr id="375" name="Google Shape;375;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a:t>AT/ER - MKA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4"/>
          <p:cNvSpPr txBox="1">
            <a:spLocks noGrp="1"/>
          </p:cNvSpPr>
          <p:nvPr>
            <p:ph type="title" idx="4294967295"/>
          </p:nvPr>
        </p:nvSpPr>
        <p:spPr>
          <a:xfrm>
            <a:off x="0" y="1268413"/>
            <a:ext cx="7772400" cy="1363662"/>
          </a:xfrm>
          <a:prstGeom prst="rect">
            <a:avLst/>
          </a:prstGeom>
          <a:noFill/>
          <a:ln>
            <a:noFill/>
          </a:ln>
        </p:spPr>
        <p:txBody>
          <a:bodyPr spcFirstLastPara="1" wrap="square" lIns="91425" tIns="0" rIns="91425" bIns="45700" anchor="ctr" anchorCtr="0">
            <a:noAutofit/>
          </a:bodyPr>
          <a:lstStyle/>
          <a:p>
            <a:pPr marL="0" lvl="0" indent="0" algn="l" rtl="0">
              <a:spcBef>
                <a:spcPts val="0"/>
              </a:spcBef>
              <a:spcAft>
                <a:spcPts val="0"/>
              </a:spcAft>
              <a:buClr>
                <a:srgbClr val="FB774A"/>
              </a:buClr>
              <a:buSzPts val="5600"/>
              <a:buFont typeface="Trebuchet MS"/>
              <a:buNone/>
            </a:pPr>
            <a:r>
              <a:rPr lang="x-none" sz="5600" b="1">
                <a:solidFill>
                  <a:srgbClr val="FB774A"/>
                </a:solidFill>
              </a:rPr>
              <a:t>	Hva betyr proaktiv 	klasseledelse?</a:t>
            </a:r>
            <a:endParaRPr/>
          </a:p>
        </p:txBody>
      </p:sp>
      <p:sp>
        <p:nvSpPr>
          <p:cNvPr id="381" name="Google Shape;381;p24"/>
          <p:cNvSpPr txBox="1">
            <a:spLocks noGrp="1"/>
          </p:cNvSpPr>
          <p:nvPr>
            <p:ph type="body" idx="4294967295"/>
          </p:nvPr>
        </p:nvSpPr>
        <p:spPr>
          <a:xfrm>
            <a:off x="0" y="2997200"/>
            <a:ext cx="7772400" cy="1800225"/>
          </a:xfrm>
          <a:prstGeom prst="rect">
            <a:avLst/>
          </a:prstGeom>
          <a:noFill/>
          <a:ln>
            <a:noFill/>
          </a:ln>
        </p:spPr>
        <p:txBody>
          <a:bodyPr spcFirstLastPara="1" wrap="square" lIns="45700" tIns="45700" rIns="45700" bIns="45700" anchor="t" anchorCtr="0">
            <a:normAutofit fontScale="62500" lnSpcReduction="20000"/>
          </a:bodyPr>
          <a:lstStyle/>
          <a:p>
            <a:pPr marL="0" lvl="0" indent="0" algn="ctr" rtl="0">
              <a:spcBef>
                <a:spcPts val="0"/>
              </a:spcBef>
              <a:spcAft>
                <a:spcPts val="0"/>
              </a:spcAft>
              <a:buSzPct val="80000"/>
              <a:buNone/>
            </a:pPr>
            <a:r>
              <a:rPr lang="x-none" sz="4000"/>
              <a:t>Å hjelpe elevene med å lykkes og mestre   </a:t>
            </a:r>
            <a:endParaRPr/>
          </a:p>
          <a:p>
            <a:pPr marL="0" lvl="0" indent="0" algn="ctr" rtl="0">
              <a:spcBef>
                <a:spcPts val="1000"/>
              </a:spcBef>
              <a:spcAft>
                <a:spcPts val="0"/>
              </a:spcAft>
              <a:buSzPct val="80000"/>
              <a:buNone/>
            </a:pPr>
            <a:r>
              <a:rPr lang="x-none" sz="4000"/>
              <a:t>          gjennom å ligge i forkant og forebygge framfor   </a:t>
            </a:r>
            <a:endParaRPr/>
          </a:p>
          <a:p>
            <a:pPr marL="0" lvl="0" indent="0" algn="ctr" rtl="0">
              <a:spcBef>
                <a:spcPts val="1000"/>
              </a:spcBef>
              <a:spcAft>
                <a:spcPts val="0"/>
              </a:spcAft>
              <a:buSzPct val="80000"/>
              <a:buNone/>
            </a:pPr>
            <a:r>
              <a:rPr lang="x-none" sz="4000"/>
              <a:t>        å være reaktiv, ”på hælen” og ligge i etterkant</a:t>
            </a:r>
            <a:endParaRPr/>
          </a:p>
        </p:txBody>
      </p:sp>
      <p:sp>
        <p:nvSpPr>
          <p:cNvPr id="382" name="Google Shape;382;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a:t>AT/ER - MKA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5"/>
          <p:cNvSpPr txBox="1">
            <a:spLocks noGrp="1"/>
          </p:cNvSpPr>
          <p:nvPr>
            <p:ph type="title"/>
          </p:nvPr>
        </p:nvSpPr>
        <p:spPr>
          <a:xfrm>
            <a:off x="677334" y="54435"/>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6C911C"/>
              </a:buClr>
              <a:buSzPts val="3600"/>
              <a:buFont typeface="Trebuchet MS"/>
              <a:buNone/>
            </a:pPr>
            <a:r>
              <a:rPr lang="x-none" b="1">
                <a:solidFill>
                  <a:srgbClr val="6C911C"/>
                </a:solidFill>
              </a:rPr>
              <a:t>Proaktive strategier</a:t>
            </a:r>
            <a:r>
              <a:rPr lang="x-none">
                <a:solidFill>
                  <a:srgbClr val="6C911C"/>
                </a:solidFill>
              </a:rPr>
              <a:t> </a:t>
            </a:r>
            <a:endParaRPr/>
          </a:p>
        </p:txBody>
      </p:sp>
      <p:sp>
        <p:nvSpPr>
          <p:cNvPr id="389" name="Google Shape;389;p25"/>
          <p:cNvSpPr txBox="1">
            <a:spLocks noGrp="1"/>
          </p:cNvSpPr>
          <p:nvPr>
            <p:ph type="body" idx="1"/>
          </p:nvPr>
        </p:nvSpPr>
        <p:spPr>
          <a:xfrm>
            <a:off x="2063552" y="1196753"/>
            <a:ext cx="6347714" cy="3880773"/>
          </a:xfrm>
          <a:prstGeom prst="rect">
            <a:avLst/>
          </a:prstGeom>
          <a:noFill/>
          <a:ln>
            <a:noFill/>
          </a:ln>
        </p:spPr>
        <p:txBody>
          <a:bodyPr spcFirstLastPara="1" wrap="square" lIns="91425" tIns="45700" rIns="91425" bIns="45700" anchor="t" anchorCtr="0">
            <a:normAutofit fontScale="92500" lnSpcReduction="10000"/>
          </a:bodyPr>
          <a:lstStyle/>
          <a:p>
            <a:pPr marL="742950" lvl="1" indent="-285750" algn="l" rtl="0">
              <a:spcBef>
                <a:spcPts val="0"/>
              </a:spcBef>
              <a:spcAft>
                <a:spcPts val="0"/>
              </a:spcAft>
              <a:buSzPct val="80000"/>
              <a:buChar char="►"/>
            </a:pPr>
            <a:r>
              <a:rPr lang="x-none" sz="2200"/>
              <a:t>Struktur og tydelige rammer</a:t>
            </a:r>
            <a:endParaRPr/>
          </a:p>
          <a:p>
            <a:pPr marL="742950" lvl="1" indent="-285750" algn="l" rtl="0">
              <a:spcBef>
                <a:spcPts val="1000"/>
              </a:spcBef>
              <a:spcAft>
                <a:spcPts val="0"/>
              </a:spcAft>
              <a:buSzPct val="80000"/>
              <a:buChar char="►"/>
            </a:pPr>
            <a:r>
              <a:rPr lang="x-none" sz="2200"/>
              <a:t>Viktigheten av klare klasse/grupperegler</a:t>
            </a:r>
            <a:endParaRPr/>
          </a:p>
          <a:p>
            <a:pPr marL="742950" lvl="1" indent="-285750" algn="l" rtl="0">
              <a:spcBef>
                <a:spcPts val="1000"/>
              </a:spcBef>
              <a:spcAft>
                <a:spcPts val="0"/>
              </a:spcAft>
              <a:buSzPct val="80000"/>
              <a:buChar char="►"/>
            </a:pPr>
            <a:r>
              <a:rPr lang="x-none" sz="2200"/>
              <a:t>Bruk av instruksjoner og beskjeder</a:t>
            </a:r>
            <a:endParaRPr/>
          </a:p>
          <a:p>
            <a:pPr marL="742950" lvl="1" indent="-285750" algn="l" rtl="0">
              <a:spcBef>
                <a:spcPts val="1000"/>
              </a:spcBef>
              <a:spcAft>
                <a:spcPts val="0"/>
              </a:spcAft>
              <a:buSzPct val="80000"/>
              <a:buChar char="►"/>
            </a:pPr>
            <a:r>
              <a:rPr lang="x-none" sz="2200"/>
              <a:t>Verdien av påminnelser</a:t>
            </a:r>
            <a:endParaRPr/>
          </a:p>
          <a:p>
            <a:pPr marL="742950" lvl="1" indent="-285750" algn="l" rtl="0">
              <a:spcBef>
                <a:spcPts val="1000"/>
              </a:spcBef>
              <a:spcAft>
                <a:spcPts val="0"/>
              </a:spcAft>
              <a:buSzPct val="80000"/>
              <a:buChar char="►"/>
            </a:pPr>
            <a:r>
              <a:rPr lang="x-none" sz="2200"/>
              <a:t>Hvordan fange elevens oppmerksomhet</a:t>
            </a:r>
            <a:endParaRPr/>
          </a:p>
          <a:p>
            <a:pPr marL="742950" lvl="1" indent="-285750" algn="l" rtl="0">
              <a:spcBef>
                <a:spcPts val="1000"/>
              </a:spcBef>
              <a:spcAft>
                <a:spcPts val="0"/>
              </a:spcAft>
              <a:buSzPct val="80000"/>
              <a:buChar char="►"/>
            </a:pPr>
            <a:r>
              <a:rPr lang="x-none" sz="2200"/>
              <a:t>Hvordan bruke non-verbale tegn og signaler</a:t>
            </a:r>
            <a:endParaRPr/>
          </a:p>
          <a:p>
            <a:pPr marL="742950" lvl="1" indent="-285750" algn="l" rtl="0">
              <a:spcBef>
                <a:spcPts val="1000"/>
              </a:spcBef>
              <a:spcAft>
                <a:spcPts val="0"/>
              </a:spcAft>
              <a:buSzPct val="80000"/>
              <a:buChar char="►"/>
            </a:pPr>
            <a:r>
              <a:rPr lang="x-none" sz="2200"/>
              <a:t>Hjelpe eleven i overgangssituasjoner </a:t>
            </a:r>
            <a:endParaRPr/>
          </a:p>
          <a:p>
            <a:pPr marL="742950" lvl="1" indent="-285750" algn="l" rtl="0">
              <a:spcBef>
                <a:spcPts val="1000"/>
              </a:spcBef>
              <a:spcAft>
                <a:spcPts val="0"/>
              </a:spcAft>
              <a:buSzPct val="80000"/>
              <a:buChar char="►"/>
            </a:pPr>
            <a:r>
              <a:rPr lang="x-none" sz="2200"/>
              <a:t>Viktigheten av å gi kontinuerlig positiv oppmerksomhet</a:t>
            </a:r>
            <a:endParaRPr/>
          </a:p>
          <a:p>
            <a:pPr marL="742950" lvl="1" indent="-285750" algn="l" rtl="0">
              <a:spcBef>
                <a:spcPts val="1000"/>
              </a:spcBef>
              <a:spcAft>
                <a:spcPts val="0"/>
              </a:spcAft>
              <a:buSzPct val="80000"/>
              <a:buChar char="►"/>
            </a:pPr>
            <a:r>
              <a:rPr lang="x-none" sz="2200"/>
              <a:t>Tilbakemeldinger og feedback</a:t>
            </a:r>
            <a:endParaRPr/>
          </a:p>
          <a:p>
            <a:pPr marL="742950" lvl="1" indent="-182372" algn="l" rtl="0">
              <a:spcBef>
                <a:spcPts val="1000"/>
              </a:spcBef>
              <a:spcAft>
                <a:spcPts val="0"/>
              </a:spcAft>
              <a:buSzPct val="80000"/>
              <a:buNone/>
            </a:pPr>
            <a:endParaRPr sz="2200"/>
          </a:p>
        </p:txBody>
      </p:sp>
      <p:sp>
        <p:nvSpPr>
          <p:cNvPr id="390" name="Google Shape;390;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a:t>AT/ER - MKA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6C911C"/>
              </a:buClr>
              <a:buSzPts val="3800"/>
              <a:buFont typeface="Trebuchet MS"/>
              <a:buNone/>
            </a:pPr>
            <a:r>
              <a:rPr lang="x-none" sz="3800">
                <a:solidFill>
                  <a:srgbClr val="6C911C"/>
                </a:solidFill>
              </a:rPr>
              <a:t>Hvordan jobbe proaktivt i klassen/gruppa?</a:t>
            </a:r>
            <a:endParaRPr/>
          </a:p>
        </p:txBody>
      </p:sp>
      <p:sp>
        <p:nvSpPr>
          <p:cNvPr id="396" name="Google Shape;396;p2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a:p>
            <a:pPr marL="342900" lvl="0" indent="-342900" algn="l" rtl="0">
              <a:spcBef>
                <a:spcPts val="1000"/>
              </a:spcBef>
              <a:spcAft>
                <a:spcPts val="0"/>
              </a:spcAft>
              <a:buSzPts val="1440"/>
              <a:buChar char="►"/>
            </a:pPr>
            <a:r>
              <a:rPr lang="x-none"/>
              <a:t>”Get them in” – oppstart, igangsetting</a:t>
            </a:r>
            <a:endParaRPr/>
          </a:p>
          <a:p>
            <a:pPr marL="342900" lvl="0" indent="-342900" algn="l" rtl="0">
              <a:spcBef>
                <a:spcPts val="1000"/>
              </a:spcBef>
              <a:spcAft>
                <a:spcPts val="0"/>
              </a:spcAft>
              <a:buSzPts val="1440"/>
              <a:buFont typeface="Noto Sans Symbols"/>
              <a:buNone/>
            </a:pPr>
            <a:endParaRPr/>
          </a:p>
          <a:p>
            <a:pPr marL="342900" lvl="0" indent="-342900" algn="l" rtl="0">
              <a:spcBef>
                <a:spcPts val="1000"/>
              </a:spcBef>
              <a:spcAft>
                <a:spcPts val="0"/>
              </a:spcAft>
              <a:buSzPts val="1440"/>
              <a:buChar char="►"/>
            </a:pPr>
            <a:r>
              <a:rPr lang="x-none"/>
              <a:t>”Get them going” - gjennomføring</a:t>
            </a:r>
            <a:endParaRPr/>
          </a:p>
          <a:p>
            <a:pPr marL="342900" lvl="0" indent="-342900" algn="l" rtl="0">
              <a:spcBef>
                <a:spcPts val="1000"/>
              </a:spcBef>
              <a:spcAft>
                <a:spcPts val="0"/>
              </a:spcAft>
              <a:buSzPts val="1440"/>
              <a:buFont typeface="Noto Sans Symbols"/>
              <a:buNone/>
            </a:pPr>
            <a:endParaRPr/>
          </a:p>
          <a:p>
            <a:pPr marL="342900" lvl="0" indent="-342900" algn="l" rtl="0">
              <a:spcBef>
                <a:spcPts val="1000"/>
              </a:spcBef>
              <a:spcAft>
                <a:spcPts val="0"/>
              </a:spcAft>
              <a:buSzPts val="1440"/>
              <a:buChar char="►"/>
            </a:pPr>
            <a:r>
              <a:rPr lang="x-none"/>
              <a:t>”Get them out” - avslutning</a:t>
            </a:r>
            <a:endParaRPr/>
          </a:p>
        </p:txBody>
      </p:sp>
      <p:sp>
        <p:nvSpPr>
          <p:cNvPr id="397" name="Google Shape;397;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a:t>AT/ER - MKA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6C911C"/>
              </a:buClr>
              <a:buSzPts val="3600"/>
              <a:buFont typeface="Trebuchet MS"/>
              <a:buNone/>
            </a:pPr>
            <a:r>
              <a:rPr lang="x-none">
                <a:solidFill>
                  <a:srgbClr val="6C911C"/>
                </a:solidFill>
              </a:rPr>
              <a:t>Summeoppgave – </a:t>
            </a:r>
            <a:endParaRPr/>
          </a:p>
        </p:txBody>
      </p:sp>
      <p:sp>
        <p:nvSpPr>
          <p:cNvPr id="404" name="Google Shape;404;p2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a:p>
            <a:pPr marL="342900" lvl="0" indent="-342900" algn="l" rtl="0">
              <a:spcBef>
                <a:spcPts val="1000"/>
              </a:spcBef>
              <a:spcAft>
                <a:spcPts val="0"/>
              </a:spcAft>
              <a:buSzPts val="1440"/>
              <a:buChar char="►"/>
            </a:pPr>
            <a:r>
              <a:rPr lang="x-none"/>
              <a:t>Hva gjør dere for å få i gang elevene på en god måte ved starten av timen/aktiviteten?</a:t>
            </a:r>
            <a:endParaRPr/>
          </a:p>
          <a:p>
            <a:pPr marL="342900" lvl="0" indent="-342900" algn="l" rtl="0">
              <a:spcBef>
                <a:spcPts val="1000"/>
              </a:spcBef>
              <a:spcAft>
                <a:spcPts val="0"/>
              </a:spcAft>
              <a:buSzPts val="1440"/>
              <a:buChar char="►"/>
            </a:pPr>
            <a:r>
              <a:rPr lang="x-none"/>
              <a:t>Hva gjør dere for å holde dem gående – være i flytsonen?</a:t>
            </a:r>
            <a:endParaRPr/>
          </a:p>
          <a:p>
            <a:pPr marL="342900" lvl="0" indent="-342900" algn="l" rtl="0">
              <a:spcBef>
                <a:spcPts val="1000"/>
              </a:spcBef>
              <a:spcAft>
                <a:spcPts val="0"/>
              </a:spcAft>
              <a:buSzPts val="1440"/>
              <a:buChar char="►"/>
            </a:pPr>
            <a:r>
              <a:rPr lang="x-none"/>
              <a:t>Hvordan avslutter dere timen/aktiviteten?</a:t>
            </a:r>
            <a:endParaRPr/>
          </a:p>
        </p:txBody>
      </p:sp>
      <p:sp>
        <p:nvSpPr>
          <p:cNvPr id="405" name="Google Shape;405;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a:t>AT/ER - MKA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x-none"/>
              <a:t>Oppstart – gode prinsipper:</a:t>
            </a:r>
            <a:endParaRPr/>
          </a:p>
        </p:txBody>
      </p:sp>
      <p:graphicFrame>
        <p:nvGraphicFramePr>
          <p:cNvPr id="411" name="Google Shape;411;p28"/>
          <p:cNvGraphicFramePr/>
          <p:nvPr/>
        </p:nvGraphicFramePr>
        <p:xfrm>
          <a:off x="1991544" y="1556792"/>
          <a:ext cx="7488825" cy="4888449"/>
        </p:xfrm>
        <a:graphic>
          <a:graphicData uri="http://schemas.openxmlformats.org/drawingml/2006/table">
            <a:tbl>
              <a:tblPr firstRow="1" firstCol="1" bandRow="1">
                <a:noFill/>
                <a:tableStyleId>{F563FBDA-1F29-482B-91F4-69781D34644A}</a:tableStyleId>
              </a:tblPr>
              <a:tblGrid>
                <a:gridCol w="7488825">
                  <a:extLst>
                    <a:ext uri="{9D8B030D-6E8A-4147-A177-3AD203B41FA5}">
                      <a16:colId xmlns:a16="http://schemas.microsoft.com/office/drawing/2014/main" val="20000"/>
                    </a:ext>
                  </a:extLst>
                </a:gridCol>
              </a:tblGrid>
              <a:tr h="544775">
                <a:tc>
                  <a:txBody>
                    <a:bodyPr/>
                    <a:lstStyle/>
                    <a:p>
                      <a:pPr marL="0" marR="0" lvl="0" indent="0" algn="l" rtl="0">
                        <a:lnSpc>
                          <a:spcPct val="115000"/>
                        </a:lnSpc>
                        <a:spcBef>
                          <a:spcPts val="0"/>
                        </a:spcBef>
                        <a:spcAft>
                          <a:spcPts val="0"/>
                        </a:spcAft>
                        <a:buNone/>
                      </a:pPr>
                      <a:r>
                        <a:rPr lang="x-none" sz="2400"/>
                        <a:t>Jeg er tilstede ved timens start</a:t>
                      </a:r>
                      <a:endParaRPr sz="2400">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826200">
                <a:tc>
                  <a:txBody>
                    <a:bodyPr/>
                    <a:lstStyle/>
                    <a:p>
                      <a:pPr marL="0" marR="0" lvl="0" indent="0" algn="l" rtl="0">
                        <a:lnSpc>
                          <a:spcPct val="115000"/>
                        </a:lnSpc>
                        <a:spcBef>
                          <a:spcPts val="0"/>
                        </a:spcBef>
                        <a:spcAft>
                          <a:spcPts val="0"/>
                        </a:spcAft>
                        <a:buNone/>
                      </a:pPr>
                      <a:r>
                        <a:rPr lang="x-none" sz="2400"/>
                        <a:t>Jeg møter godt forberedt og har med nødvendig utstyr</a:t>
                      </a:r>
                      <a:endParaRPr sz="24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263350">
                <a:tc>
                  <a:txBody>
                    <a:bodyPr/>
                    <a:lstStyle/>
                    <a:p>
                      <a:pPr marL="0" marR="0" lvl="0" indent="0" algn="l" rtl="0">
                        <a:lnSpc>
                          <a:spcPct val="115000"/>
                        </a:lnSpc>
                        <a:spcBef>
                          <a:spcPts val="0"/>
                        </a:spcBef>
                        <a:spcAft>
                          <a:spcPts val="0"/>
                        </a:spcAft>
                        <a:buNone/>
                      </a:pPr>
                      <a:r>
                        <a:rPr lang="x-none" sz="2400"/>
                        <a:t>Jeg hilser på elevene</a:t>
                      </a:r>
                      <a:endParaRPr sz="24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544775">
                <a:tc>
                  <a:txBody>
                    <a:bodyPr/>
                    <a:lstStyle/>
                    <a:p>
                      <a:pPr marL="0" marR="0" lvl="0" indent="0" algn="l" rtl="0">
                        <a:lnSpc>
                          <a:spcPct val="115000"/>
                        </a:lnSpc>
                        <a:spcBef>
                          <a:spcPts val="0"/>
                        </a:spcBef>
                        <a:spcAft>
                          <a:spcPts val="0"/>
                        </a:spcAft>
                        <a:buNone/>
                      </a:pPr>
                      <a:r>
                        <a:rPr lang="x-none" sz="2400"/>
                        <a:t>Jeg registrerer elever som ikke er tilstede</a:t>
                      </a:r>
                      <a:endParaRPr sz="24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263350">
                <a:tc>
                  <a:txBody>
                    <a:bodyPr/>
                    <a:lstStyle/>
                    <a:p>
                      <a:pPr marL="0" marR="0" lvl="0" indent="0" algn="l" rtl="0">
                        <a:lnSpc>
                          <a:spcPct val="115000"/>
                        </a:lnSpc>
                        <a:spcBef>
                          <a:spcPts val="0"/>
                        </a:spcBef>
                        <a:spcAft>
                          <a:spcPts val="0"/>
                        </a:spcAft>
                        <a:buNone/>
                      </a:pPr>
                      <a:r>
                        <a:rPr lang="x-none" sz="2400"/>
                        <a:t>Jeg bruker elevenes navn</a:t>
                      </a:r>
                      <a:endParaRPr sz="24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544775">
                <a:tc>
                  <a:txBody>
                    <a:bodyPr/>
                    <a:lstStyle/>
                    <a:p>
                      <a:pPr marL="0" marR="0" lvl="0" indent="0" algn="l" rtl="0">
                        <a:lnSpc>
                          <a:spcPct val="115000"/>
                        </a:lnSpc>
                        <a:spcBef>
                          <a:spcPts val="0"/>
                        </a:spcBef>
                        <a:spcAft>
                          <a:spcPts val="0"/>
                        </a:spcAft>
                        <a:buNone/>
                      </a:pPr>
                      <a:r>
                        <a:rPr lang="x-none" sz="2400"/>
                        <a:t>Jeg presenterer læringsmål for timen</a:t>
                      </a:r>
                      <a:endParaRPr sz="240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826200">
                <a:tc>
                  <a:txBody>
                    <a:bodyPr/>
                    <a:lstStyle/>
                    <a:p>
                      <a:pPr marL="0" marR="0" lvl="0" indent="0" algn="l" rtl="0">
                        <a:lnSpc>
                          <a:spcPct val="115000"/>
                        </a:lnSpc>
                        <a:spcBef>
                          <a:spcPts val="0"/>
                        </a:spcBef>
                        <a:spcAft>
                          <a:spcPts val="0"/>
                        </a:spcAft>
                        <a:buNone/>
                      </a:pPr>
                      <a:r>
                        <a:rPr lang="x-none" sz="2400"/>
                        <a:t>Jeg fanger deres oppmerksomhet- tuner dem inn på tema</a:t>
                      </a:r>
                      <a:endParaRPr sz="2400">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544775">
                <a:tc>
                  <a:txBody>
                    <a:bodyPr/>
                    <a:lstStyle/>
                    <a:p>
                      <a:pPr marL="0" marR="0" lvl="0" indent="0" algn="l" rtl="0">
                        <a:lnSpc>
                          <a:spcPct val="115000"/>
                        </a:lnSpc>
                        <a:spcBef>
                          <a:spcPts val="0"/>
                        </a:spcBef>
                        <a:spcAft>
                          <a:spcPts val="0"/>
                        </a:spcAft>
                        <a:buNone/>
                      </a:pPr>
                      <a:r>
                        <a:rPr lang="x-none" sz="2400"/>
                        <a:t>Jeg  aktiverer forkunnskap og linker til forrige time</a:t>
                      </a:r>
                      <a:endParaRPr sz="2400">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bl>
          </a:graphicData>
        </a:graphic>
      </p:graphicFrame>
      <p:sp>
        <p:nvSpPr>
          <p:cNvPr id="412" name="Google Shape;412;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a:t>AT/ER - MKA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0B6E2E-B3E9-450C-877A-B9FB9A8E2B9F}"/>
              </a:ext>
            </a:extLst>
          </p:cNvPr>
          <p:cNvSpPr>
            <a:spLocks noGrp="1"/>
          </p:cNvSpPr>
          <p:nvPr>
            <p:ph type="title"/>
          </p:nvPr>
        </p:nvSpPr>
        <p:spPr/>
        <p:txBody>
          <a:bodyPr/>
          <a:lstStyle/>
          <a:p>
            <a:r>
              <a:rPr lang="nb-NO" dirty="0"/>
              <a:t>Sårbarhet</a:t>
            </a:r>
          </a:p>
        </p:txBody>
      </p:sp>
      <p:sp>
        <p:nvSpPr>
          <p:cNvPr id="3" name="Plassholder for tekst 2">
            <a:extLst>
              <a:ext uri="{FF2B5EF4-FFF2-40B4-BE49-F238E27FC236}">
                <a16:creationId xmlns:a16="http://schemas.microsoft.com/office/drawing/2014/main" id="{733EE8EA-C224-4F1F-B9F4-B0923FE49F14}"/>
              </a:ext>
            </a:extLst>
          </p:cNvPr>
          <p:cNvSpPr>
            <a:spLocks noGrp="1"/>
          </p:cNvSpPr>
          <p:nvPr>
            <p:ph type="body" idx="1"/>
          </p:nvPr>
        </p:nvSpPr>
        <p:spPr/>
        <p:txBody>
          <a:bodyPr>
            <a:normAutofit fontScale="92500" lnSpcReduction="20000"/>
          </a:bodyPr>
          <a:lstStyle/>
          <a:p>
            <a:r>
              <a:rPr lang="nb-NO" dirty="0"/>
              <a:t>ALLE ER VI SÅRBARE I PERIODER</a:t>
            </a:r>
          </a:p>
          <a:p>
            <a:endParaRPr lang="nb-NO" dirty="0"/>
          </a:p>
          <a:p>
            <a:r>
              <a:rPr lang="nb-NO" dirty="0"/>
              <a:t>SÅRBARHET ER INGEN KONSTANT STØRRELSE</a:t>
            </a:r>
          </a:p>
          <a:p>
            <a:pPr marL="137160" indent="0">
              <a:buNone/>
            </a:pPr>
            <a:endParaRPr lang="nb-NO" dirty="0"/>
          </a:p>
          <a:p>
            <a:r>
              <a:rPr lang="nb-NO" dirty="0"/>
              <a:t>SÅRBARHETSGRADEN ER AVHENGIG AV KULTUR,KONTEKST OG RELASJON</a:t>
            </a:r>
          </a:p>
          <a:p>
            <a:endParaRPr lang="nb-NO" dirty="0"/>
          </a:p>
          <a:p>
            <a:r>
              <a:rPr lang="nb-NO" dirty="0"/>
              <a:t>Noen barn er særskilt sårbare knyttet til for eksempel elevens religion, seksuelle orientering, kjønnsuttrykk, funksjonsevne, at eleven har atferdsvansker eller </a:t>
            </a:r>
            <a:r>
              <a:rPr lang="nb-NO" dirty="0" err="1"/>
              <a:t>sosio</a:t>
            </a:r>
            <a:r>
              <a:rPr lang="nb-NO" dirty="0"/>
              <a:t>-emosjonelle vansker eller forhold ved elevens familie og hjemmesituasjon.</a:t>
            </a:r>
          </a:p>
          <a:p>
            <a:pPr lvl="4"/>
            <a:r>
              <a:rPr lang="nb-NO" dirty="0"/>
              <a:t>Ingrid Lund 2021</a:t>
            </a:r>
          </a:p>
          <a:p>
            <a:pPr marL="137160" indent="0">
              <a:buNone/>
            </a:pPr>
            <a:br>
              <a:rPr lang="nb-NO" dirty="0"/>
            </a:br>
            <a:endParaRPr lang="nb-NO" dirty="0"/>
          </a:p>
        </p:txBody>
      </p:sp>
    </p:spTree>
    <p:extLst>
      <p:ext uri="{BB962C8B-B14F-4D97-AF65-F5344CB8AC3E}">
        <p14:creationId xmlns:p14="http://schemas.microsoft.com/office/powerpoint/2010/main" val="2659389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9"/>
          <p:cNvSpPr txBox="1">
            <a:spLocks noGrp="1"/>
          </p:cNvSpPr>
          <p:nvPr>
            <p:ph type="title"/>
          </p:nvPr>
        </p:nvSpPr>
        <p:spPr>
          <a:xfrm>
            <a:off x="1524000" y="188640"/>
            <a:ext cx="8553128" cy="9906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r>
              <a:rPr lang="x-none"/>
              <a:t>Innhold – gjennomføring – gode prinsipper:</a:t>
            </a:r>
            <a:endParaRPr/>
          </a:p>
        </p:txBody>
      </p:sp>
      <p:graphicFrame>
        <p:nvGraphicFramePr>
          <p:cNvPr id="418" name="Google Shape;418;p29"/>
          <p:cNvGraphicFramePr/>
          <p:nvPr/>
        </p:nvGraphicFramePr>
        <p:xfrm>
          <a:off x="2063552" y="1124744"/>
          <a:ext cx="7992900" cy="5524925"/>
        </p:xfrm>
        <a:graphic>
          <a:graphicData uri="http://schemas.openxmlformats.org/drawingml/2006/table">
            <a:tbl>
              <a:tblPr firstRow="1" firstCol="1" bandRow="1">
                <a:noFill/>
                <a:tableStyleId>{F563FBDA-1F29-482B-91F4-69781D34644A}</a:tableStyleId>
              </a:tblPr>
              <a:tblGrid>
                <a:gridCol w="7992900">
                  <a:extLst>
                    <a:ext uri="{9D8B030D-6E8A-4147-A177-3AD203B41FA5}">
                      <a16:colId xmlns:a16="http://schemas.microsoft.com/office/drawing/2014/main" val="20000"/>
                    </a:ext>
                  </a:extLst>
                </a:gridCol>
              </a:tblGrid>
              <a:tr h="608750">
                <a:tc>
                  <a:txBody>
                    <a:bodyPr/>
                    <a:lstStyle/>
                    <a:p>
                      <a:pPr marL="0" marR="0" lvl="0" indent="0" algn="l" rtl="0">
                        <a:lnSpc>
                          <a:spcPct val="115000"/>
                        </a:lnSpc>
                        <a:spcBef>
                          <a:spcPts val="0"/>
                        </a:spcBef>
                        <a:spcAft>
                          <a:spcPts val="0"/>
                        </a:spcAft>
                        <a:buNone/>
                      </a:pPr>
                      <a:r>
                        <a:rPr lang="x-none" sz="2400"/>
                        <a:t>Jeg varierer mellom ulike undervisningsaktiviteter</a:t>
                      </a:r>
                      <a:endParaRPr sz="2400">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448400">
                <a:tc>
                  <a:txBody>
                    <a:bodyPr/>
                    <a:lstStyle/>
                    <a:p>
                      <a:pPr marL="0" marR="0" lvl="0" indent="0" algn="l" rtl="0">
                        <a:lnSpc>
                          <a:spcPct val="115000"/>
                        </a:lnSpc>
                        <a:spcBef>
                          <a:spcPts val="0"/>
                        </a:spcBef>
                        <a:spcAft>
                          <a:spcPts val="0"/>
                        </a:spcAft>
                        <a:buNone/>
                      </a:pPr>
                      <a:r>
                        <a:rPr lang="x-none" sz="2400"/>
                        <a:t>Jeg sikrer faglig progresjon</a:t>
                      </a:r>
                      <a:endParaRPr sz="24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1195025">
                <a:tc>
                  <a:txBody>
                    <a:bodyPr/>
                    <a:lstStyle/>
                    <a:p>
                      <a:pPr marL="0" marR="0" lvl="0" indent="0" algn="l" rtl="0">
                        <a:lnSpc>
                          <a:spcPct val="115000"/>
                        </a:lnSpc>
                        <a:spcBef>
                          <a:spcPts val="0"/>
                        </a:spcBef>
                        <a:spcAft>
                          <a:spcPts val="0"/>
                        </a:spcAft>
                        <a:buNone/>
                      </a:pPr>
                      <a:r>
                        <a:rPr lang="x-none" sz="2400"/>
                        <a:t>Jeg oppmuntrer elevene og gir positive tilbakemeldinger på det faglige</a:t>
                      </a:r>
                      <a:endParaRPr sz="24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896800">
                <a:tc>
                  <a:txBody>
                    <a:bodyPr/>
                    <a:lstStyle/>
                    <a:p>
                      <a:pPr marL="0" marR="0" lvl="0" indent="0" algn="l" rtl="0">
                        <a:lnSpc>
                          <a:spcPct val="115000"/>
                        </a:lnSpc>
                        <a:spcBef>
                          <a:spcPts val="0"/>
                        </a:spcBef>
                        <a:spcAft>
                          <a:spcPts val="0"/>
                        </a:spcAft>
                        <a:buNone/>
                      </a:pPr>
                      <a:r>
                        <a:rPr lang="x-none" sz="2400"/>
                        <a:t>Jeg er bevisst på å bevege meg rundt i klasserommet</a:t>
                      </a:r>
                      <a:endParaRPr sz="24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587750">
                <a:tc>
                  <a:txBody>
                    <a:bodyPr/>
                    <a:lstStyle/>
                    <a:p>
                      <a:pPr marL="0" marR="0" lvl="0" indent="0" algn="l" rtl="0">
                        <a:lnSpc>
                          <a:spcPct val="115000"/>
                        </a:lnSpc>
                        <a:spcBef>
                          <a:spcPts val="0"/>
                        </a:spcBef>
                        <a:spcAft>
                          <a:spcPts val="0"/>
                        </a:spcAft>
                        <a:buNone/>
                      </a:pPr>
                      <a:r>
                        <a:rPr lang="x-none" sz="2400"/>
                        <a:t>Jeg aktiviserer og involverer elevene</a:t>
                      </a:r>
                      <a:endParaRPr sz="24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896800">
                <a:tc>
                  <a:txBody>
                    <a:bodyPr/>
                    <a:lstStyle/>
                    <a:p>
                      <a:pPr marL="0" marR="0" lvl="0" indent="0" algn="l" rtl="0">
                        <a:lnSpc>
                          <a:spcPct val="115000"/>
                        </a:lnSpc>
                        <a:spcBef>
                          <a:spcPts val="0"/>
                        </a:spcBef>
                        <a:spcAft>
                          <a:spcPts val="0"/>
                        </a:spcAft>
                        <a:buNone/>
                      </a:pPr>
                      <a:r>
                        <a:rPr lang="x-none" sz="2400"/>
                        <a:t>Jeg  lager brudd og overganger mellom ulike aktiviteter </a:t>
                      </a:r>
                      <a:endParaRPr sz="240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891400">
                <a:tc>
                  <a:txBody>
                    <a:bodyPr/>
                    <a:lstStyle/>
                    <a:p>
                      <a:pPr marL="0" marR="0" lvl="0" indent="0" algn="l" rtl="0">
                        <a:lnSpc>
                          <a:spcPct val="115000"/>
                        </a:lnSpc>
                        <a:spcBef>
                          <a:spcPts val="0"/>
                        </a:spcBef>
                        <a:spcAft>
                          <a:spcPts val="0"/>
                        </a:spcAft>
                        <a:buNone/>
                      </a:pPr>
                      <a:r>
                        <a:rPr lang="x-none" sz="2400">
                          <a:latin typeface="Calibri"/>
                          <a:ea typeface="Calibri"/>
                          <a:cs typeface="Calibri"/>
                          <a:sym typeface="Calibri"/>
                        </a:rPr>
                        <a:t>Jeg er fleksibel og evner å improvisere</a:t>
                      </a:r>
                      <a:endParaRPr/>
                    </a:p>
                  </a:txBody>
                  <a:tcPr marL="68575" marR="68575" marT="0" marB="0"/>
                </a:tc>
                <a:extLst>
                  <a:ext uri="{0D108BD9-81ED-4DB2-BD59-A6C34878D82A}">
                    <a16:rowId xmlns:a16="http://schemas.microsoft.com/office/drawing/2014/main" val="10006"/>
                  </a:ext>
                </a:extLst>
              </a:tr>
            </a:tbl>
          </a:graphicData>
        </a:graphic>
      </p:graphicFrame>
      <p:sp>
        <p:nvSpPr>
          <p:cNvPr id="419" name="Google Shape;419;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a:t>AT/ER - MKA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x-none"/>
              <a:t>Avslutning – gode prinsipper:</a:t>
            </a:r>
            <a:endParaRPr/>
          </a:p>
        </p:txBody>
      </p:sp>
      <p:graphicFrame>
        <p:nvGraphicFramePr>
          <p:cNvPr id="425" name="Google Shape;425;p30"/>
          <p:cNvGraphicFramePr/>
          <p:nvPr/>
        </p:nvGraphicFramePr>
        <p:xfrm>
          <a:off x="1991544" y="1844825"/>
          <a:ext cx="6984775" cy="3685097"/>
        </p:xfrm>
        <a:graphic>
          <a:graphicData uri="http://schemas.openxmlformats.org/drawingml/2006/table">
            <a:tbl>
              <a:tblPr firstRow="1" firstCol="1" bandRow="1">
                <a:noFill/>
                <a:tableStyleId>{F563FBDA-1F29-482B-91F4-69781D34644A}</a:tableStyleId>
              </a:tblPr>
              <a:tblGrid>
                <a:gridCol w="6984775">
                  <a:extLst>
                    <a:ext uri="{9D8B030D-6E8A-4147-A177-3AD203B41FA5}">
                      <a16:colId xmlns:a16="http://schemas.microsoft.com/office/drawing/2014/main" val="20000"/>
                    </a:ext>
                  </a:extLst>
                </a:gridCol>
              </a:tblGrid>
              <a:tr h="835025">
                <a:tc>
                  <a:txBody>
                    <a:bodyPr/>
                    <a:lstStyle/>
                    <a:p>
                      <a:pPr marL="0" marR="0" lvl="0" indent="0" algn="l" rtl="0">
                        <a:lnSpc>
                          <a:spcPct val="115000"/>
                        </a:lnSpc>
                        <a:spcBef>
                          <a:spcPts val="0"/>
                        </a:spcBef>
                        <a:spcAft>
                          <a:spcPts val="0"/>
                        </a:spcAft>
                        <a:buNone/>
                      </a:pPr>
                      <a:r>
                        <a:rPr lang="x-none" sz="2800"/>
                        <a:t>Jeg setter av nok tid og slutter presist</a:t>
                      </a:r>
                      <a:endParaRPr sz="2800">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58525">
                <a:tc>
                  <a:txBody>
                    <a:bodyPr/>
                    <a:lstStyle/>
                    <a:p>
                      <a:pPr marL="0" marR="0" lvl="0" indent="0" algn="l" rtl="0">
                        <a:lnSpc>
                          <a:spcPct val="115000"/>
                        </a:lnSpc>
                        <a:spcBef>
                          <a:spcPts val="0"/>
                        </a:spcBef>
                        <a:spcAft>
                          <a:spcPts val="0"/>
                        </a:spcAft>
                        <a:buNone/>
                      </a:pPr>
                      <a:r>
                        <a:rPr lang="x-none" sz="2800"/>
                        <a:t>Jeg oppsummerer timen og relaterer til læringsmål og vektlegger det positive som er oppnådd</a:t>
                      </a:r>
                      <a:endParaRPr sz="28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619000">
                <a:tc>
                  <a:txBody>
                    <a:bodyPr/>
                    <a:lstStyle/>
                    <a:p>
                      <a:pPr marL="0" marR="0" lvl="0" indent="0" algn="l" rtl="0">
                        <a:lnSpc>
                          <a:spcPct val="115000"/>
                        </a:lnSpc>
                        <a:spcBef>
                          <a:spcPts val="0"/>
                        </a:spcBef>
                        <a:spcAft>
                          <a:spcPts val="0"/>
                        </a:spcAft>
                        <a:buNone/>
                      </a:pPr>
                      <a:r>
                        <a:rPr lang="x-none" sz="2800"/>
                        <a:t>Jeg peker framover- hvor vi skal neste gang/time</a:t>
                      </a:r>
                      <a:endParaRPr sz="28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299225">
                <a:tc>
                  <a:txBody>
                    <a:bodyPr/>
                    <a:lstStyle/>
                    <a:p>
                      <a:pPr marL="0" marR="0" lvl="0" indent="0" algn="l" rtl="0">
                        <a:lnSpc>
                          <a:spcPct val="115000"/>
                        </a:lnSpc>
                        <a:spcBef>
                          <a:spcPts val="0"/>
                        </a:spcBef>
                        <a:spcAft>
                          <a:spcPts val="0"/>
                        </a:spcAft>
                        <a:buNone/>
                      </a:pPr>
                      <a:r>
                        <a:rPr lang="x-none" sz="2800"/>
                        <a:t>Jeg sier takk for i dag</a:t>
                      </a:r>
                      <a:endParaRPr sz="28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bl>
          </a:graphicData>
        </a:graphic>
      </p:graphicFrame>
      <p:sp>
        <p:nvSpPr>
          <p:cNvPr id="426" name="Google Shape;426;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a:t>AT/ER - MKA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1"/>
          <p:cNvSpPr txBox="1">
            <a:spLocks noGrp="1"/>
          </p:cNvSpPr>
          <p:nvPr>
            <p:ph type="title"/>
          </p:nvPr>
        </p:nvSpPr>
        <p:spPr>
          <a:xfrm>
            <a:off x="2567609" y="188640"/>
            <a:ext cx="6347713"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x-none" dirty="0"/>
              <a:t> Mellomarbeid </a:t>
            </a:r>
            <a:r>
              <a:rPr lang="nb-NO"/>
              <a:t>før 12.01.21</a:t>
            </a:r>
            <a:endParaRPr/>
          </a:p>
        </p:txBody>
      </p:sp>
      <p:sp>
        <p:nvSpPr>
          <p:cNvPr id="433" name="Google Shape;433;p31"/>
          <p:cNvSpPr txBox="1">
            <a:spLocks noGrp="1"/>
          </p:cNvSpPr>
          <p:nvPr>
            <p:ph type="body" idx="1"/>
          </p:nvPr>
        </p:nvSpPr>
        <p:spPr>
          <a:xfrm>
            <a:off x="677325" y="976875"/>
            <a:ext cx="8134500" cy="56838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SzPct val="55652"/>
              <a:buNone/>
            </a:pPr>
            <a:r>
              <a:rPr lang="x-none" sz="9200" b="1" u="sng"/>
              <a:t>Oppgave 1: Den gode timen (IGP)</a:t>
            </a:r>
            <a:endParaRPr sz="9200" b="1" u="sng" dirty="0"/>
          </a:p>
          <a:p>
            <a:pPr marL="0" lvl="0" indent="0" algn="l" rtl="0">
              <a:spcBef>
                <a:spcPts val="0"/>
              </a:spcBef>
              <a:spcAft>
                <a:spcPts val="0"/>
              </a:spcAft>
              <a:buSzPct val="67368"/>
              <a:buNone/>
            </a:pPr>
            <a:r>
              <a:rPr lang="x-none" sz="7600" i="1"/>
              <a:t>Beregnet totaltid: 30 min</a:t>
            </a:r>
            <a:endParaRPr sz="7600" i="1" dirty="0"/>
          </a:p>
          <a:p>
            <a:pPr marL="0" lvl="0" indent="0" algn="l" rtl="0">
              <a:spcBef>
                <a:spcPts val="0"/>
              </a:spcBef>
              <a:spcAft>
                <a:spcPts val="0"/>
              </a:spcAft>
              <a:buSzPct val="80000"/>
              <a:buNone/>
            </a:pPr>
            <a:endParaRPr sz="6400" b="1" u="sng" dirty="0"/>
          </a:p>
          <a:p>
            <a:pPr marL="0" lvl="0" indent="0" algn="l" rtl="0">
              <a:spcBef>
                <a:spcPts val="1000"/>
              </a:spcBef>
              <a:spcAft>
                <a:spcPts val="0"/>
              </a:spcAft>
              <a:buSzPct val="80000"/>
              <a:buNone/>
            </a:pPr>
            <a:r>
              <a:rPr lang="x-none" sz="6400"/>
              <a:t>I =  Fyll ut hver for dere egenregistreringsskjemaene “ Den 	gode   timen”                   ( oppstart, gjennomføring og avslutning)</a:t>
            </a:r>
            <a:endParaRPr sz="6400" dirty="0"/>
          </a:p>
          <a:p>
            <a:pPr marL="0" lvl="0" indent="0" algn="l" rtl="0">
              <a:spcBef>
                <a:spcPts val="1000"/>
              </a:spcBef>
              <a:spcAft>
                <a:spcPts val="0"/>
              </a:spcAft>
              <a:buSzPct val="80000"/>
              <a:buNone/>
            </a:pPr>
            <a:r>
              <a:rPr lang="x-none" sz="6400"/>
              <a:t>Velge ut ett til to forbedringsområder (5 min)</a:t>
            </a:r>
            <a:endParaRPr dirty="0"/>
          </a:p>
          <a:p>
            <a:pPr marL="0" lvl="0" indent="0" algn="l" rtl="0">
              <a:spcBef>
                <a:spcPts val="1000"/>
              </a:spcBef>
              <a:spcAft>
                <a:spcPts val="0"/>
              </a:spcAft>
              <a:buSzPct val="80000"/>
              <a:buNone/>
            </a:pPr>
            <a:r>
              <a:rPr lang="x-none" sz="6400"/>
              <a:t>G=  Del med en kollega  på trinnet dine styrker og utfordringer/område du vil jobbe videre med (10 min)</a:t>
            </a:r>
            <a:endParaRPr dirty="0"/>
          </a:p>
          <a:p>
            <a:pPr marL="0" lvl="0" indent="0" algn="l" rtl="0">
              <a:spcBef>
                <a:spcPts val="1000"/>
              </a:spcBef>
              <a:spcAft>
                <a:spcPts val="0"/>
              </a:spcAft>
              <a:buSzPct val="80000"/>
              <a:buNone/>
            </a:pPr>
            <a:r>
              <a:rPr lang="x-none" sz="6400"/>
              <a:t>P=  (samlet trinn) Presenter forbedringsområdene for</a:t>
            </a:r>
            <a:r>
              <a:rPr lang="nb-NO" sz="6400" dirty="0"/>
              <a:t> </a:t>
            </a:r>
            <a:r>
              <a:rPr lang="x-none" sz="6400"/>
              <a:t>hverandre på trinnet (15min)</a:t>
            </a:r>
            <a:endParaRPr dirty="0"/>
          </a:p>
          <a:p>
            <a:pPr marL="0" lvl="0" indent="0" algn="l" rtl="0">
              <a:spcBef>
                <a:spcPts val="1000"/>
              </a:spcBef>
              <a:spcAft>
                <a:spcPts val="0"/>
              </a:spcAft>
              <a:buSzPct val="80000"/>
              <a:buNone/>
            </a:pPr>
            <a:endParaRPr sz="6400" dirty="0"/>
          </a:p>
          <a:p>
            <a:pPr marL="0" lvl="0" indent="0" algn="l" rtl="0">
              <a:spcBef>
                <a:spcPts val="1000"/>
              </a:spcBef>
              <a:spcAft>
                <a:spcPts val="0"/>
              </a:spcAft>
              <a:buSzPct val="55652"/>
              <a:buNone/>
            </a:pPr>
            <a:r>
              <a:rPr lang="x-none" sz="9200" b="1" u="sng"/>
              <a:t>Oppgave 2: Relasjonskart (L-E)</a:t>
            </a:r>
            <a:endParaRPr sz="9200" b="1" u="sng" dirty="0"/>
          </a:p>
          <a:p>
            <a:pPr marL="0" lvl="0" indent="0" algn="l" rtl="0">
              <a:spcBef>
                <a:spcPts val="1000"/>
              </a:spcBef>
              <a:spcAft>
                <a:spcPts val="0"/>
              </a:spcAft>
              <a:buSzPct val="67368"/>
              <a:buNone/>
            </a:pPr>
            <a:r>
              <a:rPr lang="x-none" sz="7600" i="1"/>
              <a:t>Beregnet totaltid: 30 min</a:t>
            </a:r>
            <a:endParaRPr sz="7600" i="1" dirty="0"/>
          </a:p>
          <a:p>
            <a:pPr marL="0" lvl="0" indent="0" algn="l" rtl="0">
              <a:spcBef>
                <a:spcPts val="1000"/>
              </a:spcBef>
              <a:spcAft>
                <a:spcPts val="0"/>
              </a:spcAft>
              <a:buSzPct val="80000"/>
              <a:buNone/>
            </a:pPr>
            <a:r>
              <a:rPr lang="x-none" sz="6400"/>
              <a:t>Ta utgangspunkt i klasselista. Alle på trinnet fyller ut relasjonskartet individuelt</a:t>
            </a:r>
            <a:r>
              <a:rPr lang="nb-NO" sz="6400" dirty="0"/>
              <a:t>       </a:t>
            </a:r>
            <a:r>
              <a:rPr lang="x-none" sz="6400"/>
              <a:t>(5 min) </a:t>
            </a:r>
            <a:endParaRPr lang="nb-NO" sz="6400" dirty="0"/>
          </a:p>
          <a:p>
            <a:pPr marL="0" lvl="0" indent="0" algn="l" rtl="0">
              <a:spcBef>
                <a:spcPts val="1000"/>
              </a:spcBef>
              <a:spcAft>
                <a:spcPts val="0"/>
              </a:spcAft>
              <a:buSzPct val="80000"/>
              <a:buNone/>
            </a:pPr>
            <a:r>
              <a:rPr lang="x-none" sz="6400"/>
              <a:t>Deretter  sammenfatter kontaktlærer alle svarene på ett skjema (10 min)</a:t>
            </a:r>
            <a:endParaRPr lang="nb-NO" sz="6400" dirty="0"/>
          </a:p>
          <a:p>
            <a:pPr marL="0" lvl="0" indent="0" algn="l" rtl="0">
              <a:spcBef>
                <a:spcPts val="1000"/>
              </a:spcBef>
              <a:spcAft>
                <a:spcPts val="0"/>
              </a:spcAft>
              <a:buSzPct val="80000"/>
              <a:buNone/>
            </a:pPr>
            <a:r>
              <a:rPr lang="x-none" sz="6400"/>
              <a:t>Refleksjon og dialog innad i teamet i forhold til å komme i posisjon til de som er utsatt/mest sårbar.                                                                                                Hva</a:t>
            </a:r>
            <a:r>
              <a:rPr lang="nb-NO" sz="6400" dirty="0"/>
              <a:t> </a:t>
            </a:r>
            <a:r>
              <a:rPr lang="x-none" sz="6400"/>
              <a:t>er inngangen til de som klarer å ha en god relasjon til eleven? (15 min)</a:t>
            </a:r>
            <a:endParaRPr sz="6400" dirty="0"/>
          </a:p>
          <a:p>
            <a:pPr marL="0" lvl="0" indent="0" algn="l" rtl="0">
              <a:spcBef>
                <a:spcPts val="1000"/>
              </a:spcBef>
              <a:spcAft>
                <a:spcPts val="0"/>
              </a:spcAft>
              <a:buSzPct val="80000"/>
              <a:buNone/>
            </a:pPr>
            <a:endParaRPr sz="6400" dirty="0"/>
          </a:p>
          <a:p>
            <a:pPr marL="2057400" lvl="4" indent="-213360" algn="l" rtl="0">
              <a:spcBef>
                <a:spcPts val="1000"/>
              </a:spcBef>
              <a:spcAft>
                <a:spcPts val="0"/>
              </a:spcAft>
              <a:buSzPct val="80000"/>
              <a:buNone/>
            </a:pPr>
            <a:endParaRPr i="1" dirty="0"/>
          </a:p>
        </p:txBody>
      </p:sp>
      <p:sp>
        <p:nvSpPr>
          <p:cNvPr id="434" name="Google Shape;434;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a:t>AT/ER - MKA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f58fbcb833_0_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x-none"/>
              <a:t>              En filmsnutt</a:t>
            </a:r>
            <a:endParaRPr/>
          </a:p>
        </p:txBody>
      </p:sp>
      <p:sp>
        <p:nvSpPr>
          <p:cNvPr id="441" name="Google Shape;441;gf58fbcb833_0_0"/>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a:bodyPr>
          <a:lstStyle/>
          <a:p>
            <a:pPr marL="0" lvl="0" indent="0" algn="l" rtl="0">
              <a:lnSpc>
                <a:spcPct val="120000"/>
              </a:lnSpc>
              <a:spcBef>
                <a:spcPts val="1000"/>
              </a:spcBef>
              <a:spcAft>
                <a:spcPts val="0"/>
              </a:spcAft>
              <a:buClr>
                <a:schemeClr val="dk1"/>
              </a:buClr>
              <a:buSzPts val="1800"/>
              <a:buFont typeface="Arial"/>
              <a:buNone/>
            </a:pPr>
            <a:r>
              <a:rPr lang="x-none" sz="3000">
                <a:solidFill>
                  <a:schemeClr val="dk1"/>
                </a:solidFill>
                <a:latin typeface="Gill Sans"/>
                <a:ea typeface="Gill Sans"/>
                <a:cs typeface="Gill Sans"/>
                <a:sym typeface="Gill Sans"/>
              </a:rPr>
              <a:t>          You Tube: </a:t>
            </a:r>
            <a:r>
              <a:rPr lang="x-none" sz="3000" i="1">
                <a:solidFill>
                  <a:schemeClr val="dk1"/>
                </a:solidFill>
                <a:latin typeface="Gill Sans"/>
                <a:ea typeface="Gill Sans"/>
                <a:cs typeface="Gill Sans"/>
                <a:sym typeface="Gill Sans"/>
              </a:rPr>
              <a:t>“Venner på skolen”</a:t>
            </a:r>
            <a:endParaRPr sz="1600" dirty="0">
              <a:solidFill>
                <a:schemeClr val="dk1"/>
              </a:solidFill>
              <a:latin typeface="Gill Sans"/>
              <a:ea typeface="Gill Sans"/>
              <a:cs typeface="Gill Sans"/>
              <a:sym typeface="Gill Sans"/>
            </a:endParaRPr>
          </a:p>
          <a:p>
            <a:pPr marL="0" lvl="0" indent="0" algn="l" rtl="0">
              <a:lnSpc>
                <a:spcPct val="120000"/>
              </a:lnSpc>
              <a:spcBef>
                <a:spcPts val="1000"/>
              </a:spcBef>
              <a:spcAft>
                <a:spcPts val="0"/>
              </a:spcAft>
              <a:buClr>
                <a:schemeClr val="dk1"/>
              </a:buClr>
              <a:buSzPts val="1800"/>
              <a:buFont typeface="Arial"/>
              <a:buNone/>
            </a:pPr>
            <a:r>
              <a:rPr lang="x-none" sz="2800" i="1" u="sng">
                <a:solidFill>
                  <a:srgbClr val="FA2B5C"/>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https://www.youtube.com/watch?v=cn0MDhbdrR8&amp;t=2s</a:t>
            </a:r>
            <a:endParaRPr sz="2800" i="1" dirty="0">
              <a:solidFill>
                <a:schemeClr val="dk1"/>
              </a:solidFill>
              <a:latin typeface="Gill Sans"/>
              <a:ea typeface="Gill Sans"/>
              <a:cs typeface="Gill Sans"/>
              <a:sym typeface="Gill Sans"/>
            </a:endParaRPr>
          </a:p>
          <a:p>
            <a:pPr marL="0" lvl="0" indent="0" algn="l" rtl="0">
              <a:lnSpc>
                <a:spcPct val="120000"/>
              </a:lnSpc>
              <a:spcBef>
                <a:spcPts val="1000"/>
              </a:spcBef>
              <a:spcAft>
                <a:spcPts val="0"/>
              </a:spcAft>
              <a:buClr>
                <a:schemeClr val="dk1"/>
              </a:buClr>
              <a:buSzPts val="1800"/>
              <a:buFont typeface="Arial"/>
              <a:buNone/>
            </a:pPr>
            <a:endParaRPr sz="3400" i="1" dirty="0">
              <a:solidFill>
                <a:schemeClr val="dk1"/>
              </a:solidFill>
              <a:latin typeface="Gill Sans"/>
              <a:ea typeface="Gill Sans"/>
              <a:cs typeface="Gill Sans"/>
              <a:sym typeface="Gill Sans"/>
            </a:endParaRPr>
          </a:p>
          <a:p>
            <a:pPr marL="0" lvl="0" indent="0" algn="l" rtl="0">
              <a:spcBef>
                <a:spcPts val="1000"/>
              </a:spcBef>
              <a:spcAft>
                <a:spcPts val="0"/>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r>
              <a:rPr lang="x-none"/>
              <a:t>              </a:t>
            </a:r>
            <a:r>
              <a:rPr lang="x-none" sz="4266"/>
              <a:t>Takk for i dag!</a:t>
            </a:r>
            <a:br>
              <a:rPr lang="x-none" sz="4266"/>
            </a:br>
            <a:br>
              <a:rPr lang="x-none"/>
            </a:br>
            <a:br>
              <a:rPr lang="x-none"/>
            </a:br>
            <a:br>
              <a:rPr lang="x-none"/>
            </a:br>
            <a:br>
              <a:rPr lang="x-none"/>
            </a:br>
            <a:endParaRPr/>
          </a:p>
        </p:txBody>
      </p:sp>
      <p:sp>
        <p:nvSpPr>
          <p:cNvPr id="447" name="Google Shape;447;p3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137162" lvl="0" indent="0" algn="l" rtl="0">
              <a:spcBef>
                <a:spcPts val="0"/>
              </a:spcBef>
              <a:spcAft>
                <a:spcPts val="0"/>
              </a:spcAft>
              <a:buSzPts val="1920"/>
              <a:buNone/>
            </a:pPr>
            <a:endParaRPr sz="2400" dirty="0">
              <a:solidFill>
                <a:schemeClr val="dk1"/>
              </a:solidFill>
              <a:highlight>
                <a:schemeClr val="lt1"/>
              </a:highlight>
            </a:endParaRPr>
          </a:p>
          <a:p>
            <a:pPr marL="137162" lvl="0" indent="0" algn="l" rtl="0">
              <a:spcBef>
                <a:spcPts val="0"/>
              </a:spcBef>
              <a:spcAft>
                <a:spcPts val="0"/>
              </a:spcAft>
              <a:buSzPts val="1920"/>
              <a:buNone/>
            </a:pPr>
            <a:endParaRPr sz="2400" dirty="0">
              <a:solidFill>
                <a:schemeClr val="dk1"/>
              </a:solidFill>
              <a:highlight>
                <a:schemeClr val="lt1"/>
              </a:highlight>
            </a:endParaRPr>
          </a:p>
          <a:p>
            <a:pPr marL="137162" lvl="0" indent="0" algn="l" rtl="0">
              <a:spcBef>
                <a:spcPts val="0"/>
              </a:spcBef>
              <a:spcAft>
                <a:spcPts val="0"/>
              </a:spcAft>
              <a:buSzPts val="1920"/>
              <a:buNone/>
            </a:pPr>
            <a:endParaRPr sz="2400" dirty="0">
              <a:solidFill>
                <a:schemeClr val="dk1"/>
              </a:solidFill>
              <a:highlight>
                <a:schemeClr val="lt1"/>
              </a:highlight>
            </a:endParaRPr>
          </a:p>
          <a:p>
            <a:pPr marL="137162" lvl="0" indent="0" algn="l" rtl="0">
              <a:spcBef>
                <a:spcPts val="0"/>
              </a:spcBef>
              <a:spcAft>
                <a:spcPts val="0"/>
              </a:spcAft>
              <a:buSzPts val="1920"/>
              <a:buNone/>
            </a:pPr>
            <a:endParaRPr sz="2400" dirty="0">
              <a:solidFill>
                <a:schemeClr val="dk1"/>
              </a:solidFill>
              <a:highlight>
                <a:schemeClr val="lt1"/>
              </a:highlight>
            </a:endParaRPr>
          </a:p>
          <a:p>
            <a:pPr marL="137162" lvl="0" indent="0" algn="l" rtl="0">
              <a:spcBef>
                <a:spcPts val="0"/>
              </a:spcBef>
              <a:spcAft>
                <a:spcPts val="0"/>
              </a:spcAft>
              <a:buSzPts val="1920"/>
              <a:buNone/>
            </a:pPr>
            <a:endParaRPr sz="2400" dirty="0">
              <a:solidFill>
                <a:schemeClr val="dk1"/>
              </a:solidFill>
              <a:highlight>
                <a:schemeClr val="lt1"/>
              </a:highlight>
            </a:endParaRPr>
          </a:p>
          <a:p>
            <a:pPr marL="137162" lvl="0" indent="0" algn="l" rtl="0">
              <a:spcBef>
                <a:spcPts val="0"/>
              </a:spcBef>
              <a:spcAft>
                <a:spcPts val="0"/>
              </a:spcAft>
              <a:buSzPts val="1920"/>
              <a:buNone/>
            </a:pPr>
            <a:r>
              <a:rPr lang="x-none" sz="2400" dirty="0">
                <a:solidFill>
                  <a:schemeClr val="dk1"/>
                </a:solidFill>
                <a:highlight>
                  <a:schemeClr val="lt1"/>
                </a:highlight>
              </a:rPr>
              <a:t> Neste fagdag 1</a:t>
            </a:r>
            <a:r>
              <a:rPr lang="nb-NO" sz="2400" dirty="0">
                <a:solidFill>
                  <a:schemeClr val="dk1"/>
                </a:solidFill>
                <a:highlight>
                  <a:schemeClr val="lt1"/>
                </a:highlight>
              </a:rPr>
              <a:t>2</a:t>
            </a:r>
            <a:r>
              <a:rPr lang="x-none" sz="2400" dirty="0">
                <a:solidFill>
                  <a:schemeClr val="dk1"/>
                </a:solidFill>
                <a:highlight>
                  <a:schemeClr val="lt1"/>
                </a:highlight>
              </a:rPr>
              <a:t>.01.22. </a:t>
            </a:r>
            <a:endParaRPr sz="2400" dirty="0">
              <a:solidFill>
                <a:schemeClr val="dk1"/>
              </a:solidFill>
              <a:highlight>
                <a:schemeClr val="lt1"/>
              </a:highlight>
            </a:endParaRPr>
          </a:p>
          <a:p>
            <a:pPr marL="0" lvl="0" indent="0" algn="l" rtl="0">
              <a:spcBef>
                <a:spcPts val="0"/>
              </a:spcBef>
              <a:spcAft>
                <a:spcPts val="0"/>
              </a:spcAft>
              <a:buSzPts val="1920"/>
              <a:buNone/>
            </a:pPr>
            <a:r>
              <a:rPr lang="x-none" sz="2400" dirty="0">
                <a:solidFill>
                  <a:schemeClr val="dk1"/>
                </a:solidFill>
                <a:highlight>
                  <a:schemeClr val="lt1"/>
                </a:highlight>
              </a:rPr>
              <a:t>  Tema: </a:t>
            </a:r>
            <a:r>
              <a:rPr lang="x-none" sz="2400" i="1" dirty="0">
                <a:solidFill>
                  <a:schemeClr val="dk1"/>
                </a:solidFill>
                <a:highlight>
                  <a:schemeClr val="lt1"/>
                </a:highlight>
              </a:rPr>
              <a:t>Hvordan avdekke og stoppe mobbing?</a:t>
            </a:r>
            <a:endParaRPr sz="2400" i="1" dirty="0">
              <a:solidFill>
                <a:schemeClr val="dk1"/>
              </a:solidFill>
              <a:highlight>
                <a:schemeClr val="lt1"/>
              </a:highlight>
            </a:endParaRPr>
          </a:p>
          <a:p>
            <a:pPr marL="342900" lvl="0" indent="-251459" algn="l" rtl="0">
              <a:spcBef>
                <a:spcPts val="1000"/>
              </a:spcBef>
              <a:spcAft>
                <a:spcPts val="0"/>
              </a:spcAft>
              <a:buSzPts val="1440"/>
              <a:buNone/>
            </a:pPr>
            <a:endParaRPr dirty="0">
              <a:solidFill>
                <a:schemeClr val="dk1"/>
              </a:solidFill>
              <a:highlight>
                <a:schemeClr val="lt1"/>
              </a:highlight>
            </a:endParaRPr>
          </a:p>
        </p:txBody>
      </p:sp>
      <p:sp>
        <p:nvSpPr>
          <p:cNvPr id="448" name="Google Shape;448;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a:t>AT/ER - MKA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x-none"/>
              <a:t>Gjennomføring av relasjonskartlegging</a:t>
            </a:r>
            <a:endParaRPr/>
          </a:p>
        </p:txBody>
      </p:sp>
      <p:sp>
        <p:nvSpPr>
          <p:cNvPr id="463" name="Google Shape;463;p32"/>
          <p:cNvSpPr txBox="1">
            <a:spLocks noGrp="1"/>
          </p:cNvSpPr>
          <p:nvPr>
            <p:ph type="body" idx="1"/>
          </p:nvPr>
        </p:nvSpPr>
        <p:spPr>
          <a:xfrm>
            <a:off x="838199" y="1478942"/>
            <a:ext cx="10874071" cy="537905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endParaRPr/>
          </a:p>
          <a:p>
            <a:pPr marL="0" lvl="0" indent="0" algn="l" rtl="0">
              <a:spcBef>
                <a:spcPts val="1000"/>
              </a:spcBef>
              <a:spcAft>
                <a:spcPts val="0"/>
              </a:spcAft>
              <a:buSzPts val="1440"/>
              <a:buNone/>
            </a:pPr>
            <a:r>
              <a:rPr lang="x-none"/>
              <a:t>Bruk </a:t>
            </a:r>
            <a:endParaRPr/>
          </a:p>
          <a:p>
            <a:pPr marL="0" lvl="0" indent="0" algn="l" rtl="0">
              <a:spcBef>
                <a:spcPts val="1000"/>
              </a:spcBef>
              <a:spcAft>
                <a:spcPts val="0"/>
              </a:spcAft>
              <a:buSzPts val="1440"/>
              <a:buNone/>
            </a:pPr>
            <a:endParaRPr/>
          </a:p>
          <a:p>
            <a:pPr marL="0" lvl="0" indent="0" algn="l" rtl="0">
              <a:spcBef>
                <a:spcPts val="1000"/>
              </a:spcBef>
              <a:spcAft>
                <a:spcPts val="0"/>
              </a:spcAft>
              <a:buSzPts val="1440"/>
              <a:buNone/>
            </a:pPr>
            <a:r>
              <a:rPr lang="x-none"/>
              <a:t>Lærer vurderer alle elevene individuelt på eget skjema. Bruk klasselista (5min) </a:t>
            </a:r>
            <a:endParaRPr/>
          </a:p>
          <a:p>
            <a:pPr marL="0" lvl="0" indent="0" algn="l" rtl="0">
              <a:spcBef>
                <a:spcPts val="1000"/>
              </a:spcBef>
              <a:spcAft>
                <a:spcPts val="0"/>
              </a:spcAft>
              <a:buSzPts val="1440"/>
              <a:buNone/>
            </a:pPr>
            <a:endParaRPr/>
          </a:p>
          <a:p>
            <a:pPr marL="0" lvl="0" indent="0" algn="l" rtl="0">
              <a:spcBef>
                <a:spcPts val="1000"/>
              </a:spcBef>
              <a:spcAft>
                <a:spcPts val="0"/>
              </a:spcAft>
              <a:buSzPts val="1440"/>
              <a:buNone/>
            </a:pPr>
            <a:r>
              <a:rPr lang="x-none"/>
              <a:t>Kontaktlærer sammenfatter alle vurderingene på et nytt samleskjema for klassen.(10 min)</a:t>
            </a:r>
            <a:endParaRPr/>
          </a:p>
          <a:p>
            <a:pPr marL="0" lvl="0" indent="0" algn="l" rtl="0">
              <a:spcBef>
                <a:spcPts val="1000"/>
              </a:spcBef>
              <a:spcAft>
                <a:spcPts val="0"/>
              </a:spcAft>
              <a:buSzPts val="1440"/>
              <a:buNone/>
            </a:pPr>
            <a:endParaRPr/>
          </a:p>
          <a:p>
            <a:pPr marL="0" lvl="0" indent="0" algn="l" rtl="0">
              <a:spcBef>
                <a:spcPts val="1000"/>
              </a:spcBef>
              <a:spcAft>
                <a:spcPts val="0"/>
              </a:spcAft>
              <a:buSzPts val="1440"/>
              <a:buNone/>
            </a:pPr>
            <a:r>
              <a:rPr lang="x-none"/>
              <a:t>Reflekter over det samlede resultatet: Er det noen elever som ikke har en god relasjon til noen voksen? Noen barn har en god relasjon til noen voksne men ikke til andre. Hva tror dere kan være mulige årsaker? Hva er inngangen /suksessfaktorene for de som har en god relasjon til barnet/ungdommen? (15 min)</a:t>
            </a:r>
            <a:endParaRPr/>
          </a:p>
          <a:p>
            <a:pPr marL="0" lvl="0" indent="0" algn="l" rtl="0">
              <a:spcBef>
                <a:spcPts val="1000"/>
              </a:spcBef>
              <a:spcAft>
                <a:spcPts val="0"/>
              </a:spcAft>
              <a:buSzPts val="1440"/>
              <a:buNone/>
            </a:pPr>
            <a:endParaRPr/>
          </a:p>
          <a:p>
            <a:pPr marL="0" lvl="0" indent="0" algn="l" rtl="0">
              <a:spcBef>
                <a:spcPts val="1000"/>
              </a:spcBef>
              <a:spcAft>
                <a:spcPts val="0"/>
              </a:spcAft>
              <a:buSzPts val="1440"/>
              <a:buNone/>
            </a:pPr>
            <a:r>
              <a:rPr lang="x-none"/>
              <a:t>Informasjon om de voksnes relasjoner må ses i sammenheng med hvordan man kan komme i dialog med de sårbare/utsatte barna.</a:t>
            </a:r>
            <a:endParaRPr/>
          </a:p>
          <a:p>
            <a:pPr marL="0" lvl="0" indent="0" algn="l" rtl="0">
              <a:spcBef>
                <a:spcPts val="1000"/>
              </a:spcBef>
              <a:spcAft>
                <a:spcPts val="0"/>
              </a:spcAft>
              <a:buSzPts val="1440"/>
              <a:buNone/>
            </a:pPr>
            <a:endParaRPr/>
          </a:p>
          <a:p>
            <a:pPr marL="0" lvl="0" indent="0" algn="l" rtl="0">
              <a:spcBef>
                <a:spcPts val="1000"/>
              </a:spcBef>
              <a:spcAft>
                <a:spcPts val="0"/>
              </a:spcAft>
              <a:buSzPts val="1440"/>
              <a:buNone/>
            </a:pPr>
            <a:endParaRPr/>
          </a:p>
          <a:p>
            <a:pPr marL="0" lvl="0" indent="0" algn="l" rtl="0">
              <a:spcBef>
                <a:spcPts val="1000"/>
              </a:spcBef>
              <a:spcAft>
                <a:spcPts val="0"/>
              </a:spcAft>
              <a:buSzPts val="1440"/>
              <a:buNone/>
            </a:pPr>
            <a:endParaRPr/>
          </a:p>
        </p:txBody>
      </p:sp>
      <p:sp>
        <p:nvSpPr>
          <p:cNvPr id="464" name="Google Shape;464;p32"/>
          <p:cNvSpPr/>
          <p:nvPr/>
        </p:nvSpPr>
        <p:spPr>
          <a:xfrm>
            <a:off x="2429147" y="1956155"/>
            <a:ext cx="330237" cy="252387"/>
          </a:xfrm>
          <a:prstGeom prst="smileyFace">
            <a:avLst>
              <a:gd name="adj" fmla="val 4653"/>
            </a:avLst>
          </a:prstGeom>
          <a:solidFill>
            <a:srgbClr val="FFFF00"/>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rebuchet MS"/>
              <a:ea typeface="Trebuchet MS"/>
              <a:cs typeface="Trebuchet MS"/>
              <a:sym typeface="Trebuchet MS"/>
            </a:endParaRPr>
          </a:p>
        </p:txBody>
      </p:sp>
      <p:sp>
        <p:nvSpPr>
          <p:cNvPr id="465" name="Google Shape;465;p32"/>
          <p:cNvSpPr/>
          <p:nvPr/>
        </p:nvSpPr>
        <p:spPr>
          <a:xfrm>
            <a:off x="3167737" y="1963971"/>
            <a:ext cx="327584" cy="247652"/>
          </a:xfrm>
          <a:prstGeom prst="smileyFace">
            <a:avLst>
              <a:gd name="adj" fmla="val -126"/>
            </a:avLst>
          </a:prstGeom>
          <a:solidFill>
            <a:srgbClr val="FFFF00"/>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rebuchet MS"/>
              <a:ea typeface="Trebuchet MS"/>
              <a:cs typeface="Trebuchet MS"/>
              <a:sym typeface="Trebuchet MS"/>
            </a:endParaRPr>
          </a:p>
        </p:txBody>
      </p:sp>
      <p:sp>
        <p:nvSpPr>
          <p:cNvPr id="466" name="Google Shape;466;p32"/>
          <p:cNvSpPr/>
          <p:nvPr/>
        </p:nvSpPr>
        <p:spPr>
          <a:xfrm>
            <a:off x="3951314" y="1985621"/>
            <a:ext cx="264968" cy="226002"/>
          </a:xfrm>
          <a:prstGeom prst="smileyFace">
            <a:avLst>
              <a:gd name="adj" fmla="val -4653"/>
            </a:avLst>
          </a:prstGeom>
          <a:solidFill>
            <a:srgbClr val="FFFF00"/>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rebuchet MS"/>
              <a:ea typeface="Trebuchet MS"/>
              <a:cs typeface="Trebuchet MS"/>
              <a:sym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x-none" sz="2500"/>
              <a:t>Eksempel oppsummering av data fra relasjonskartlegginga</a:t>
            </a:r>
            <a:endParaRPr sz="2500"/>
          </a:p>
        </p:txBody>
      </p:sp>
      <p:graphicFrame>
        <p:nvGraphicFramePr>
          <p:cNvPr id="473" name="Google Shape;473;p34"/>
          <p:cNvGraphicFramePr/>
          <p:nvPr/>
        </p:nvGraphicFramePr>
        <p:xfrm>
          <a:off x="2902257" y="2250836"/>
          <a:ext cx="6172250" cy="1973370"/>
        </p:xfrm>
        <a:graphic>
          <a:graphicData uri="http://schemas.openxmlformats.org/drawingml/2006/table">
            <a:tbl>
              <a:tblPr firstRow="1" bandRow="1">
                <a:noFill/>
                <a:tableStyleId>{F563FBDA-1F29-482B-91F4-69781D34644A}</a:tableStyleId>
              </a:tblPr>
              <a:tblGrid>
                <a:gridCol w="1234450">
                  <a:extLst>
                    <a:ext uri="{9D8B030D-6E8A-4147-A177-3AD203B41FA5}">
                      <a16:colId xmlns:a16="http://schemas.microsoft.com/office/drawing/2014/main" val="20000"/>
                    </a:ext>
                  </a:extLst>
                </a:gridCol>
                <a:gridCol w="1234450">
                  <a:extLst>
                    <a:ext uri="{9D8B030D-6E8A-4147-A177-3AD203B41FA5}">
                      <a16:colId xmlns:a16="http://schemas.microsoft.com/office/drawing/2014/main" val="20001"/>
                    </a:ext>
                  </a:extLst>
                </a:gridCol>
                <a:gridCol w="1234450">
                  <a:extLst>
                    <a:ext uri="{9D8B030D-6E8A-4147-A177-3AD203B41FA5}">
                      <a16:colId xmlns:a16="http://schemas.microsoft.com/office/drawing/2014/main" val="20002"/>
                    </a:ext>
                  </a:extLst>
                </a:gridCol>
                <a:gridCol w="1234450">
                  <a:extLst>
                    <a:ext uri="{9D8B030D-6E8A-4147-A177-3AD203B41FA5}">
                      <a16:colId xmlns:a16="http://schemas.microsoft.com/office/drawing/2014/main" val="20003"/>
                    </a:ext>
                  </a:extLst>
                </a:gridCol>
                <a:gridCol w="1234450">
                  <a:extLst>
                    <a:ext uri="{9D8B030D-6E8A-4147-A177-3AD203B41FA5}">
                      <a16:colId xmlns:a16="http://schemas.microsoft.com/office/drawing/2014/main" val="20004"/>
                    </a:ext>
                  </a:extLst>
                </a:gridCol>
              </a:tblGrid>
              <a:tr h="278100">
                <a:tc>
                  <a:txBody>
                    <a:bodyPr/>
                    <a:lstStyle/>
                    <a:p>
                      <a:pPr marL="0" marR="0" lvl="0" indent="0" algn="l" rtl="0">
                        <a:spcBef>
                          <a:spcPts val="0"/>
                        </a:spcBef>
                        <a:spcAft>
                          <a:spcPts val="0"/>
                        </a:spcAft>
                        <a:buNone/>
                      </a:pPr>
                      <a:r>
                        <a:rPr lang="x-none" sz="1400">
                          <a:solidFill>
                            <a:schemeClr val="lt1"/>
                          </a:solidFill>
                        </a:rPr>
                        <a:t>Lærer</a:t>
                      </a:r>
                      <a:endParaRPr/>
                    </a:p>
                  </a:txBody>
                  <a:tcPr marL="68575" marR="68575" marT="34275" marB="34275"/>
                </a:tc>
                <a:tc>
                  <a:txBody>
                    <a:bodyPr/>
                    <a:lstStyle/>
                    <a:p>
                      <a:pPr marL="0" marR="0" lvl="0" indent="0" algn="l" rtl="0">
                        <a:spcBef>
                          <a:spcPts val="0"/>
                        </a:spcBef>
                        <a:spcAft>
                          <a:spcPts val="0"/>
                        </a:spcAft>
                        <a:buNone/>
                      </a:pPr>
                      <a:r>
                        <a:rPr lang="x-none" sz="1400">
                          <a:solidFill>
                            <a:schemeClr val="lt1"/>
                          </a:solidFill>
                        </a:rPr>
                        <a:t>Pernille</a:t>
                      </a:r>
                      <a:endParaRPr sz="1400">
                        <a:solidFill>
                          <a:schemeClr val="lt1"/>
                        </a:solidFill>
                      </a:endParaRPr>
                    </a:p>
                  </a:txBody>
                  <a:tcPr marL="68575" marR="68575" marT="34275" marB="34275"/>
                </a:tc>
                <a:tc>
                  <a:txBody>
                    <a:bodyPr/>
                    <a:lstStyle/>
                    <a:p>
                      <a:pPr marL="0" marR="0" lvl="0" indent="0" algn="l" rtl="0">
                        <a:spcBef>
                          <a:spcPts val="0"/>
                        </a:spcBef>
                        <a:spcAft>
                          <a:spcPts val="0"/>
                        </a:spcAft>
                        <a:buNone/>
                      </a:pPr>
                      <a:r>
                        <a:rPr lang="x-none" sz="1400">
                          <a:solidFill>
                            <a:schemeClr val="lt1"/>
                          </a:solidFill>
                        </a:rPr>
                        <a:t>Tore</a:t>
                      </a:r>
                      <a:endParaRPr/>
                    </a:p>
                  </a:txBody>
                  <a:tcPr marL="68575" marR="68575" marT="34275" marB="34275"/>
                </a:tc>
                <a:tc>
                  <a:txBody>
                    <a:bodyPr/>
                    <a:lstStyle/>
                    <a:p>
                      <a:pPr marL="0" marR="0" lvl="0" indent="0" algn="l" rtl="0">
                        <a:spcBef>
                          <a:spcPts val="0"/>
                        </a:spcBef>
                        <a:spcAft>
                          <a:spcPts val="0"/>
                        </a:spcAft>
                        <a:buNone/>
                      </a:pPr>
                      <a:r>
                        <a:rPr lang="x-none" sz="1400"/>
                        <a:t>Liv</a:t>
                      </a:r>
                      <a:endParaRPr/>
                    </a:p>
                  </a:txBody>
                  <a:tcPr marL="68575" marR="68575" marT="34275" marB="34275"/>
                </a:tc>
                <a:tc>
                  <a:txBody>
                    <a:bodyPr/>
                    <a:lstStyle/>
                    <a:p>
                      <a:pPr marL="0" marR="0" lvl="0" indent="0" algn="l" rtl="0">
                        <a:spcBef>
                          <a:spcPts val="0"/>
                        </a:spcBef>
                        <a:spcAft>
                          <a:spcPts val="0"/>
                        </a:spcAft>
                        <a:buNone/>
                      </a:pPr>
                      <a:r>
                        <a:rPr lang="x-none" sz="1400"/>
                        <a:t>Anne</a:t>
                      </a:r>
                      <a:endParaRPr/>
                    </a:p>
                  </a:txBody>
                  <a:tcPr marL="68575" marR="68575" marT="34275" marB="34275"/>
                </a:tc>
                <a:extLst>
                  <a:ext uri="{0D108BD9-81ED-4DB2-BD59-A6C34878D82A}">
                    <a16:rowId xmlns:a16="http://schemas.microsoft.com/office/drawing/2014/main" val="10000"/>
                  </a:ext>
                </a:extLst>
              </a:tr>
              <a:tr h="278100">
                <a:tc>
                  <a:txBody>
                    <a:bodyPr/>
                    <a:lstStyle/>
                    <a:p>
                      <a:pPr marL="0" marR="0" lvl="0" indent="0" algn="l" rtl="0">
                        <a:spcBef>
                          <a:spcPts val="0"/>
                        </a:spcBef>
                        <a:spcAft>
                          <a:spcPts val="0"/>
                        </a:spcAft>
                        <a:buNone/>
                      </a:pPr>
                      <a:r>
                        <a:rPr lang="x-none" sz="1400"/>
                        <a:t>Elever</a:t>
                      </a:r>
                      <a:endParaRPr/>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solidFill>
                      <a:schemeClr val="dk1"/>
                    </a:solidFill>
                  </a:tcPr>
                </a:tc>
                <a:tc>
                  <a:txBody>
                    <a:bodyPr/>
                    <a:lstStyle/>
                    <a:p>
                      <a:pPr marL="0" marR="0" lvl="0" indent="0" algn="l" rtl="0">
                        <a:spcBef>
                          <a:spcPts val="0"/>
                        </a:spcBef>
                        <a:spcAft>
                          <a:spcPts val="0"/>
                        </a:spcAft>
                        <a:buNone/>
                      </a:pPr>
                      <a:endParaRPr sz="1400"/>
                    </a:p>
                  </a:txBody>
                  <a:tcPr marL="68575" marR="68575" marT="34275" marB="34275">
                    <a:solidFill>
                      <a:schemeClr val="dk1"/>
                    </a:solidFill>
                  </a:tcPr>
                </a:tc>
                <a:tc>
                  <a:txBody>
                    <a:bodyPr/>
                    <a:lstStyle/>
                    <a:p>
                      <a:pPr marL="0" marR="0" lvl="0" indent="0" algn="l" rtl="0">
                        <a:spcBef>
                          <a:spcPts val="0"/>
                        </a:spcBef>
                        <a:spcAft>
                          <a:spcPts val="0"/>
                        </a:spcAft>
                        <a:buNone/>
                      </a:pPr>
                      <a:endParaRPr sz="1400"/>
                    </a:p>
                  </a:txBody>
                  <a:tcPr marL="68575" marR="68575" marT="34275" marB="34275">
                    <a:solidFill>
                      <a:schemeClr val="dk1"/>
                    </a:solidFill>
                  </a:tcPr>
                </a:tc>
                <a:tc>
                  <a:txBody>
                    <a:bodyPr/>
                    <a:lstStyle/>
                    <a:p>
                      <a:pPr marL="0" marR="0" lvl="0" indent="0" algn="l" rtl="0">
                        <a:spcBef>
                          <a:spcPts val="0"/>
                        </a:spcBef>
                        <a:spcAft>
                          <a:spcPts val="0"/>
                        </a:spcAft>
                        <a:buNone/>
                      </a:pPr>
                      <a:endParaRPr sz="1400"/>
                    </a:p>
                  </a:txBody>
                  <a:tcPr marL="68575" marR="68575" marT="34275" marB="34275">
                    <a:solidFill>
                      <a:schemeClr val="dk1"/>
                    </a:solidFill>
                  </a:tcPr>
                </a:tc>
                <a:extLst>
                  <a:ext uri="{0D108BD9-81ED-4DB2-BD59-A6C34878D82A}">
                    <a16:rowId xmlns:a16="http://schemas.microsoft.com/office/drawing/2014/main" val="10001"/>
                  </a:ext>
                </a:extLst>
              </a:tr>
              <a:tr h="278100">
                <a:tc>
                  <a:txBody>
                    <a:bodyPr/>
                    <a:lstStyle/>
                    <a:p>
                      <a:pPr marL="0" marR="0" lvl="0" indent="0" algn="l" rtl="0">
                        <a:spcBef>
                          <a:spcPts val="0"/>
                        </a:spcBef>
                        <a:spcAft>
                          <a:spcPts val="0"/>
                        </a:spcAft>
                        <a:buNone/>
                      </a:pPr>
                      <a:r>
                        <a:rPr lang="x-none" sz="1400"/>
                        <a:t>Janne</a:t>
                      </a:r>
                      <a:endParaRPr/>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extLst>
                  <a:ext uri="{0D108BD9-81ED-4DB2-BD59-A6C34878D82A}">
                    <a16:rowId xmlns:a16="http://schemas.microsoft.com/office/drawing/2014/main" val="10002"/>
                  </a:ext>
                </a:extLst>
              </a:tr>
              <a:tr h="278100">
                <a:tc>
                  <a:txBody>
                    <a:bodyPr/>
                    <a:lstStyle/>
                    <a:p>
                      <a:pPr marL="0" marR="0" lvl="0" indent="0" algn="l" rtl="0">
                        <a:spcBef>
                          <a:spcPts val="0"/>
                        </a:spcBef>
                        <a:spcAft>
                          <a:spcPts val="0"/>
                        </a:spcAft>
                        <a:buNone/>
                      </a:pPr>
                      <a:r>
                        <a:rPr lang="x-none" sz="1400"/>
                        <a:t>Hanne</a:t>
                      </a:r>
                      <a:endParaRPr/>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extLst>
                  <a:ext uri="{0D108BD9-81ED-4DB2-BD59-A6C34878D82A}">
                    <a16:rowId xmlns:a16="http://schemas.microsoft.com/office/drawing/2014/main" val="10003"/>
                  </a:ext>
                </a:extLst>
              </a:tr>
              <a:tr h="278100">
                <a:tc>
                  <a:txBody>
                    <a:bodyPr/>
                    <a:lstStyle/>
                    <a:p>
                      <a:pPr marL="0" marR="0" lvl="0" indent="0" algn="l" rtl="0">
                        <a:spcBef>
                          <a:spcPts val="0"/>
                        </a:spcBef>
                        <a:spcAft>
                          <a:spcPts val="0"/>
                        </a:spcAft>
                        <a:buNone/>
                      </a:pPr>
                      <a:r>
                        <a:rPr lang="x-none" sz="1400"/>
                        <a:t>Solveig</a:t>
                      </a:r>
                      <a:endParaRPr/>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extLst>
                  <a:ext uri="{0D108BD9-81ED-4DB2-BD59-A6C34878D82A}">
                    <a16:rowId xmlns:a16="http://schemas.microsoft.com/office/drawing/2014/main" val="10004"/>
                  </a:ext>
                </a:extLst>
              </a:tr>
              <a:tr h="278100">
                <a:tc>
                  <a:txBody>
                    <a:bodyPr/>
                    <a:lstStyle/>
                    <a:p>
                      <a:pPr marL="0" marR="0" lvl="0" indent="0" algn="l" rtl="0">
                        <a:spcBef>
                          <a:spcPts val="0"/>
                        </a:spcBef>
                        <a:spcAft>
                          <a:spcPts val="0"/>
                        </a:spcAft>
                        <a:buNone/>
                      </a:pPr>
                      <a:r>
                        <a:rPr lang="x-none" sz="1400"/>
                        <a:t>Ole</a:t>
                      </a:r>
                      <a:endParaRPr/>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extLst>
                  <a:ext uri="{0D108BD9-81ED-4DB2-BD59-A6C34878D82A}">
                    <a16:rowId xmlns:a16="http://schemas.microsoft.com/office/drawing/2014/main" val="10005"/>
                  </a:ext>
                </a:extLst>
              </a:tr>
              <a:tr h="278100">
                <a:tc>
                  <a:txBody>
                    <a:bodyPr/>
                    <a:lstStyle/>
                    <a:p>
                      <a:pPr marL="0" marR="0" lvl="0" indent="0" algn="l" rtl="0">
                        <a:spcBef>
                          <a:spcPts val="0"/>
                        </a:spcBef>
                        <a:spcAft>
                          <a:spcPts val="0"/>
                        </a:spcAft>
                        <a:buNone/>
                      </a:pPr>
                      <a:r>
                        <a:rPr lang="x-none" sz="1400"/>
                        <a:t>Mohammed</a:t>
                      </a:r>
                      <a:endParaRPr/>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tc>
                  <a:txBody>
                    <a:bodyPr/>
                    <a:lstStyle/>
                    <a:p>
                      <a:pPr marL="0" marR="0" lvl="0" indent="0" algn="l" rtl="0">
                        <a:spcBef>
                          <a:spcPts val="0"/>
                        </a:spcBef>
                        <a:spcAft>
                          <a:spcPts val="0"/>
                        </a:spcAft>
                        <a:buNone/>
                      </a:pPr>
                      <a:endParaRPr sz="1400"/>
                    </a:p>
                  </a:txBody>
                  <a:tcPr marL="68575" marR="68575" marT="34275" marB="34275"/>
                </a:tc>
                <a:extLst>
                  <a:ext uri="{0D108BD9-81ED-4DB2-BD59-A6C34878D82A}">
                    <a16:rowId xmlns:a16="http://schemas.microsoft.com/office/drawing/2014/main" val="10006"/>
                  </a:ext>
                </a:extLst>
              </a:tr>
            </a:tbl>
          </a:graphicData>
        </a:graphic>
      </p:graphicFrame>
      <p:cxnSp>
        <p:nvCxnSpPr>
          <p:cNvPr id="474" name="Google Shape;474;p34"/>
          <p:cNvCxnSpPr/>
          <p:nvPr/>
        </p:nvCxnSpPr>
        <p:spPr>
          <a:xfrm>
            <a:off x="3719513" y="2240756"/>
            <a:ext cx="323850" cy="0"/>
          </a:xfrm>
          <a:prstGeom prst="straightConnector1">
            <a:avLst/>
          </a:prstGeom>
          <a:noFill/>
          <a:ln w="12700" cap="rnd" cmpd="sng">
            <a:solidFill>
              <a:schemeClr val="accent1"/>
            </a:solidFill>
            <a:prstDash val="solid"/>
            <a:round/>
            <a:headEnd type="none" w="sm" len="sm"/>
            <a:tailEnd type="stealth" w="med" len="med"/>
          </a:ln>
        </p:spPr>
      </p:cxnSp>
      <p:cxnSp>
        <p:nvCxnSpPr>
          <p:cNvPr id="475" name="Google Shape;475;p34"/>
          <p:cNvCxnSpPr/>
          <p:nvPr/>
        </p:nvCxnSpPr>
        <p:spPr>
          <a:xfrm>
            <a:off x="3805238" y="2229283"/>
            <a:ext cx="323850" cy="0"/>
          </a:xfrm>
          <a:prstGeom prst="straightConnector1">
            <a:avLst/>
          </a:prstGeom>
          <a:noFill/>
          <a:ln w="12700" cap="rnd" cmpd="sng">
            <a:solidFill>
              <a:schemeClr val="accent1"/>
            </a:solidFill>
            <a:prstDash val="solid"/>
            <a:round/>
            <a:headEnd type="none" w="sm" len="sm"/>
            <a:tailEnd type="stealth" w="med" len="med"/>
          </a:ln>
        </p:spPr>
      </p:cxnSp>
      <p:sp>
        <p:nvSpPr>
          <p:cNvPr id="476" name="Google Shape;476;p34"/>
          <p:cNvSpPr/>
          <p:nvPr/>
        </p:nvSpPr>
        <p:spPr>
          <a:xfrm>
            <a:off x="4462032" y="2565798"/>
            <a:ext cx="330237" cy="278714"/>
          </a:xfrm>
          <a:prstGeom prst="smileyFace">
            <a:avLst>
              <a:gd name="adj" fmla="val 4653"/>
            </a:avLst>
          </a:prstGeom>
          <a:solidFill>
            <a:srgbClr val="FFFF00"/>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rebuchet MS"/>
              <a:ea typeface="Trebuchet MS"/>
              <a:cs typeface="Trebuchet MS"/>
              <a:sym typeface="Trebuchet MS"/>
            </a:endParaRPr>
          </a:p>
        </p:txBody>
      </p:sp>
      <p:sp>
        <p:nvSpPr>
          <p:cNvPr id="477" name="Google Shape;477;p34"/>
          <p:cNvSpPr/>
          <p:nvPr/>
        </p:nvSpPr>
        <p:spPr>
          <a:xfrm>
            <a:off x="4680646" y="3383972"/>
            <a:ext cx="264968" cy="226002"/>
          </a:xfrm>
          <a:prstGeom prst="smileyFace">
            <a:avLst>
              <a:gd name="adj" fmla="val -4653"/>
            </a:avLst>
          </a:prstGeom>
          <a:solidFill>
            <a:srgbClr val="FFFF00"/>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rebuchet MS"/>
              <a:ea typeface="Trebuchet MS"/>
              <a:cs typeface="Trebuchet MS"/>
              <a:sym typeface="Trebuchet MS"/>
            </a:endParaRPr>
          </a:p>
        </p:txBody>
      </p:sp>
      <p:sp>
        <p:nvSpPr>
          <p:cNvPr id="478" name="Google Shape;478;p34"/>
          <p:cNvSpPr/>
          <p:nvPr/>
        </p:nvSpPr>
        <p:spPr>
          <a:xfrm>
            <a:off x="4462030" y="3609974"/>
            <a:ext cx="327584" cy="247652"/>
          </a:xfrm>
          <a:prstGeom prst="smileyFace">
            <a:avLst>
              <a:gd name="adj" fmla="val -126"/>
            </a:avLst>
          </a:prstGeom>
          <a:solidFill>
            <a:srgbClr val="FFFF00"/>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rebuchet MS"/>
              <a:ea typeface="Trebuchet MS"/>
              <a:cs typeface="Trebuchet MS"/>
              <a:sym typeface="Trebuchet MS"/>
            </a:endParaRPr>
          </a:p>
        </p:txBody>
      </p:sp>
      <p:sp>
        <p:nvSpPr>
          <p:cNvPr id="479" name="Google Shape;479;p34"/>
          <p:cNvSpPr/>
          <p:nvPr/>
        </p:nvSpPr>
        <p:spPr>
          <a:xfrm>
            <a:off x="5550478" y="3383972"/>
            <a:ext cx="327584" cy="247652"/>
          </a:xfrm>
          <a:prstGeom prst="smileyFace">
            <a:avLst>
              <a:gd name="adj" fmla="val -126"/>
            </a:avLst>
          </a:prstGeom>
          <a:solidFill>
            <a:srgbClr val="FFFF00"/>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rebuchet MS"/>
              <a:ea typeface="Trebuchet MS"/>
              <a:cs typeface="Trebuchet MS"/>
              <a:sym typeface="Trebuchet MS"/>
            </a:endParaRPr>
          </a:p>
        </p:txBody>
      </p:sp>
      <p:sp>
        <p:nvSpPr>
          <p:cNvPr id="480" name="Google Shape;480;p34"/>
          <p:cNvSpPr/>
          <p:nvPr/>
        </p:nvSpPr>
        <p:spPr>
          <a:xfrm>
            <a:off x="5823240" y="3609974"/>
            <a:ext cx="330237" cy="278714"/>
          </a:xfrm>
          <a:prstGeom prst="smileyFace">
            <a:avLst>
              <a:gd name="adj" fmla="val 4653"/>
            </a:avLst>
          </a:prstGeom>
          <a:solidFill>
            <a:srgbClr val="FFFF00"/>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rebuchet MS"/>
              <a:ea typeface="Trebuchet MS"/>
              <a:cs typeface="Trebuchet MS"/>
              <a:sym typeface="Trebuchet MS"/>
            </a:endParaRPr>
          </a:p>
        </p:txBody>
      </p:sp>
      <p:sp>
        <p:nvSpPr>
          <p:cNvPr id="481" name="Google Shape;481;p34"/>
          <p:cNvSpPr/>
          <p:nvPr/>
        </p:nvSpPr>
        <p:spPr>
          <a:xfrm>
            <a:off x="8184575" y="3352910"/>
            <a:ext cx="330237" cy="278714"/>
          </a:xfrm>
          <a:prstGeom prst="smileyFace">
            <a:avLst>
              <a:gd name="adj" fmla="val 4653"/>
            </a:avLst>
          </a:prstGeom>
          <a:solidFill>
            <a:srgbClr val="FFFF00"/>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rebuchet MS"/>
              <a:ea typeface="Trebuchet MS"/>
              <a:cs typeface="Trebuchet MS"/>
              <a:sym typeface="Trebuchet MS"/>
            </a:endParaRPr>
          </a:p>
        </p:txBody>
      </p:sp>
      <p:sp>
        <p:nvSpPr>
          <p:cNvPr id="482" name="Google Shape;482;p34"/>
          <p:cNvSpPr/>
          <p:nvPr/>
        </p:nvSpPr>
        <p:spPr>
          <a:xfrm>
            <a:off x="7007805" y="2556709"/>
            <a:ext cx="330237" cy="278714"/>
          </a:xfrm>
          <a:prstGeom prst="smileyFace">
            <a:avLst>
              <a:gd name="adj" fmla="val 4653"/>
            </a:avLst>
          </a:prstGeom>
          <a:solidFill>
            <a:srgbClr val="FFFF00"/>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rebuchet MS"/>
              <a:ea typeface="Trebuchet MS"/>
              <a:cs typeface="Trebuchet MS"/>
              <a:sym typeface="Trebuchet MS"/>
            </a:endParaRPr>
          </a:p>
        </p:txBody>
      </p:sp>
      <p:sp>
        <p:nvSpPr>
          <p:cNvPr id="483" name="Google Shape;483;p34"/>
          <p:cNvSpPr/>
          <p:nvPr/>
        </p:nvSpPr>
        <p:spPr>
          <a:xfrm>
            <a:off x="4515528" y="3087886"/>
            <a:ext cx="330237" cy="278714"/>
          </a:xfrm>
          <a:prstGeom prst="smileyFace">
            <a:avLst>
              <a:gd name="adj" fmla="val 4653"/>
            </a:avLst>
          </a:prstGeom>
          <a:solidFill>
            <a:srgbClr val="FFFF00"/>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rebuchet MS"/>
              <a:ea typeface="Trebuchet MS"/>
              <a:cs typeface="Trebuchet MS"/>
              <a:sym typeface="Trebuchet MS"/>
            </a:endParaRPr>
          </a:p>
        </p:txBody>
      </p:sp>
      <p:sp>
        <p:nvSpPr>
          <p:cNvPr id="484" name="Google Shape;484;p34"/>
          <p:cNvSpPr/>
          <p:nvPr/>
        </p:nvSpPr>
        <p:spPr>
          <a:xfrm>
            <a:off x="4789615" y="2822861"/>
            <a:ext cx="327584" cy="247652"/>
          </a:xfrm>
          <a:prstGeom prst="smileyFace">
            <a:avLst>
              <a:gd name="adj" fmla="val -126"/>
            </a:avLst>
          </a:prstGeom>
          <a:solidFill>
            <a:srgbClr val="FFFF00"/>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
          <p:cNvSpPr txBox="1">
            <a:spLocks noGrp="1"/>
          </p:cNvSpPr>
          <p:nvPr>
            <p:ph type="title"/>
          </p:nvPr>
        </p:nvSpPr>
        <p:spPr>
          <a:xfrm>
            <a:off x="2133600" y="609600"/>
            <a:ext cx="6347713" cy="132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3200"/>
              <a:buFont typeface="Trebuchet MS"/>
              <a:buNone/>
            </a:pPr>
            <a:r>
              <a:rPr lang="x-none" sz="3200">
                <a:solidFill>
                  <a:schemeClr val="accent1"/>
                </a:solidFill>
                <a:latin typeface="Trebuchet MS"/>
                <a:ea typeface="Trebuchet MS"/>
                <a:cs typeface="Trebuchet MS"/>
                <a:sym typeface="Trebuchet MS"/>
              </a:rPr>
              <a:t>”Den endimensjonale forklaringen”</a:t>
            </a:r>
            <a:endParaRPr/>
          </a:p>
        </p:txBody>
      </p:sp>
      <p:sp>
        <p:nvSpPr>
          <p:cNvPr id="165" name="Google Shape;165;p3"/>
          <p:cNvSpPr txBox="1">
            <a:spLocks noGrp="1"/>
          </p:cNvSpPr>
          <p:nvPr>
            <p:ph type="body" idx="1"/>
          </p:nvPr>
        </p:nvSpPr>
        <p:spPr>
          <a:xfrm>
            <a:off x="2133599" y="2160591"/>
            <a:ext cx="6347714" cy="3880773"/>
          </a:xfrm>
          <a:prstGeom prst="rect">
            <a:avLst/>
          </a:prstGeom>
          <a:noFill/>
          <a:ln>
            <a:noFill/>
          </a:ln>
        </p:spPr>
        <p:txBody>
          <a:bodyPr spcFirstLastPara="1" wrap="square" lIns="91425" tIns="91425" rIns="91425" bIns="91425" anchor="t" anchorCtr="0">
            <a:noAutofit/>
          </a:bodyPr>
          <a:lstStyle/>
          <a:p>
            <a:pPr marL="342900" lvl="0" indent="-254000" algn="l" rtl="0">
              <a:lnSpc>
                <a:spcPct val="100000"/>
              </a:lnSpc>
              <a:spcBef>
                <a:spcPts val="0"/>
              </a:spcBef>
              <a:spcAft>
                <a:spcPts val="0"/>
              </a:spcAft>
              <a:buClr>
                <a:schemeClr val="accent1"/>
              </a:buClr>
              <a:buSzPts val="1440"/>
              <a:buFont typeface="Noto Sans Symbols"/>
              <a:buChar char="▶"/>
            </a:pPr>
            <a:r>
              <a:rPr lang="x-none" sz="1800">
                <a:solidFill>
                  <a:srgbClr val="3F3F3F"/>
                </a:solidFill>
                <a:latin typeface="Trebuchet MS"/>
                <a:ea typeface="Trebuchet MS"/>
                <a:cs typeface="Trebuchet MS"/>
                <a:sym typeface="Trebuchet MS"/>
              </a:rPr>
              <a:t>Vanskene blir omtalt nesten utelukkende som et problem ved eleven selv</a:t>
            </a:r>
            <a:endParaRPr/>
          </a:p>
          <a:p>
            <a:pPr marL="342900" lvl="0" indent="-254000" algn="l" rtl="0">
              <a:lnSpc>
                <a:spcPct val="100000"/>
              </a:lnSpc>
              <a:spcBef>
                <a:spcPts val="1000"/>
              </a:spcBef>
              <a:spcAft>
                <a:spcPts val="0"/>
              </a:spcAft>
              <a:buClr>
                <a:schemeClr val="accent1"/>
              </a:buClr>
              <a:buSzPts val="1440"/>
              <a:buFont typeface="Noto Sans Symbols"/>
              <a:buChar char="▶"/>
            </a:pPr>
            <a:r>
              <a:rPr lang="x-none" sz="1800">
                <a:solidFill>
                  <a:srgbClr val="3F3F3F"/>
                </a:solidFill>
                <a:latin typeface="Trebuchet MS"/>
                <a:ea typeface="Trebuchet MS"/>
                <a:cs typeface="Trebuchet MS"/>
                <a:sym typeface="Trebuchet MS"/>
              </a:rPr>
              <a:t>Unnlater bl.a å si noe om:</a:t>
            </a:r>
            <a:endParaRPr/>
          </a:p>
          <a:p>
            <a:pPr marL="742950" lvl="1" indent="-209550" algn="l" rtl="0">
              <a:lnSpc>
                <a:spcPct val="100000"/>
              </a:lnSpc>
              <a:spcBef>
                <a:spcPts val="1000"/>
              </a:spcBef>
              <a:spcAft>
                <a:spcPts val="0"/>
              </a:spcAft>
              <a:buClr>
                <a:schemeClr val="accent1"/>
              </a:buClr>
              <a:buSzPts val="1280"/>
              <a:buFont typeface="Noto Sans Symbols"/>
              <a:buChar char="▶"/>
            </a:pPr>
            <a:r>
              <a:rPr lang="x-none" sz="1600">
                <a:solidFill>
                  <a:srgbClr val="3F3F3F"/>
                </a:solidFill>
                <a:latin typeface="Trebuchet MS"/>
                <a:ea typeface="Trebuchet MS"/>
                <a:cs typeface="Trebuchet MS"/>
                <a:sym typeface="Trebuchet MS"/>
              </a:rPr>
              <a:t>Det sosial miljøet - interaksjonen</a:t>
            </a:r>
            <a:endParaRPr/>
          </a:p>
          <a:p>
            <a:pPr marL="742950" lvl="1" indent="-209550" algn="l" rtl="0">
              <a:lnSpc>
                <a:spcPct val="100000"/>
              </a:lnSpc>
              <a:spcBef>
                <a:spcPts val="1000"/>
              </a:spcBef>
              <a:spcAft>
                <a:spcPts val="0"/>
              </a:spcAft>
              <a:buClr>
                <a:schemeClr val="accent1"/>
              </a:buClr>
              <a:buSzPts val="1280"/>
              <a:buFont typeface="Noto Sans Symbols"/>
              <a:buChar char="▶"/>
            </a:pPr>
            <a:r>
              <a:rPr lang="x-none" sz="1600">
                <a:solidFill>
                  <a:srgbClr val="3F3F3F"/>
                </a:solidFill>
                <a:latin typeface="Trebuchet MS"/>
                <a:ea typeface="Trebuchet MS"/>
                <a:cs typeface="Trebuchet MS"/>
                <a:sym typeface="Trebuchet MS"/>
              </a:rPr>
              <a:t>Den konkrete situasjonen</a:t>
            </a:r>
            <a:endParaRPr/>
          </a:p>
          <a:p>
            <a:pPr marL="742950" lvl="1" indent="-209550" algn="l" rtl="0">
              <a:lnSpc>
                <a:spcPct val="100000"/>
              </a:lnSpc>
              <a:spcBef>
                <a:spcPts val="1000"/>
              </a:spcBef>
              <a:spcAft>
                <a:spcPts val="0"/>
              </a:spcAft>
              <a:buClr>
                <a:schemeClr val="accent1"/>
              </a:buClr>
              <a:buSzPts val="1280"/>
              <a:buFont typeface="Noto Sans Symbols"/>
              <a:buChar char="▶"/>
            </a:pPr>
            <a:r>
              <a:rPr lang="x-none">
                <a:solidFill>
                  <a:srgbClr val="3F3F3F"/>
                </a:solidFill>
                <a:latin typeface="Trebuchet MS"/>
                <a:ea typeface="Trebuchet MS"/>
                <a:cs typeface="Trebuchet MS"/>
                <a:sym typeface="Trebuchet MS"/>
              </a:rPr>
              <a:t>Elevens</a:t>
            </a:r>
            <a:r>
              <a:rPr lang="x-none" sz="1600">
                <a:solidFill>
                  <a:srgbClr val="3F3F3F"/>
                </a:solidFill>
                <a:latin typeface="Trebuchet MS"/>
                <a:ea typeface="Trebuchet MS"/>
                <a:cs typeface="Trebuchet MS"/>
                <a:sym typeface="Trebuchet MS"/>
              </a:rPr>
              <a:t> sterke sider</a:t>
            </a:r>
            <a:endParaRPr/>
          </a:p>
          <a:p>
            <a:pPr marL="742950" lvl="1" indent="-209550" algn="l" rtl="0">
              <a:lnSpc>
                <a:spcPct val="100000"/>
              </a:lnSpc>
              <a:spcBef>
                <a:spcPts val="1000"/>
              </a:spcBef>
              <a:spcAft>
                <a:spcPts val="0"/>
              </a:spcAft>
              <a:buClr>
                <a:schemeClr val="accent1"/>
              </a:buClr>
              <a:buSzPts val="1280"/>
              <a:buFont typeface="Noto Sans Symbols"/>
              <a:buChar char="▶"/>
            </a:pPr>
            <a:r>
              <a:rPr lang="x-none" sz="1600">
                <a:solidFill>
                  <a:srgbClr val="3F3F3F"/>
                </a:solidFill>
                <a:latin typeface="Trebuchet MS"/>
                <a:ea typeface="Trebuchet MS"/>
                <a:cs typeface="Trebuchet MS"/>
                <a:sym typeface="Trebuchet MS"/>
              </a:rPr>
              <a:t>De voksnes rolle</a:t>
            </a:r>
            <a:endParaRPr/>
          </a:p>
        </p:txBody>
      </p:sp>
      <p:sp>
        <p:nvSpPr>
          <p:cNvPr id="166" name="Google Shape;166;p3"/>
          <p:cNvSpPr txBox="1">
            <a:spLocks noGrp="1"/>
          </p:cNvSpPr>
          <p:nvPr>
            <p:ph type="ftr" idx="11"/>
          </p:nvPr>
        </p:nvSpPr>
        <p:spPr>
          <a:xfrm>
            <a:off x="1524000" y="6249989"/>
            <a:ext cx="3786188" cy="3651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900">
                <a:solidFill>
                  <a:schemeClr val="lt2"/>
                </a:solidFill>
                <a:latin typeface="Tahoma"/>
                <a:ea typeface="Tahoma"/>
                <a:cs typeface="Tahoma"/>
                <a:sym typeface="Tahoma"/>
              </a:rPr>
              <a:t>AT/ER - MKA </a:t>
            </a:r>
            <a:endParaRPr sz="900">
              <a:solidFill>
                <a:schemeClr val="lt2"/>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
          <p:cNvSpPr/>
          <p:nvPr/>
        </p:nvSpPr>
        <p:spPr>
          <a:xfrm>
            <a:off x="2640014" y="476251"/>
            <a:ext cx="6696075" cy="11652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rgbClr val="3E3D2D"/>
              </a:solidFill>
              <a:latin typeface="Tahoma"/>
              <a:ea typeface="Tahoma"/>
              <a:cs typeface="Tahoma"/>
              <a:sym typeface="Tahoma"/>
            </a:endParaRPr>
          </a:p>
          <a:p>
            <a:pPr marL="0" marR="0" lvl="0" indent="0" algn="l" rtl="0">
              <a:spcBef>
                <a:spcPts val="0"/>
              </a:spcBef>
              <a:spcAft>
                <a:spcPts val="0"/>
              </a:spcAft>
              <a:buNone/>
            </a:pPr>
            <a:r>
              <a:rPr lang="x-none" sz="3600" b="1" i="0" u="none" strike="noStrike" cap="none">
                <a:solidFill>
                  <a:srgbClr val="3E3D2D"/>
                </a:solidFill>
                <a:latin typeface="Times New Roman"/>
                <a:ea typeface="Times New Roman"/>
                <a:cs typeface="Times New Roman"/>
                <a:sym typeface="Times New Roman"/>
              </a:rPr>
              <a:t>Ulike perspektiver på elevenes </a:t>
            </a:r>
            <a:br>
              <a:rPr lang="x-none" sz="3600" b="1" i="0" u="none" strike="noStrike" cap="none">
                <a:solidFill>
                  <a:srgbClr val="3E3D2D"/>
                </a:solidFill>
                <a:latin typeface="Times New Roman"/>
                <a:ea typeface="Times New Roman"/>
                <a:cs typeface="Times New Roman"/>
                <a:sym typeface="Times New Roman"/>
              </a:rPr>
            </a:br>
            <a:r>
              <a:rPr lang="x-none" sz="3600" b="1" i="0" u="none" strike="noStrike" cap="none">
                <a:solidFill>
                  <a:srgbClr val="3E3D2D"/>
                </a:solidFill>
                <a:latin typeface="Times New Roman"/>
                <a:ea typeface="Times New Roman"/>
                <a:cs typeface="Times New Roman"/>
                <a:sym typeface="Times New Roman"/>
              </a:rPr>
              <a:t>handlinger og læring i skolen</a:t>
            </a:r>
            <a:br>
              <a:rPr lang="x-none" sz="3600" b="1" i="0" u="none" strike="noStrike" cap="none">
                <a:solidFill>
                  <a:srgbClr val="3E3D2D"/>
                </a:solidFill>
                <a:latin typeface="Times New Roman"/>
                <a:ea typeface="Times New Roman"/>
                <a:cs typeface="Times New Roman"/>
                <a:sym typeface="Times New Roman"/>
              </a:rPr>
            </a:br>
            <a:endParaRPr sz="3600" b="1" i="0" u="none" strike="noStrike" cap="none">
              <a:solidFill>
                <a:srgbClr val="3E3D2D"/>
              </a:solidFill>
              <a:latin typeface="Times New Roman"/>
              <a:ea typeface="Times New Roman"/>
              <a:cs typeface="Times New Roman"/>
              <a:sym typeface="Times New Roman"/>
            </a:endParaRPr>
          </a:p>
        </p:txBody>
      </p:sp>
      <p:sp>
        <p:nvSpPr>
          <p:cNvPr id="173" name="Google Shape;173;p4"/>
          <p:cNvSpPr txBox="1"/>
          <p:nvPr/>
        </p:nvSpPr>
        <p:spPr>
          <a:xfrm>
            <a:off x="3000375" y="2008189"/>
            <a:ext cx="184150" cy="369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4"/>
          <p:cNvSpPr/>
          <p:nvPr/>
        </p:nvSpPr>
        <p:spPr>
          <a:xfrm>
            <a:off x="6429375" y="3213100"/>
            <a:ext cx="1195388" cy="1079500"/>
          </a:xfrm>
          <a:prstGeom prst="ellipse">
            <a:avLst/>
          </a:prstGeom>
          <a:noFill/>
          <a:ln w="38100"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Tahoma"/>
              <a:ea typeface="Tahoma"/>
              <a:cs typeface="Tahoma"/>
              <a:sym typeface="Tahoma"/>
            </a:endParaRPr>
          </a:p>
        </p:txBody>
      </p:sp>
      <p:sp>
        <p:nvSpPr>
          <p:cNvPr id="175" name="Google Shape;175;p4"/>
          <p:cNvSpPr/>
          <p:nvPr/>
        </p:nvSpPr>
        <p:spPr>
          <a:xfrm>
            <a:off x="5164139" y="3284538"/>
            <a:ext cx="1196975" cy="1130300"/>
          </a:xfrm>
          <a:prstGeom prst="ellipse">
            <a:avLst/>
          </a:prstGeom>
          <a:noFill/>
          <a:ln w="38100" cap="flat" cmpd="sng">
            <a:solidFill>
              <a:srgbClr val="339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Tahoma"/>
              <a:ea typeface="Tahoma"/>
              <a:cs typeface="Tahoma"/>
              <a:sym typeface="Tahoma"/>
            </a:endParaRPr>
          </a:p>
        </p:txBody>
      </p:sp>
      <p:sp>
        <p:nvSpPr>
          <p:cNvPr id="176" name="Google Shape;176;p4"/>
          <p:cNvSpPr/>
          <p:nvPr/>
        </p:nvSpPr>
        <p:spPr>
          <a:xfrm>
            <a:off x="5697538" y="2060576"/>
            <a:ext cx="1262062" cy="1152525"/>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Tahoma"/>
              <a:ea typeface="Tahoma"/>
              <a:cs typeface="Tahoma"/>
              <a:sym typeface="Tahoma"/>
            </a:endParaRPr>
          </a:p>
        </p:txBody>
      </p:sp>
      <p:sp>
        <p:nvSpPr>
          <p:cNvPr id="177" name="Google Shape;177;p4"/>
          <p:cNvSpPr/>
          <p:nvPr/>
        </p:nvSpPr>
        <p:spPr>
          <a:xfrm>
            <a:off x="5762626" y="2636838"/>
            <a:ext cx="1196975" cy="1223962"/>
          </a:xfrm>
          <a:prstGeom prst="ellipse">
            <a:avLst/>
          </a:prstGeom>
          <a:solidFill>
            <a:schemeClr val="accent1">
              <a:alpha val="0"/>
            </a:schemeClr>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0000FF"/>
              </a:solidFill>
              <a:latin typeface="Tahoma"/>
              <a:ea typeface="Tahoma"/>
              <a:cs typeface="Tahoma"/>
              <a:sym typeface="Tahoma"/>
            </a:endParaRPr>
          </a:p>
        </p:txBody>
      </p:sp>
      <p:sp>
        <p:nvSpPr>
          <p:cNvPr id="178" name="Google Shape;178;p4"/>
          <p:cNvSpPr txBox="1"/>
          <p:nvPr/>
        </p:nvSpPr>
        <p:spPr>
          <a:xfrm>
            <a:off x="7539038" y="1747838"/>
            <a:ext cx="1528762" cy="1384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2400" b="1" i="0" u="none" strike="noStrike" cap="none">
                <a:solidFill>
                  <a:srgbClr val="FF0000"/>
                </a:solidFill>
                <a:latin typeface="Times New Roman"/>
                <a:ea typeface="Times New Roman"/>
                <a:cs typeface="Times New Roman"/>
                <a:sym typeface="Times New Roman"/>
              </a:rPr>
              <a:t>Kontekst </a:t>
            </a:r>
            <a:r>
              <a:rPr lang="x-none" sz="1400" b="1" i="0" u="none" strike="noStrike" cap="none">
                <a:solidFill>
                  <a:srgbClr val="FF0000"/>
                </a:solidFill>
                <a:latin typeface="Times New Roman"/>
                <a:ea typeface="Times New Roman"/>
                <a:cs typeface="Times New Roman"/>
                <a:sym typeface="Times New Roman"/>
              </a:rPr>
              <a:t>Læringsmiljø</a:t>
            </a:r>
            <a:endParaRPr/>
          </a:p>
          <a:p>
            <a:pPr marL="0" marR="0" lvl="0" indent="0" algn="l" rtl="0">
              <a:spcBef>
                <a:spcPts val="0"/>
              </a:spcBef>
              <a:spcAft>
                <a:spcPts val="0"/>
              </a:spcAft>
              <a:buNone/>
            </a:pPr>
            <a:r>
              <a:rPr lang="x-none" sz="1400" b="1" i="0" u="none" strike="noStrike" cap="none">
                <a:solidFill>
                  <a:srgbClr val="FF0000"/>
                </a:solidFill>
                <a:latin typeface="Times New Roman"/>
                <a:ea typeface="Times New Roman"/>
                <a:cs typeface="Times New Roman"/>
                <a:sym typeface="Times New Roman"/>
              </a:rPr>
              <a:t>Undervisning</a:t>
            </a:r>
            <a:endParaRPr/>
          </a:p>
          <a:p>
            <a:pPr marL="0" marR="0" lvl="0" indent="0" algn="l" rtl="0">
              <a:spcBef>
                <a:spcPts val="0"/>
              </a:spcBef>
              <a:spcAft>
                <a:spcPts val="0"/>
              </a:spcAft>
              <a:buNone/>
            </a:pPr>
            <a:r>
              <a:rPr lang="x-none" sz="1400" b="1" i="0" u="none" strike="noStrike" cap="none">
                <a:solidFill>
                  <a:srgbClr val="FF0000"/>
                </a:solidFill>
                <a:latin typeface="Times New Roman"/>
                <a:ea typeface="Times New Roman"/>
                <a:cs typeface="Times New Roman"/>
                <a:sym typeface="Times New Roman"/>
              </a:rPr>
              <a:t>Relasjoner</a:t>
            </a:r>
            <a:endParaRPr/>
          </a:p>
        </p:txBody>
      </p:sp>
      <p:sp>
        <p:nvSpPr>
          <p:cNvPr id="179" name="Google Shape;179;p4"/>
          <p:cNvSpPr txBox="1"/>
          <p:nvPr/>
        </p:nvSpPr>
        <p:spPr>
          <a:xfrm>
            <a:off x="2128839" y="4414839"/>
            <a:ext cx="3921125" cy="1692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2400" b="1" i="0" u="none" strike="noStrike" cap="none">
                <a:solidFill>
                  <a:srgbClr val="339966"/>
                </a:solidFill>
                <a:latin typeface="Times New Roman"/>
                <a:ea typeface="Times New Roman"/>
                <a:cs typeface="Times New Roman"/>
                <a:sym typeface="Times New Roman"/>
              </a:rPr>
              <a:t>Individ</a:t>
            </a:r>
            <a:endParaRPr/>
          </a:p>
          <a:p>
            <a:pPr marL="0" marR="0" lvl="0" indent="0" algn="l" rtl="0">
              <a:spcBef>
                <a:spcPts val="0"/>
              </a:spcBef>
              <a:spcAft>
                <a:spcPts val="0"/>
              </a:spcAft>
              <a:buNone/>
            </a:pPr>
            <a:r>
              <a:rPr lang="x-none" sz="2000" b="1" i="0" u="none" strike="noStrike" cap="none">
                <a:solidFill>
                  <a:srgbClr val="339966"/>
                </a:solidFill>
                <a:latin typeface="Times New Roman"/>
                <a:ea typeface="Times New Roman"/>
                <a:cs typeface="Times New Roman"/>
                <a:sym typeface="Times New Roman"/>
              </a:rPr>
              <a:t>Elevens individuelle  forutsetninger,</a:t>
            </a:r>
            <a:endParaRPr/>
          </a:p>
          <a:p>
            <a:pPr marL="0" marR="0" lvl="0" indent="0" algn="l" rtl="0">
              <a:spcBef>
                <a:spcPts val="0"/>
              </a:spcBef>
              <a:spcAft>
                <a:spcPts val="0"/>
              </a:spcAft>
              <a:buNone/>
            </a:pPr>
            <a:r>
              <a:rPr lang="x-none" sz="2000" b="1" i="0" u="none" strike="noStrike" cap="none">
                <a:solidFill>
                  <a:srgbClr val="339966"/>
                </a:solidFill>
                <a:latin typeface="Times New Roman"/>
                <a:ea typeface="Times New Roman"/>
                <a:cs typeface="Times New Roman"/>
                <a:sym typeface="Times New Roman"/>
              </a:rPr>
              <a:t>hjemmeforhold, særlige skader og vansker</a:t>
            </a:r>
            <a:endParaRPr/>
          </a:p>
        </p:txBody>
      </p:sp>
      <p:sp>
        <p:nvSpPr>
          <p:cNvPr id="180" name="Google Shape;180;p4"/>
          <p:cNvSpPr txBox="1"/>
          <p:nvPr/>
        </p:nvSpPr>
        <p:spPr>
          <a:xfrm>
            <a:off x="6705601" y="4414839"/>
            <a:ext cx="3389313" cy="1692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2400" b="1" i="0" u="none" strike="noStrike" cap="none">
                <a:solidFill>
                  <a:srgbClr val="0000FF"/>
                </a:solidFill>
                <a:latin typeface="Times New Roman"/>
                <a:ea typeface="Times New Roman"/>
                <a:cs typeface="Times New Roman"/>
                <a:sym typeface="Times New Roman"/>
              </a:rPr>
              <a:t>Aktør</a:t>
            </a:r>
            <a:endParaRPr/>
          </a:p>
          <a:p>
            <a:pPr marL="0" marR="0" lvl="0" indent="0" algn="l" rtl="0">
              <a:spcBef>
                <a:spcPts val="0"/>
              </a:spcBef>
              <a:spcAft>
                <a:spcPts val="0"/>
              </a:spcAft>
              <a:buNone/>
            </a:pPr>
            <a:r>
              <a:rPr lang="x-none" sz="2000" b="1" i="0" u="none" strike="noStrike" cap="none">
                <a:solidFill>
                  <a:srgbClr val="0000FF"/>
                </a:solidFill>
                <a:latin typeface="Times New Roman"/>
                <a:ea typeface="Times New Roman"/>
                <a:cs typeface="Times New Roman"/>
                <a:sym typeface="Times New Roman"/>
              </a:rPr>
              <a:t>Elevens virkelighetsoppfatning,</a:t>
            </a:r>
            <a:endParaRPr/>
          </a:p>
          <a:p>
            <a:pPr marL="0" marR="0" lvl="0" indent="0" algn="l" rtl="0">
              <a:spcBef>
                <a:spcPts val="0"/>
              </a:spcBef>
              <a:spcAft>
                <a:spcPts val="0"/>
              </a:spcAft>
              <a:buNone/>
            </a:pPr>
            <a:r>
              <a:rPr lang="x-none" sz="2000" b="1" i="0" u="none" strike="noStrike" cap="none">
                <a:solidFill>
                  <a:srgbClr val="0000FF"/>
                </a:solidFill>
                <a:latin typeface="Times New Roman"/>
                <a:ea typeface="Times New Roman"/>
                <a:cs typeface="Times New Roman"/>
                <a:sym typeface="Times New Roman"/>
              </a:rPr>
              <a:t>selvoppfatning og </a:t>
            </a:r>
            <a:endParaRPr/>
          </a:p>
          <a:p>
            <a:pPr marL="0" marR="0" lvl="0" indent="0" algn="l" rtl="0">
              <a:spcBef>
                <a:spcPts val="0"/>
              </a:spcBef>
              <a:spcAft>
                <a:spcPts val="0"/>
              </a:spcAft>
              <a:buNone/>
            </a:pPr>
            <a:r>
              <a:rPr lang="x-none" sz="2000" b="1" i="0" u="none" strike="noStrike" cap="none">
                <a:solidFill>
                  <a:srgbClr val="0000FF"/>
                </a:solidFill>
                <a:latin typeface="Times New Roman"/>
                <a:ea typeface="Times New Roman"/>
                <a:cs typeface="Times New Roman"/>
                <a:sym typeface="Times New Roman"/>
              </a:rPr>
              <a:t>mestringsstrategier</a:t>
            </a:r>
            <a:endParaRPr/>
          </a:p>
        </p:txBody>
      </p:sp>
      <p:sp>
        <p:nvSpPr>
          <p:cNvPr id="181" name="Google Shape;181;p4"/>
          <p:cNvSpPr txBox="1"/>
          <p:nvPr/>
        </p:nvSpPr>
        <p:spPr>
          <a:xfrm>
            <a:off x="1919289" y="1989138"/>
            <a:ext cx="2867025" cy="17383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2800" b="1" i="0" u="none" strike="noStrike" cap="none">
                <a:solidFill>
                  <a:srgbClr val="000000"/>
                </a:solidFill>
                <a:latin typeface="Times New Roman"/>
                <a:ea typeface="Times New Roman"/>
                <a:cs typeface="Times New Roman"/>
                <a:sym typeface="Times New Roman"/>
              </a:rPr>
              <a:t>System</a:t>
            </a:r>
            <a:endParaRPr/>
          </a:p>
          <a:p>
            <a:pPr marL="0" marR="0" lvl="0" indent="0" algn="l" rtl="0">
              <a:spcBef>
                <a:spcPts val="0"/>
              </a:spcBef>
              <a:spcAft>
                <a:spcPts val="0"/>
              </a:spcAft>
              <a:buNone/>
            </a:pPr>
            <a:r>
              <a:rPr lang="x-none" sz="2000" b="1" i="0" u="none" strike="noStrike" cap="none">
                <a:solidFill>
                  <a:srgbClr val="000000"/>
                </a:solidFill>
                <a:latin typeface="Times New Roman"/>
                <a:ea typeface="Times New Roman"/>
                <a:cs typeface="Times New Roman"/>
                <a:sym typeface="Times New Roman"/>
              </a:rPr>
              <a:t>Eleven i samspill med de ulike sosiale systemene.</a:t>
            </a:r>
            <a:endParaRPr/>
          </a:p>
          <a:p>
            <a:pPr marL="0" marR="0" lvl="0" indent="0" algn="l" rtl="0">
              <a:spcBef>
                <a:spcPts val="0"/>
              </a:spcBef>
              <a:spcAft>
                <a:spcPts val="0"/>
              </a:spcAft>
              <a:buNone/>
            </a:pPr>
            <a:r>
              <a:rPr lang="x-none" sz="2000" b="1" i="0" u="none" strike="noStrike" cap="none">
                <a:solidFill>
                  <a:srgbClr val="000000"/>
                </a:solidFill>
                <a:latin typeface="Times New Roman"/>
                <a:ea typeface="Times New Roman"/>
                <a:cs typeface="Times New Roman"/>
                <a:sym typeface="Times New Roman"/>
              </a:rPr>
              <a:t>Omfatter alle de tre</a:t>
            </a:r>
            <a:endParaRPr/>
          </a:p>
          <a:p>
            <a:pPr marL="0" marR="0" lvl="0" indent="0" algn="l" rtl="0">
              <a:spcBef>
                <a:spcPts val="0"/>
              </a:spcBef>
              <a:spcAft>
                <a:spcPts val="0"/>
              </a:spcAft>
              <a:buNone/>
            </a:pPr>
            <a:r>
              <a:rPr lang="x-none" sz="2000" b="1" i="0" u="none" strike="noStrike" cap="none">
                <a:solidFill>
                  <a:srgbClr val="000000"/>
                </a:solidFill>
                <a:latin typeface="Times New Roman"/>
                <a:ea typeface="Times New Roman"/>
                <a:cs typeface="Times New Roman"/>
                <a:sym typeface="Times New Roman"/>
              </a:rPr>
              <a:t>perspektivene.</a:t>
            </a:r>
            <a:endParaRPr/>
          </a:p>
        </p:txBody>
      </p:sp>
      <p:cxnSp>
        <p:nvCxnSpPr>
          <p:cNvPr id="182" name="Google Shape;182;p4"/>
          <p:cNvCxnSpPr/>
          <p:nvPr/>
        </p:nvCxnSpPr>
        <p:spPr>
          <a:xfrm>
            <a:off x="4295775" y="2781301"/>
            <a:ext cx="2000250" cy="576263"/>
          </a:xfrm>
          <a:prstGeom prst="straightConnector1">
            <a:avLst/>
          </a:prstGeom>
          <a:noFill/>
          <a:ln w="9525" cap="flat" cmpd="sng">
            <a:solidFill>
              <a:schemeClr val="dk1"/>
            </a:solidFill>
            <a:prstDash val="solid"/>
            <a:round/>
            <a:headEnd type="none" w="sm" len="sm"/>
            <a:tailEnd type="triangle" w="lg" len="lg"/>
          </a:ln>
        </p:spPr>
      </p:cxnSp>
      <p:cxnSp>
        <p:nvCxnSpPr>
          <p:cNvPr id="183" name="Google Shape;183;p4"/>
          <p:cNvCxnSpPr/>
          <p:nvPr/>
        </p:nvCxnSpPr>
        <p:spPr>
          <a:xfrm flipH="1">
            <a:off x="7007226" y="2205039"/>
            <a:ext cx="398463" cy="288925"/>
          </a:xfrm>
          <a:prstGeom prst="straightConnector1">
            <a:avLst/>
          </a:prstGeom>
          <a:noFill/>
          <a:ln w="9525" cap="flat" cmpd="sng">
            <a:solidFill>
              <a:srgbClr val="FF0000"/>
            </a:solidFill>
            <a:prstDash val="solid"/>
            <a:round/>
            <a:headEnd type="none" w="sm" len="sm"/>
            <a:tailEnd type="triangle" w="lg" len="lg"/>
          </a:ln>
        </p:spPr>
      </p:cxnSp>
      <p:cxnSp>
        <p:nvCxnSpPr>
          <p:cNvPr id="184" name="Google Shape;184;p4"/>
          <p:cNvCxnSpPr/>
          <p:nvPr/>
        </p:nvCxnSpPr>
        <p:spPr>
          <a:xfrm rot="10800000" flipH="1">
            <a:off x="3863976" y="4292601"/>
            <a:ext cx="1433513" cy="1008063"/>
          </a:xfrm>
          <a:prstGeom prst="straightConnector1">
            <a:avLst/>
          </a:prstGeom>
          <a:noFill/>
          <a:ln w="9525" cap="flat" cmpd="sng">
            <a:solidFill>
              <a:srgbClr val="339966"/>
            </a:solidFill>
            <a:prstDash val="solid"/>
            <a:round/>
            <a:headEnd type="none" w="sm" len="sm"/>
            <a:tailEnd type="triangle" w="lg" len="lg"/>
          </a:ln>
        </p:spPr>
      </p:cxnSp>
      <p:cxnSp>
        <p:nvCxnSpPr>
          <p:cNvPr id="185" name="Google Shape;185;p4"/>
          <p:cNvCxnSpPr/>
          <p:nvPr/>
        </p:nvCxnSpPr>
        <p:spPr>
          <a:xfrm rot="10800000">
            <a:off x="7493000" y="4149726"/>
            <a:ext cx="331788" cy="1008063"/>
          </a:xfrm>
          <a:prstGeom prst="straightConnector1">
            <a:avLst/>
          </a:prstGeom>
          <a:noFill/>
          <a:ln w="9525" cap="flat" cmpd="sng">
            <a:solidFill>
              <a:srgbClr val="0000FF"/>
            </a:solidFill>
            <a:prstDash val="solid"/>
            <a:round/>
            <a:headEnd type="none" w="sm" len="sm"/>
            <a:tailEnd type="triangle" w="lg" len="lg"/>
          </a:ln>
        </p:spPr>
      </p:cxnSp>
      <p:sp>
        <p:nvSpPr>
          <p:cNvPr id="186" name="Google Shape;186;p4"/>
          <p:cNvSpPr txBox="1">
            <a:spLocks noGrp="1"/>
          </p:cNvSpPr>
          <p:nvPr>
            <p:ph type="ftr" idx="11"/>
          </p:nvPr>
        </p:nvSpPr>
        <p:spPr>
          <a:xfrm>
            <a:off x="1524000" y="6249989"/>
            <a:ext cx="3786188" cy="3651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900">
                <a:solidFill>
                  <a:schemeClr val="lt2"/>
                </a:solidFill>
                <a:latin typeface="Tahoma"/>
                <a:ea typeface="Tahoma"/>
                <a:cs typeface="Tahoma"/>
                <a:sym typeface="Tahoma"/>
              </a:rPr>
              <a:t>AT/ER - MKA </a:t>
            </a:r>
            <a:endParaRPr sz="900">
              <a:solidFill>
                <a:schemeClr val="lt2"/>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500"/>
                                        <p:tgtEl>
                                          <p:spTgt spid="17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79"/>
                                        </p:tgtEl>
                                        <p:attrNameLst>
                                          <p:attrName>style.visibility</p:attrName>
                                        </p:attrNameLst>
                                      </p:cBhvr>
                                      <p:to>
                                        <p:strVal val="visible"/>
                                      </p:to>
                                    </p:set>
                                    <p:anim calcmode="lin" valueType="num">
                                      <p:cBhvr additive="base">
                                        <p:cTn id="10" dur="500"/>
                                        <p:tgtEl>
                                          <p:spTgt spid="179"/>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84"/>
                                        </p:tgtEl>
                                        <p:attrNameLst>
                                          <p:attrName>style.visibility</p:attrName>
                                        </p:attrNameLst>
                                      </p:cBhvr>
                                      <p:to>
                                        <p:strVal val="visible"/>
                                      </p:to>
                                    </p:set>
                                    <p:anim calcmode="lin" valueType="num">
                                      <p:cBhvr additive="base">
                                        <p:cTn id="13" dur="500"/>
                                        <p:tgtEl>
                                          <p:spTgt spid="18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76"/>
                                        </p:tgtEl>
                                        <p:attrNameLst>
                                          <p:attrName>style.visibility</p:attrName>
                                        </p:attrNameLst>
                                      </p:cBhvr>
                                      <p:to>
                                        <p:strVal val="visible"/>
                                      </p:to>
                                    </p:set>
                                    <p:anim calcmode="lin" valueType="num">
                                      <p:cBhvr additive="base">
                                        <p:cTn id="16" dur="500"/>
                                        <p:tgtEl>
                                          <p:spTgt spid="176"/>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8"/>
                                        </p:tgtEl>
                                        <p:attrNameLst>
                                          <p:attrName>style.visibility</p:attrName>
                                        </p:attrNameLst>
                                      </p:cBhvr>
                                      <p:to>
                                        <p:strVal val="visible"/>
                                      </p:to>
                                    </p:set>
                                    <p:anim calcmode="lin" valueType="num">
                                      <p:cBhvr additive="base">
                                        <p:cTn id="19" dur="500"/>
                                        <p:tgtEl>
                                          <p:spTgt spid="178"/>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83"/>
                                        </p:tgtEl>
                                        <p:attrNameLst>
                                          <p:attrName>style.visibility</p:attrName>
                                        </p:attrNameLst>
                                      </p:cBhvr>
                                      <p:to>
                                        <p:strVal val="visible"/>
                                      </p:to>
                                    </p:set>
                                    <p:anim calcmode="lin" valueType="num">
                                      <p:cBhvr additive="base">
                                        <p:cTn id="22" dur="500"/>
                                        <p:tgtEl>
                                          <p:spTgt spid="183"/>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4"/>
                                        </p:tgtEl>
                                        <p:attrNameLst>
                                          <p:attrName>style.visibility</p:attrName>
                                        </p:attrNameLst>
                                      </p:cBhvr>
                                      <p:to>
                                        <p:strVal val="visible"/>
                                      </p:to>
                                    </p:set>
                                    <p:anim calcmode="lin" valueType="num">
                                      <p:cBhvr additive="base">
                                        <p:cTn id="25" dur="500"/>
                                        <p:tgtEl>
                                          <p:spTgt spid="174"/>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80"/>
                                        </p:tgtEl>
                                        <p:attrNameLst>
                                          <p:attrName>style.visibility</p:attrName>
                                        </p:attrNameLst>
                                      </p:cBhvr>
                                      <p:to>
                                        <p:strVal val="visible"/>
                                      </p:to>
                                    </p:set>
                                    <p:anim calcmode="lin" valueType="num">
                                      <p:cBhvr additive="base">
                                        <p:cTn id="28" dur="500"/>
                                        <p:tgtEl>
                                          <p:spTgt spid="180"/>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5"/>
                                        </p:tgtEl>
                                        <p:attrNameLst>
                                          <p:attrName>style.visibility</p:attrName>
                                        </p:attrNameLst>
                                      </p:cBhvr>
                                      <p:to>
                                        <p:strVal val="visible"/>
                                      </p:to>
                                    </p:set>
                                    <p:anim calcmode="lin" valueType="num">
                                      <p:cBhvr additive="base">
                                        <p:cTn id="31" dur="500"/>
                                        <p:tgtEl>
                                          <p:spTgt spid="185"/>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77"/>
                                        </p:tgtEl>
                                        <p:attrNameLst>
                                          <p:attrName>style.visibility</p:attrName>
                                        </p:attrNameLst>
                                      </p:cBhvr>
                                      <p:to>
                                        <p:strVal val="visible"/>
                                      </p:to>
                                    </p:set>
                                    <p:anim calcmode="lin" valueType="num">
                                      <p:cBhvr additive="base">
                                        <p:cTn id="34" dur="500"/>
                                        <p:tgtEl>
                                          <p:spTgt spid="177"/>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81"/>
                                        </p:tgtEl>
                                        <p:attrNameLst>
                                          <p:attrName>style.visibility</p:attrName>
                                        </p:attrNameLst>
                                      </p:cBhvr>
                                      <p:to>
                                        <p:strVal val="visible"/>
                                      </p:to>
                                    </p:set>
                                    <p:anim calcmode="lin" valueType="num">
                                      <p:cBhvr additive="base">
                                        <p:cTn id="37" dur="500"/>
                                        <p:tgtEl>
                                          <p:spTgt spid="181"/>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82"/>
                                        </p:tgtEl>
                                        <p:attrNameLst>
                                          <p:attrName>style.visibility</p:attrName>
                                        </p:attrNameLst>
                                      </p:cBhvr>
                                      <p:to>
                                        <p:strVal val="visible"/>
                                      </p:to>
                                    </p:set>
                                    <p:anim calcmode="lin" valueType="num">
                                      <p:cBhvr additive="base">
                                        <p:cTn id="40" dur="500"/>
                                        <p:tgtEl>
                                          <p:spTgt spid="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x-none"/>
              <a:t>Et støttende læringsmiljø</a:t>
            </a:r>
            <a:endParaRPr/>
          </a:p>
        </p:txBody>
      </p:sp>
      <p:sp>
        <p:nvSpPr>
          <p:cNvPr id="192" name="Google Shape;192;p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a:p>
            <a:pPr marL="342900" lvl="0" indent="-342900" algn="l" rtl="0">
              <a:spcBef>
                <a:spcPts val="1000"/>
              </a:spcBef>
              <a:spcAft>
                <a:spcPts val="0"/>
              </a:spcAft>
              <a:buSzPts val="1440"/>
              <a:buChar char="►"/>
            </a:pPr>
            <a:r>
              <a:rPr lang="x-none"/>
              <a:t>Gir målrettet og konkret ros og er mestringsorientert</a:t>
            </a:r>
            <a:endParaRPr/>
          </a:p>
          <a:p>
            <a:pPr marL="342900" lvl="0" indent="-342900" algn="l" rtl="0">
              <a:spcBef>
                <a:spcPts val="1000"/>
              </a:spcBef>
              <a:spcAft>
                <a:spcPts val="0"/>
              </a:spcAft>
              <a:buSzPts val="1440"/>
              <a:buChar char="►"/>
            </a:pPr>
            <a:r>
              <a:rPr lang="x-none"/>
              <a:t>Anerkjenner elevene for hvem de </a:t>
            </a:r>
            <a:r>
              <a:rPr lang="x-none" i="1"/>
              <a:t>er</a:t>
            </a:r>
            <a:r>
              <a:rPr lang="x-none"/>
              <a:t> ikke først og fremst for hva de </a:t>
            </a:r>
            <a:r>
              <a:rPr lang="x-none" i="1"/>
              <a:t>gjør</a:t>
            </a:r>
            <a:endParaRPr/>
          </a:p>
          <a:p>
            <a:pPr marL="342900" lvl="0" indent="-342900" algn="l" rtl="0">
              <a:spcBef>
                <a:spcPts val="1000"/>
              </a:spcBef>
              <a:spcAft>
                <a:spcPts val="0"/>
              </a:spcAft>
              <a:buSzPts val="1440"/>
              <a:buChar char="►"/>
            </a:pPr>
            <a:r>
              <a:rPr lang="x-none"/>
              <a:t>Er proaktivt og vektlegger klare rutiner og en forutsigbar struktur</a:t>
            </a:r>
            <a:endParaRPr/>
          </a:p>
          <a:p>
            <a:pPr marL="342900" lvl="0" indent="-342900" algn="l" rtl="0">
              <a:spcBef>
                <a:spcPts val="1000"/>
              </a:spcBef>
              <a:spcAft>
                <a:spcPts val="0"/>
              </a:spcAft>
              <a:buSzPts val="1440"/>
              <a:buFont typeface="Noto Sans Symbols"/>
              <a:buNone/>
            </a:pPr>
            <a:endParaRPr i="1"/>
          </a:p>
        </p:txBody>
      </p:sp>
      <p:sp>
        <p:nvSpPr>
          <p:cNvPr id="193" name="Google Shape;193;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200"/>
              <a:buFont typeface="Arial"/>
              <a:buNone/>
            </a:pPr>
            <a:r>
              <a:rPr lang="x-none" sz="1200" b="0" i="0" u="none" strike="noStrike" cap="none">
                <a:solidFill>
                  <a:srgbClr val="FFFFFF"/>
                </a:solidFill>
                <a:latin typeface="Arial"/>
                <a:ea typeface="Arial"/>
                <a:cs typeface="Arial"/>
                <a:sym typeface="Arial"/>
              </a:rPr>
              <a:t>AT/ER - MKA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
          <p:cNvSpPr txBox="1">
            <a:spLocks noGrp="1"/>
          </p:cNvSpPr>
          <p:nvPr>
            <p:ph type="title"/>
          </p:nvPr>
        </p:nvSpPr>
        <p:spPr>
          <a:xfrm rot="10800000" flipH="1">
            <a:off x="1981200" y="188914"/>
            <a:ext cx="8229600" cy="857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420"/>
              <a:buFont typeface="Trebuchet MS"/>
              <a:buNone/>
            </a:pPr>
            <a:endParaRPr sz="3420">
              <a:latin typeface="Trebuchet MS"/>
              <a:ea typeface="Trebuchet MS"/>
              <a:cs typeface="Trebuchet MS"/>
              <a:sym typeface="Trebuchet MS"/>
            </a:endParaRPr>
          </a:p>
        </p:txBody>
      </p:sp>
      <p:sp>
        <p:nvSpPr>
          <p:cNvPr id="200" name="Google Shape;200;p6"/>
          <p:cNvSpPr txBox="1">
            <a:spLocks noGrp="1"/>
          </p:cNvSpPr>
          <p:nvPr>
            <p:ph type="body" idx="1"/>
          </p:nvPr>
        </p:nvSpPr>
        <p:spPr>
          <a:xfrm>
            <a:off x="677334" y="2160589"/>
            <a:ext cx="8596668" cy="3880773"/>
          </a:xfrm>
          <a:prstGeom prst="rect">
            <a:avLst/>
          </a:prstGeom>
          <a:noFill/>
          <a:ln>
            <a:noFill/>
          </a:ln>
        </p:spPr>
        <p:txBody>
          <a:bodyPr spcFirstLastPara="1" wrap="square" lIns="91425" tIns="91425" rIns="91425" bIns="91425" anchor="t" anchorCtr="0">
            <a:noAutofit/>
          </a:bodyPr>
          <a:lstStyle/>
          <a:p>
            <a:pPr marL="342900" lvl="0" indent="-254000" algn="l" rtl="0">
              <a:spcBef>
                <a:spcPts val="0"/>
              </a:spcBef>
              <a:spcAft>
                <a:spcPts val="0"/>
              </a:spcAft>
              <a:buSzPts val="1440"/>
              <a:buNone/>
            </a:pPr>
            <a:endParaRPr>
              <a:solidFill>
                <a:srgbClr val="3F3F3F"/>
              </a:solidFill>
              <a:latin typeface="Trebuchet MS"/>
              <a:ea typeface="Trebuchet MS"/>
              <a:cs typeface="Trebuchet MS"/>
              <a:sym typeface="Trebuchet MS"/>
            </a:endParaRPr>
          </a:p>
        </p:txBody>
      </p:sp>
      <p:sp>
        <p:nvSpPr>
          <p:cNvPr id="201" name="Google Shape;201;p6"/>
          <p:cNvSpPr txBox="1">
            <a:spLocks noGrp="1"/>
          </p:cNvSpPr>
          <p:nvPr>
            <p:ph type="ftr" idx="11"/>
          </p:nvPr>
        </p:nvSpPr>
        <p:spPr>
          <a:xfrm>
            <a:off x="677334" y="6041362"/>
            <a:ext cx="6297612" cy="3651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solidFill>
                  <a:srgbClr val="888888"/>
                </a:solidFill>
                <a:latin typeface="Trebuchet MS"/>
                <a:ea typeface="Trebuchet MS"/>
                <a:cs typeface="Trebuchet MS"/>
                <a:sym typeface="Trebuchet MS"/>
              </a:rPr>
              <a:t>AT/ER - MKA </a:t>
            </a:r>
            <a:endParaRPr>
              <a:solidFill>
                <a:srgbClr val="888888"/>
              </a:solidFill>
              <a:latin typeface="Trebuchet MS"/>
              <a:ea typeface="Trebuchet MS"/>
              <a:cs typeface="Trebuchet MS"/>
              <a:sym typeface="Trebuchet MS"/>
            </a:endParaRPr>
          </a:p>
        </p:txBody>
      </p:sp>
      <p:sp>
        <p:nvSpPr>
          <p:cNvPr id="202" name="Google Shape;202;p6"/>
          <p:cNvSpPr/>
          <p:nvPr/>
        </p:nvSpPr>
        <p:spPr>
          <a:xfrm rot="10800000">
            <a:off x="1703389" y="5589588"/>
            <a:ext cx="8785225" cy="1268412"/>
          </a:xfrm>
          <a:custGeom>
            <a:avLst/>
            <a:gdLst/>
            <a:ahLst/>
            <a:cxnLst/>
            <a:rect l="l" t="t" r="r" b="b"/>
            <a:pathLst>
              <a:path w="120000" h="120000" extrusionOk="0">
                <a:moveTo>
                  <a:pt x="0" y="0"/>
                </a:moveTo>
                <a:lnTo>
                  <a:pt x="11727" y="120000"/>
                </a:lnTo>
                <a:lnTo>
                  <a:pt x="108272" y="120000"/>
                </a:lnTo>
                <a:lnTo>
                  <a:pt x="120000" y="0"/>
                </a:lnTo>
                <a:close/>
              </a:path>
            </a:pathLst>
          </a:custGeom>
          <a:solidFill>
            <a:srgbClr val="17F400"/>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203" name="Google Shape;203;p6"/>
          <p:cNvSpPr txBox="1"/>
          <p:nvPr/>
        </p:nvSpPr>
        <p:spPr>
          <a:xfrm>
            <a:off x="1703376" y="5589575"/>
            <a:ext cx="8785225" cy="126841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4" name="Google Shape;204;p6"/>
          <p:cNvSpPr/>
          <p:nvPr/>
        </p:nvSpPr>
        <p:spPr>
          <a:xfrm rot="10800000">
            <a:off x="2566989" y="4437064"/>
            <a:ext cx="7058025" cy="1152525"/>
          </a:xfrm>
          <a:custGeom>
            <a:avLst/>
            <a:gdLst/>
            <a:ahLst/>
            <a:cxnLst/>
            <a:rect l="l" t="t" r="r" b="b"/>
            <a:pathLst>
              <a:path w="120000" h="120000" extrusionOk="0">
                <a:moveTo>
                  <a:pt x="0" y="0"/>
                </a:moveTo>
                <a:lnTo>
                  <a:pt x="13577" y="120000"/>
                </a:lnTo>
                <a:lnTo>
                  <a:pt x="106422" y="120000"/>
                </a:lnTo>
                <a:lnTo>
                  <a:pt x="120000" y="0"/>
                </a:lnTo>
                <a:close/>
              </a:path>
            </a:pathLst>
          </a:custGeom>
          <a:solidFill>
            <a:srgbClr val="FAF4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5" name="Google Shape;205;p6"/>
          <p:cNvSpPr/>
          <p:nvPr/>
        </p:nvSpPr>
        <p:spPr>
          <a:xfrm>
            <a:off x="5303839" y="404814"/>
            <a:ext cx="1584325" cy="1152525"/>
          </a:xfrm>
          <a:prstGeom prst="triangle">
            <a:avLst>
              <a:gd name="adj" fmla="val 50051"/>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6" name="Google Shape;206;p6"/>
          <p:cNvSpPr/>
          <p:nvPr/>
        </p:nvSpPr>
        <p:spPr>
          <a:xfrm rot="10800000">
            <a:off x="3359150" y="1557339"/>
            <a:ext cx="5473700" cy="2879725"/>
          </a:xfrm>
          <a:custGeom>
            <a:avLst/>
            <a:gdLst/>
            <a:ahLst/>
            <a:cxnLst/>
            <a:rect l="l" t="t" r="r" b="b"/>
            <a:pathLst>
              <a:path w="120000" h="120000" extrusionOk="0">
                <a:moveTo>
                  <a:pt x="0" y="0"/>
                </a:moveTo>
                <a:lnTo>
                  <a:pt x="43294" y="120000"/>
                </a:lnTo>
                <a:lnTo>
                  <a:pt x="76705" y="120000"/>
                </a:lnTo>
                <a:lnTo>
                  <a:pt x="120000" y="0"/>
                </a:lnTo>
                <a:close/>
              </a:path>
            </a:pathLst>
          </a:custGeom>
          <a:solidFill>
            <a:srgbClr val="3366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7" name="Google Shape;207;p6"/>
          <p:cNvSpPr txBox="1"/>
          <p:nvPr/>
        </p:nvSpPr>
        <p:spPr>
          <a:xfrm>
            <a:off x="3575050" y="5876925"/>
            <a:ext cx="5041900" cy="91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x-none" sz="5400">
                <a:solidFill>
                  <a:schemeClr val="dk1"/>
                </a:solidFill>
                <a:latin typeface="Arial"/>
                <a:ea typeface="Arial"/>
                <a:cs typeface="Arial"/>
                <a:sym typeface="Arial"/>
              </a:rPr>
              <a:t>Relasjoner</a:t>
            </a:r>
            <a:endParaRPr/>
          </a:p>
        </p:txBody>
      </p:sp>
      <p:sp>
        <p:nvSpPr>
          <p:cNvPr id="208" name="Google Shape;208;p6"/>
          <p:cNvSpPr txBox="1"/>
          <p:nvPr/>
        </p:nvSpPr>
        <p:spPr>
          <a:xfrm>
            <a:off x="3287714" y="4724401"/>
            <a:ext cx="5616575"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x-none" sz="2400">
                <a:solidFill>
                  <a:schemeClr val="dk1"/>
                </a:solidFill>
                <a:latin typeface="Arial"/>
                <a:ea typeface="Arial"/>
                <a:cs typeface="Arial"/>
                <a:sym typeface="Arial"/>
              </a:rPr>
              <a:t>Ros, oppmuntring, positiv oppmerksomhet</a:t>
            </a:r>
            <a:endParaRPr/>
          </a:p>
        </p:txBody>
      </p:sp>
      <p:sp>
        <p:nvSpPr>
          <p:cNvPr id="209" name="Google Shape;209;p6"/>
          <p:cNvSpPr txBox="1"/>
          <p:nvPr/>
        </p:nvSpPr>
        <p:spPr>
          <a:xfrm>
            <a:off x="5087939" y="2420939"/>
            <a:ext cx="1944687" cy="15525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x-none" sz="2400">
                <a:solidFill>
                  <a:schemeClr val="dk1"/>
                </a:solidFill>
                <a:latin typeface="Arial"/>
                <a:ea typeface="Arial"/>
                <a:cs typeface="Arial"/>
                <a:sym typeface="Arial"/>
              </a:rPr>
              <a:t>Struktur, regler og klare</a:t>
            </a:r>
            <a:r>
              <a:rPr lang="x-none" sz="1400">
                <a:solidFill>
                  <a:schemeClr val="dk1"/>
                </a:solidFill>
                <a:latin typeface="Arial"/>
                <a:ea typeface="Arial"/>
                <a:cs typeface="Arial"/>
                <a:sym typeface="Arial"/>
              </a:rPr>
              <a:t> </a:t>
            </a:r>
            <a:r>
              <a:rPr lang="x-none" sz="2400">
                <a:solidFill>
                  <a:schemeClr val="dk1"/>
                </a:solidFill>
                <a:latin typeface="Arial"/>
                <a:ea typeface="Arial"/>
                <a:cs typeface="Arial"/>
                <a:sym typeface="Arial"/>
              </a:rPr>
              <a:t>rammer</a:t>
            </a:r>
            <a:endParaRPr/>
          </a:p>
        </p:txBody>
      </p:sp>
      <p:sp>
        <p:nvSpPr>
          <p:cNvPr id="210" name="Google Shape;210;p6"/>
          <p:cNvSpPr txBox="1"/>
          <p:nvPr/>
        </p:nvSpPr>
        <p:spPr>
          <a:xfrm>
            <a:off x="5375276" y="1125539"/>
            <a:ext cx="1439863" cy="5175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x-none" sz="1400">
                <a:solidFill>
                  <a:schemeClr val="dk1"/>
                </a:solidFill>
                <a:latin typeface="Arial"/>
                <a:ea typeface="Arial"/>
                <a:cs typeface="Arial"/>
                <a:sym typeface="Arial"/>
              </a:rPr>
              <a:t>Konsekvenser -grensesetting</a:t>
            </a:r>
            <a:endParaRPr/>
          </a:p>
        </p:txBody>
      </p:sp>
      <p:sp>
        <p:nvSpPr>
          <p:cNvPr id="211" name="Google Shape;211;p6"/>
          <p:cNvSpPr txBox="1"/>
          <p:nvPr/>
        </p:nvSpPr>
        <p:spPr>
          <a:xfrm>
            <a:off x="4295774" y="39688"/>
            <a:ext cx="410448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x-none" sz="1400" u="sng">
                <a:solidFill>
                  <a:schemeClr val="dk1"/>
                </a:solidFill>
                <a:latin typeface="Arial"/>
                <a:ea typeface="Arial"/>
                <a:cs typeface="Arial"/>
                <a:sym typeface="Arial"/>
              </a:rPr>
              <a:t>Lærepyramiden – Webster.-Stratton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fade">
                                      <p:cBhvr>
                                        <p:cTn id="12" dur="500"/>
                                        <p:tgtEl>
                                          <p:spTgt spid="2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500"/>
                                        <p:tgtEl>
                                          <p:spTgt spid="2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p:cTn id="22" dur="500"/>
                                        <p:tgtEl>
                                          <p:spTgt spid="2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
                                        </p:tgtEl>
                                        <p:attrNameLst>
                                          <p:attrName>style.visibility</p:attrName>
                                        </p:attrNameLst>
                                      </p:cBhvr>
                                      <p:to>
                                        <p:strVal val="visible"/>
                                      </p:to>
                                    </p:set>
                                    <p:animEffect transition="in" filter="fade">
                                      <p:cBhvr>
                                        <p:cTn id="27" dur="500"/>
                                        <p:tgtEl>
                                          <p:spTgt spid="20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9"/>
                                        </p:tgtEl>
                                        <p:attrNameLst>
                                          <p:attrName>style.visibility</p:attrName>
                                        </p:attrNameLst>
                                      </p:cBhvr>
                                      <p:to>
                                        <p:strVal val="visible"/>
                                      </p:to>
                                    </p:set>
                                    <p:animEffect transition="in" filter="fade">
                                      <p:cBhvr>
                                        <p:cTn id="32" dur="500"/>
                                        <p:tgtEl>
                                          <p:spTgt spid="20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
                                        </p:tgtEl>
                                        <p:attrNameLst>
                                          <p:attrName>style.visibility</p:attrName>
                                        </p:attrNameLst>
                                      </p:cBhvr>
                                      <p:to>
                                        <p:strVal val="visible"/>
                                      </p:to>
                                    </p:set>
                                    <p:animEffect transition="in" filter="fade">
                                      <p:cBhvr>
                                        <p:cTn id="37" dur="500"/>
                                        <p:tgtEl>
                                          <p:spTgt spid="20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0"/>
                                        </p:tgtEl>
                                        <p:attrNameLst>
                                          <p:attrName>style.visibility</p:attrName>
                                        </p:attrNameLst>
                                      </p:cBhvr>
                                      <p:to>
                                        <p:strVal val="visible"/>
                                      </p:to>
                                    </p:set>
                                    <p:animEffect transition="in" filter="fade">
                                      <p:cBhvr>
                                        <p:cTn id="42"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7"/>
          <p:cNvSpPr txBox="1">
            <a:spLocks noGrp="1"/>
          </p:cNvSpPr>
          <p:nvPr>
            <p:ph type="title"/>
          </p:nvPr>
        </p:nvSpPr>
        <p:spPr>
          <a:xfrm>
            <a:off x="2133600" y="609600"/>
            <a:ext cx="6347713" cy="132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x-none" sz="3600">
                <a:solidFill>
                  <a:schemeClr val="accent1"/>
                </a:solidFill>
                <a:latin typeface="Trebuchet MS"/>
                <a:ea typeface="Trebuchet MS"/>
                <a:cs typeface="Trebuchet MS"/>
                <a:sym typeface="Trebuchet MS"/>
              </a:rPr>
              <a:t>Tenk på en elev</a:t>
            </a:r>
            <a:endParaRPr sz="3600">
              <a:solidFill>
                <a:schemeClr val="accent1"/>
              </a:solidFill>
              <a:latin typeface="Trebuchet MS"/>
              <a:ea typeface="Trebuchet MS"/>
              <a:cs typeface="Trebuchet MS"/>
              <a:sym typeface="Trebuchet MS"/>
            </a:endParaRPr>
          </a:p>
        </p:txBody>
      </p:sp>
      <p:sp>
        <p:nvSpPr>
          <p:cNvPr id="217" name="Google Shape;217;p7"/>
          <p:cNvSpPr txBox="1">
            <a:spLocks noGrp="1"/>
          </p:cNvSpPr>
          <p:nvPr>
            <p:ph type="body" idx="1"/>
          </p:nvPr>
        </p:nvSpPr>
        <p:spPr>
          <a:xfrm>
            <a:off x="2133599" y="2160591"/>
            <a:ext cx="6347714" cy="3880773"/>
          </a:xfrm>
          <a:prstGeom prst="rect">
            <a:avLst/>
          </a:prstGeom>
          <a:noFill/>
          <a:ln>
            <a:noFill/>
          </a:ln>
        </p:spPr>
        <p:txBody>
          <a:bodyPr spcFirstLastPara="1" wrap="square" lIns="91425" tIns="91425" rIns="91425" bIns="91425" anchor="t" anchorCtr="0">
            <a:noAutofit/>
          </a:bodyPr>
          <a:lstStyle/>
          <a:p>
            <a:pPr marL="342900" lvl="0" indent="-254000" algn="l" rtl="0">
              <a:lnSpc>
                <a:spcPct val="100000"/>
              </a:lnSpc>
              <a:spcBef>
                <a:spcPts val="0"/>
              </a:spcBef>
              <a:spcAft>
                <a:spcPts val="0"/>
              </a:spcAft>
              <a:buClr>
                <a:schemeClr val="accent1"/>
              </a:buClr>
              <a:buSzPts val="1440"/>
              <a:buFont typeface="Noto Sans Symbols"/>
              <a:buChar char="▶"/>
            </a:pPr>
            <a:r>
              <a:rPr lang="x-none" sz="1800">
                <a:solidFill>
                  <a:srgbClr val="3F3F3F"/>
                </a:solidFill>
                <a:latin typeface="Trebuchet MS"/>
                <a:ea typeface="Trebuchet MS"/>
                <a:cs typeface="Trebuchet MS"/>
                <a:sym typeface="Trebuchet MS"/>
              </a:rPr>
              <a:t>Som er blid, smilende og hyggelig</a:t>
            </a:r>
            <a:endParaRPr/>
          </a:p>
          <a:p>
            <a:pPr marL="342900" lvl="0" indent="-342900" algn="l" rtl="0">
              <a:lnSpc>
                <a:spcPct val="100000"/>
              </a:lnSpc>
              <a:spcBef>
                <a:spcPts val="1000"/>
              </a:spcBef>
              <a:spcAft>
                <a:spcPts val="0"/>
              </a:spcAft>
              <a:buClr>
                <a:schemeClr val="accent1"/>
              </a:buClr>
              <a:buSzPts val="1440"/>
              <a:buNone/>
            </a:pPr>
            <a:endParaRPr sz="1800">
              <a:solidFill>
                <a:srgbClr val="3F3F3F"/>
              </a:solidFill>
              <a:latin typeface="Trebuchet MS"/>
              <a:ea typeface="Trebuchet MS"/>
              <a:cs typeface="Trebuchet MS"/>
              <a:sym typeface="Trebuchet MS"/>
            </a:endParaRPr>
          </a:p>
          <a:p>
            <a:pPr marL="342900" lvl="0" indent="-254000" algn="l" rtl="0">
              <a:lnSpc>
                <a:spcPct val="100000"/>
              </a:lnSpc>
              <a:spcBef>
                <a:spcPts val="1000"/>
              </a:spcBef>
              <a:spcAft>
                <a:spcPts val="0"/>
              </a:spcAft>
              <a:buClr>
                <a:schemeClr val="accent1"/>
              </a:buClr>
              <a:buSzPts val="1440"/>
              <a:buFont typeface="Noto Sans Symbols"/>
              <a:buChar char="▶"/>
            </a:pPr>
            <a:r>
              <a:rPr lang="x-none" sz="1800">
                <a:solidFill>
                  <a:srgbClr val="3F3F3F"/>
                </a:solidFill>
                <a:latin typeface="Trebuchet MS"/>
                <a:ea typeface="Trebuchet MS"/>
                <a:cs typeface="Trebuchet MS"/>
                <a:sym typeface="Trebuchet MS"/>
              </a:rPr>
              <a:t>Som er flink og pliktoppfyllende.</a:t>
            </a:r>
            <a:endParaRPr/>
          </a:p>
          <a:p>
            <a:pPr marL="342900" lvl="0" indent="-342900" algn="l" rtl="0">
              <a:lnSpc>
                <a:spcPct val="100000"/>
              </a:lnSpc>
              <a:spcBef>
                <a:spcPts val="1000"/>
              </a:spcBef>
              <a:spcAft>
                <a:spcPts val="0"/>
              </a:spcAft>
              <a:buClr>
                <a:schemeClr val="accent1"/>
              </a:buClr>
              <a:buSzPts val="1440"/>
              <a:buNone/>
            </a:pPr>
            <a:endParaRPr sz="1800">
              <a:solidFill>
                <a:srgbClr val="3F3F3F"/>
              </a:solidFill>
              <a:latin typeface="Trebuchet MS"/>
              <a:ea typeface="Trebuchet MS"/>
              <a:cs typeface="Trebuchet MS"/>
              <a:sym typeface="Trebuchet MS"/>
            </a:endParaRPr>
          </a:p>
          <a:p>
            <a:pPr marL="342900" lvl="0" indent="-254000" algn="l" rtl="0">
              <a:lnSpc>
                <a:spcPct val="100000"/>
              </a:lnSpc>
              <a:spcBef>
                <a:spcPts val="1000"/>
              </a:spcBef>
              <a:spcAft>
                <a:spcPts val="0"/>
              </a:spcAft>
              <a:buClr>
                <a:schemeClr val="accent1"/>
              </a:buClr>
              <a:buSzPts val="1440"/>
              <a:buFont typeface="Noto Sans Symbols"/>
              <a:buChar char="▶"/>
            </a:pPr>
            <a:r>
              <a:rPr lang="x-none" sz="1800">
                <a:solidFill>
                  <a:srgbClr val="3F3F3F"/>
                </a:solidFill>
                <a:latin typeface="Trebuchet MS"/>
                <a:ea typeface="Trebuchet MS"/>
                <a:cs typeface="Trebuchet MS"/>
                <a:sym typeface="Trebuchet MS"/>
              </a:rPr>
              <a:t>Som engasjerer seg og tar ansvar</a:t>
            </a:r>
            <a:endParaRPr/>
          </a:p>
          <a:p>
            <a:pPr marL="0" lvl="0" indent="0" algn="l" rtl="0">
              <a:lnSpc>
                <a:spcPct val="100000"/>
              </a:lnSpc>
              <a:spcBef>
                <a:spcPts val="1000"/>
              </a:spcBef>
              <a:spcAft>
                <a:spcPts val="0"/>
              </a:spcAft>
              <a:buClr>
                <a:schemeClr val="accent1"/>
              </a:buClr>
              <a:buSzPts val="1440"/>
              <a:buNone/>
            </a:pPr>
            <a:endParaRPr sz="1800">
              <a:solidFill>
                <a:srgbClr val="3F3F3F"/>
              </a:solidFill>
              <a:latin typeface="Trebuchet MS"/>
              <a:ea typeface="Trebuchet MS"/>
              <a:cs typeface="Trebuchet MS"/>
              <a:sym typeface="Trebuchet MS"/>
            </a:endParaRPr>
          </a:p>
          <a:p>
            <a:pPr marL="342900" lvl="0" indent="-254000" algn="l" rtl="0">
              <a:lnSpc>
                <a:spcPct val="100000"/>
              </a:lnSpc>
              <a:spcBef>
                <a:spcPts val="1000"/>
              </a:spcBef>
              <a:spcAft>
                <a:spcPts val="0"/>
              </a:spcAft>
              <a:buClr>
                <a:schemeClr val="accent1"/>
              </a:buClr>
              <a:buSzPts val="1440"/>
              <a:buFont typeface="Noto Sans Symbols"/>
              <a:buChar char="▶"/>
            </a:pPr>
            <a:r>
              <a:rPr lang="x-none" sz="1800">
                <a:solidFill>
                  <a:srgbClr val="3F3F3F"/>
                </a:solidFill>
                <a:latin typeface="Trebuchet MS"/>
                <a:ea typeface="Trebuchet MS"/>
                <a:cs typeface="Trebuchet MS"/>
                <a:sym typeface="Trebuchet MS"/>
              </a:rPr>
              <a:t>Som du liker godt</a:t>
            </a:r>
            <a:endParaRPr/>
          </a:p>
        </p:txBody>
      </p:sp>
      <p:sp>
        <p:nvSpPr>
          <p:cNvPr id="218" name="Google Shape;218;p7"/>
          <p:cNvSpPr txBox="1">
            <a:spLocks noGrp="1"/>
          </p:cNvSpPr>
          <p:nvPr>
            <p:ph type="ftr" idx="11"/>
          </p:nvPr>
        </p:nvSpPr>
        <p:spPr>
          <a:xfrm>
            <a:off x="2133600" y="6041364"/>
            <a:ext cx="4622973" cy="3651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900">
                <a:solidFill>
                  <a:srgbClr val="888888"/>
                </a:solidFill>
                <a:latin typeface="Trebuchet MS"/>
                <a:ea typeface="Trebuchet MS"/>
                <a:cs typeface="Trebuchet MS"/>
                <a:sym typeface="Trebuchet MS"/>
              </a:rPr>
              <a:t>AT/ER - MKA </a:t>
            </a:r>
            <a:endParaRPr sz="900">
              <a:solidFill>
                <a:srgbClr val="888888"/>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1000"/>
                                        <p:tgtEl>
                                          <p:spTgt spid="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
                                            <p:txEl>
                                              <p:pRg st="1" end="1"/>
                                            </p:txEl>
                                          </p:spTgt>
                                        </p:tgtEl>
                                        <p:attrNameLst>
                                          <p:attrName>style.visibility</p:attrName>
                                        </p:attrNameLst>
                                      </p:cBhvr>
                                      <p:to>
                                        <p:strVal val="visible"/>
                                      </p:to>
                                    </p:set>
                                    <p:animEffect transition="in" filter="fade">
                                      <p:cBhvr>
                                        <p:cTn id="12" dur="1000"/>
                                        <p:tgtEl>
                                          <p:spTgt spid="2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
                                            <p:txEl>
                                              <p:pRg st="2" end="2"/>
                                            </p:txEl>
                                          </p:spTgt>
                                        </p:tgtEl>
                                        <p:attrNameLst>
                                          <p:attrName>style.visibility</p:attrName>
                                        </p:attrNameLst>
                                      </p:cBhvr>
                                      <p:to>
                                        <p:strVal val="visible"/>
                                      </p:to>
                                    </p:set>
                                    <p:animEffect transition="in" filter="fade">
                                      <p:cBhvr>
                                        <p:cTn id="17" dur="1000"/>
                                        <p:tgtEl>
                                          <p:spTgt spid="2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
                                            <p:txEl>
                                              <p:pRg st="3" end="3"/>
                                            </p:txEl>
                                          </p:spTgt>
                                        </p:tgtEl>
                                        <p:attrNameLst>
                                          <p:attrName>style.visibility</p:attrName>
                                        </p:attrNameLst>
                                      </p:cBhvr>
                                      <p:to>
                                        <p:strVal val="visible"/>
                                      </p:to>
                                    </p:set>
                                    <p:animEffect transition="in" filter="fade">
                                      <p:cBhvr>
                                        <p:cTn id="22" dur="1000"/>
                                        <p:tgtEl>
                                          <p:spTgt spid="2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7">
                                            <p:txEl>
                                              <p:pRg st="4" end="4"/>
                                            </p:txEl>
                                          </p:spTgt>
                                        </p:tgtEl>
                                        <p:attrNameLst>
                                          <p:attrName>style.visibility</p:attrName>
                                        </p:attrNameLst>
                                      </p:cBhvr>
                                      <p:to>
                                        <p:strVal val="visible"/>
                                      </p:to>
                                    </p:set>
                                    <p:animEffect transition="in" filter="fade">
                                      <p:cBhvr>
                                        <p:cTn id="27" dur="1000"/>
                                        <p:tgtEl>
                                          <p:spTgt spid="2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7">
                                            <p:txEl>
                                              <p:pRg st="5" end="5"/>
                                            </p:txEl>
                                          </p:spTgt>
                                        </p:tgtEl>
                                        <p:attrNameLst>
                                          <p:attrName>style.visibility</p:attrName>
                                        </p:attrNameLst>
                                      </p:cBhvr>
                                      <p:to>
                                        <p:strVal val="visible"/>
                                      </p:to>
                                    </p:set>
                                    <p:animEffect transition="in" filter="fade">
                                      <p:cBhvr>
                                        <p:cTn id="32" dur="1000"/>
                                        <p:tgtEl>
                                          <p:spTgt spid="2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7">
                                            <p:txEl>
                                              <p:pRg st="6" end="6"/>
                                            </p:txEl>
                                          </p:spTgt>
                                        </p:tgtEl>
                                        <p:attrNameLst>
                                          <p:attrName>style.visibility</p:attrName>
                                        </p:attrNameLst>
                                      </p:cBhvr>
                                      <p:to>
                                        <p:strVal val="visible"/>
                                      </p:to>
                                    </p:set>
                                    <p:animEffect transition="in" filter="fade">
                                      <p:cBhvr>
                                        <p:cTn id="37" dur="1000"/>
                                        <p:tgtEl>
                                          <p:spTgt spid="2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8"/>
          <p:cNvSpPr txBox="1">
            <a:spLocks noGrp="1"/>
          </p:cNvSpPr>
          <p:nvPr>
            <p:ph type="title"/>
          </p:nvPr>
        </p:nvSpPr>
        <p:spPr>
          <a:xfrm>
            <a:off x="2133600" y="609600"/>
            <a:ext cx="6347713" cy="132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x-none" sz="3600">
                <a:solidFill>
                  <a:schemeClr val="accent1"/>
                </a:solidFill>
                <a:latin typeface="Trebuchet MS"/>
                <a:ea typeface="Trebuchet MS"/>
                <a:cs typeface="Trebuchet MS"/>
                <a:sym typeface="Trebuchet MS"/>
              </a:rPr>
              <a:t>Tenk på en elev</a:t>
            </a:r>
            <a:endParaRPr sz="3600">
              <a:solidFill>
                <a:schemeClr val="accent1"/>
              </a:solidFill>
              <a:latin typeface="Trebuchet MS"/>
              <a:ea typeface="Trebuchet MS"/>
              <a:cs typeface="Trebuchet MS"/>
              <a:sym typeface="Trebuchet MS"/>
            </a:endParaRPr>
          </a:p>
        </p:txBody>
      </p:sp>
      <p:sp>
        <p:nvSpPr>
          <p:cNvPr id="224" name="Google Shape;224;p8"/>
          <p:cNvSpPr txBox="1">
            <a:spLocks noGrp="1"/>
          </p:cNvSpPr>
          <p:nvPr>
            <p:ph type="body" idx="1"/>
          </p:nvPr>
        </p:nvSpPr>
        <p:spPr>
          <a:xfrm>
            <a:off x="1981200" y="1600201"/>
            <a:ext cx="7467600" cy="4873625"/>
          </a:xfrm>
          <a:prstGeom prst="rect">
            <a:avLst/>
          </a:prstGeom>
          <a:noFill/>
          <a:ln>
            <a:noFill/>
          </a:ln>
        </p:spPr>
        <p:txBody>
          <a:bodyPr spcFirstLastPara="1" wrap="square" lIns="91425" tIns="91425" rIns="91425" bIns="91425" anchor="t" anchorCtr="0">
            <a:noAutofit/>
          </a:bodyPr>
          <a:lstStyle/>
          <a:p>
            <a:pPr marL="342900" lvl="0" indent="-254000" algn="l" rtl="0">
              <a:lnSpc>
                <a:spcPct val="100000"/>
              </a:lnSpc>
              <a:spcBef>
                <a:spcPts val="0"/>
              </a:spcBef>
              <a:spcAft>
                <a:spcPts val="0"/>
              </a:spcAft>
              <a:buClr>
                <a:schemeClr val="accent1"/>
              </a:buClr>
              <a:buSzPts val="1440"/>
              <a:buNone/>
            </a:pPr>
            <a:endParaRPr sz="1800">
              <a:solidFill>
                <a:srgbClr val="3F3F3F"/>
              </a:solidFill>
              <a:latin typeface="Trebuchet MS"/>
              <a:ea typeface="Trebuchet MS"/>
              <a:cs typeface="Trebuchet MS"/>
              <a:sym typeface="Trebuchet MS"/>
            </a:endParaRPr>
          </a:p>
          <a:p>
            <a:pPr marL="342900" lvl="0" indent="-254000" algn="l" rtl="0">
              <a:lnSpc>
                <a:spcPct val="100000"/>
              </a:lnSpc>
              <a:spcBef>
                <a:spcPts val="1000"/>
              </a:spcBef>
              <a:spcAft>
                <a:spcPts val="0"/>
              </a:spcAft>
              <a:buClr>
                <a:schemeClr val="accent1"/>
              </a:buClr>
              <a:buSzPts val="1440"/>
              <a:buFont typeface="Noto Sans Symbols"/>
              <a:buChar char="▶"/>
            </a:pPr>
            <a:r>
              <a:rPr lang="x-none" sz="1800">
                <a:solidFill>
                  <a:srgbClr val="3F3F3F"/>
                </a:solidFill>
                <a:latin typeface="Trebuchet MS"/>
                <a:ea typeface="Trebuchet MS"/>
                <a:cs typeface="Trebuchet MS"/>
                <a:sym typeface="Trebuchet MS"/>
              </a:rPr>
              <a:t>Som svarer frekt, viser sinne og utfordrer din autoritet</a:t>
            </a:r>
            <a:endParaRPr/>
          </a:p>
          <a:p>
            <a:pPr marL="342900" lvl="0" indent="-342900" algn="l" rtl="0">
              <a:lnSpc>
                <a:spcPct val="100000"/>
              </a:lnSpc>
              <a:spcBef>
                <a:spcPts val="1000"/>
              </a:spcBef>
              <a:spcAft>
                <a:spcPts val="0"/>
              </a:spcAft>
              <a:buClr>
                <a:schemeClr val="accent1"/>
              </a:buClr>
              <a:buSzPts val="1440"/>
              <a:buNone/>
            </a:pPr>
            <a:endParaRPr sz="1800">
              <a:solidFill>
                <a:srgbClr val="3F3F3F"/>
              </a:solidFill>
              <a:latin typeface="Trebuchet MS"/>
              <a:ea typeface="Trebuchet MS"/>
              <a:cs typeface="Trebuchet MS"/>
              <a:sym typeface="Trebuchet MS"/>
            </a:endParaRPr>
          </a:p>
          <a:p>
            <a:pPr marL="342900" lvl="0" indent="-254000" algn="l" rtl="0">
              <a:lnSpc>
                <a:spcPct val="100000"/>
              </a:lnSpc>
              <a:spcBef>
                <a:spcPts val="1000"/>
              </a:spcBef>
              <a:spcAft>
                <a:spcPts val="0"/>
              </a:spcAft>
              <a:buClr>
                <a:schemeClr val="accent1"/>
              </a:buClr>
              <a:buSzPts val="1440"/>
              <a:buFont typeface="Noto Sans Symbols"/>
              <a:buChar char="▶"/>
            </a:pPr>
            <a:r>
              <a:rPr lang="x-none" sz="1800">
                <a:solidFill>
                  <a:srgbClr val="3F3F3F"/>
                </a:solidFill>
                <a:latin typeface="Trebuchet MS"/>
                <a:ea typeface="Trebuchet MS"/>
                <a:cs typeface="Trebuchet MS"/>
                <a:sym typeface="Trebuchet MS"/>
              </a:rPr>
              <a:t>Som kommer i konflikt med andre barn og voksne</a:t>
            </a:r>
            <a:endParaRPr/>
          </a:p>
          <a:p>
            <a:pPr marL="342900" lvl="0" indent="-342900" algn="l" rtl="0">
              <a:lnSpc>
                <a:spcPct val="100000"/>
              </a:lnSpc>
              <a:spcBef>
                <a:spcPts val="1000"/>
              </a:spcBef>
              <a:spcAft>
                <a:spcPts val="0"/>
              </a:spcAft>
              <a:buClr>
                <a:schemeClr val="accent1"/>
              </a:buClr>
              <a:buSzPts val="1440"/>
              <a:buNone/>
            </a:pPr>
            <a:endParaRPr sz="1800">
              <a:solidFill>
                <a:srgbClr val="3F3F3F"/>
              </a:solidFill>
              <a:latin typeface="Trebuchet MS"/>
              <a:ea typeface="Trebuchet MS"/>
              <a:cs typeface="Trebuchet MS"/>
              <a:sym typeface="Trebuchet MS"/>
            </a:endParaRPr>
          </a:p>
          <a:p>
            <a:pPr marL="342900" lvl="0" indent="-254000" algn="l" rtl="0">
              <a:lnSpc>
                <a:spcPct val="100000"/>
              </a:lnSpc>
              <a:spcBef>
                <a:spcPts val="1000"/>
              </a:spcBef>
              <a:spcAft>
                <a:spcPts val="0"/>
              </a:spcAft>
              <a:buClr>
                <a:schemeClr val="accent1"/>
              </a:buClr>
              <a:buSzPts val="1440"/>
              <a:buFont typeface="Noto Sans Symbols"/>
              <a:buChar char="▶"/>
            </a:pPr>
            <a:r>
              <a:rPr lang="x-none" sz="1800">
                <a:solidFill>
                  <a:srgbClr val="3F3F3F"/>
                </a:solidFill>
                <a:latin typeface="Trebuchet MS"/>
                <a:ea typeface="Trebuchet MS"/>
                <a:cs typeface="Trebuchet MS"/>
                <a:sym typeface="Trebuchet MS"/>
              </a:rPr>
              <a:t>Som er umotivert og mistrives</a:t>
            </a:r>
            <a:endParaRPr/>
          </a:p>
          <a:p>
            <a:pPr marL="342900" lvl="0" indent="-254000" algn="l" rtl="0">
              <a:lnSpc>
                <a:spcPct val="100000"/>
              </a:lnSpc>
              <a:spcBef>
                <a:spcPts val="1000"/>
              </a:spcBef>
              <a:spcAft>
                <a:spcPts val="0"/>
              </a:spcAft>
              <a:buClr>
                <a:schemeClr val="accent1"/>
              </a:buClr>
              <a:buSzPts val="1440"/>
              <a:buNone/>
            </a:pPr>
            <a:endParaRPr sz="1800">
              <a:solidFill>
                <a:srgbClr val="3F3F3F"/>
              </a:solidFill>
              <a:latin typeface="Trebuchet MS"/>
              <a:ea typeface="Trebuchet MS"/>
              <a:cs typeface="Trebuchet MS"/>
              <a:sym typeface="Trebuchet MS"/>
            </a:endParaRPr>
          </a:p>
          <a:p>
            <a:pPr marL="342900" lvl="0" indent="-254000" algn="l" rtl="0">
              <a:lnSpc>
                <a:spcPct val="100000"/>
              </a:lnSpc>
              <a:spcBef>
                <a:spcPts val="1000"/>
              </a:spcBef>
              <a:spcAft>
                <a:spcPts val="0"/>
              </a:spcAft>
              <a:buClr>
                <a:schemeClr val="accent1"/>
              </a:buClr>
              <a:buSzPts val="1440"/>
              <a:buFont typeface="Noto Sans Symbols"/>
              <a:buChar char="▶"/>
            </a:pPr>
            <a:r>
              <a:rPr lang="x-none" sz="1800">
                <a:solidFill>
                  <a:srgbClr val="3F3F3F"/>
                </a:solidFill>
                <a:latin typeface="Trebuchet MS"/>
                <a:ea typeface="Trebuchet MS"/>
                <a:cs typeface="Trebuchet MS"/>
                <a:sym typeface="Trebuchet MS"/>
              </a:rPr>
              <a:t>Som trekker seg unna og avviser deg</a:t>
            </a:r>
            <a:endParaRPr/>
          </a:p>
          <a:p>
            <a:pPr marL="342900" lvl="0" indent="-342900" algn="l" rtl="0">
              <a:lnSpc>
                <a:spcPct val="100000"/>
              </a:lnSpc>
              <a:spcBef>
                <a:spcPts val="1000"/>
              </a:spcBef>
              <a:spcAft>
                <a:spcPts val="0"/>
              </a:spcAft>
              <a:buClr>
                <a:schemeClr val="accent1"/>
              </a:buClr>
              <a:buSzPts val="1440"/>
              <a:buNone/>
            </a:pPr>
            <a:endParaRPr sz="1800">
              <a:solidFill>
                <a:srgbClr val="3F3F3F"/>
              </a:solidFill>
              <a:latin typeface="Trebuchet MS"/>
              <a:ea typeface="Trebuchet MS"/>
              <a:cs typeface="Trebuchet MS"/>
              <a:sym typeface="Trebuchet MS"/>
            </a:endParaRPr>
          </a:p>
          <a:p>
            <a:pPr marL="342900" lvl="0" indent="-254000" algn="l" rtl="0">
              <a:lnSpc>
                <a:spcPct val="100000"/>
              </a:lnSpc>
              <a:spcBef>
                <a:spcPts val="1000"/>
              </a:spcBef>
              <a:spcAft>
                <a:spcPts val="0"/>
              </a:spcAft>
              <a:buClr>
                <a:schemeClr val="accent1"/>
              </a:buClr>
              <a:buSzPts val="1440"/>
              <a:buFont typeface="Noto Sans Symbols"/>
              <a:buChar char="▶"/>
            </a:pPr>
            <a:r>
              <a:rPr lang="x-none" sz="1800">
                <a:solidFill>
                  <a:srgbClr val="3F3F3F"/>
                </a:solidFill>
                <a:latin typeface="Trebuchet MS"/>
                <a:ea typeface="Trebuchet MS"/>
                <a:cs typeface="Trebuchet MS"/>
                <a:sym typeface="Trebuchet MS"/>
              </a:rPr>
              <a:t>Som du har problemer med å like</a:t>
            </a:r>
            <a:endParaRPr/>
          </a:p>
        </p:txBody>
      </p:sp>
      <p:sp>
        <p:nvSpPr>
          <p:cNvPr id="225" name="Google Shape;225;p8"/>
          <p:cNvSpPr txBox="1">
            <a:spLocks noGrp="1"/>
          </p:cNvSpPr>
          <p:nvPr>
            <p:ph type="ftr" idx="11"/>
          </p:nvPr>
        </p:nvSpPr>
        <p:spPr>
          <a:xfrm>
            <a:off x="7968676" y="6041364"/>
            <a:ext cx="51263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x-none" sz="1400">
                <a:solidFill>
                  <a:schemeClr val="lt2"/>
                </a:solidFill>
                <a:latin typeface="Arial"/>
                <a:ea typeface="Arial"/>
                <a:cs typeface="Arial"/>
                <a:sym typeface="Arial"/>
              </a:rPr>
              <a:t>AT/ER - MKA </a:t>
            </a:r>
            <a:endParaRPr sz="1400">
              <a:solidFill>
                <a:schemeClr val="lt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2434</Words>
  <Application>Microsoft Office PowerPoint</Application>
  <PresentationFormat>Widescreen</PresentationFormat>
  <Paragraphs>406</Paragraphs>
  <Slides>36</Slides>
  <Notes>35</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36</vt:i4>
      </vt:variant>
    </vt:vector>
  </HeadingPairs>
  <TitlesOfParts>
    <vt:vector size="47" baseType="lpstr">
      <vt:lpstr>Century Gothic</vt:lpstr>
      <vt:lpstr>Trebuchet MS</vt:lpstr>
      <vt:lpstr>Calibri</vt:lpstr>
      <vt:lpstr>Times New Roman</vt:lpstr>
      <vt:lpstr>Gill Sans</vt:lpstr>
      <vt:lpstr>Verdana</vt:lpstr>
      <vt:lpstr>Noto Sans Symbols</vt:lpstr>
      <vt:lpstr>Arial</vt:lpstr>
      <vt:lpstr>Tahoma</vt:lpstr>
      <vt:lpstr>Garamond</vt:lpstr>
      <vt:lpstr>Facet</vt:lpstr>
      <vt:lpstr>Relasjonsbygging og klasseledelse for en inkluderende og mobbefri skole</vt:lpstr>
      <vt:lpstr>Hvem er elevene som utfordrer dere? </vt:lpstr>
      <vt:lpstr>Sårbarhet</vt:lpstr>
      <vt:lpstr>”Den endimensjonale forklaringen”</vt:lpstr>
      <vt:lpstr>PowerPoint-presentasjon</vt:lpstr>
      <vt:lpstr>Et støttende læringsmiljø</vt:lpstr>
      <vt:lpstr>PowerPoint-presentasjon</vt:lpstr>
      <vt:lpstr>Tenk på en elev</vt:lpstr>
      <vt:lpstr>Tenk på en elev</vt:lpstr>
      <vt:lpstr>PowerPoint-presentasjon</vt:lpstr>
      <vt:lpstr>Summeoppgave</vt:lpstr>
      <vt:lpstr>HVORDAN BYGGE  RELASJON TIL EN ELEV? </vt:lpstr>
      <vt:lpstr>Betydningen av å utvikle gode relasjoner til alle elever</vt:lpstr>
      <vt:lpstr>PowerPoint-presentasjon</vt:lpstr>
      <vt:lpstr>PowerPoint-presentasjon</vt:lpstr>
      <vt:lpstr>Nrk/TV</vt:lpstr>
      <vt:lpstr>PowerPoint-presentasjon</vt:lpstr>
      <vt:lpstr>Nødvendigheten av klasseledelse</vt:lpstr>
      <vt:lpstr>PowerPoint-presentasjon</vt:lpstr>
      <vt:lpstr>Klasseledelse: Emosjonell støtte</vt:lpstr>
      <vt:lpstr>Klasseledelse: Organisering</vt:lpstr>
      <vt:lpstr>Klasseledelse: Læringsstøtte</vt:lpstr>
      <vt:lpstr>Summeoppgave: IG </vt:lpstr>
      <vt:lpstr>PowerPoint-presentasjon</vt:lpstr>
      <vt:lpstr> Hva betyr proaktiv  klasseledelse?</vt:lpstr>
      <vt:lpstr>Proaktive strategier </vt:lpstr>
      <vt:lpstr>Hvordan jobbe proaktivt i klassen/gruppa?</vt:lpstr>
      <vt:lpstr>Summeoppgave – </vt:lpstr>
      <vt:lpstr>Oppstart – gode prinsipper:</vt:lpstr>
      <vt:lpstr>Innhold – gjennomføring – gode prinsipper:</vt:lpstr>
      <vt:lpstr>Avslutning – gode prinsipper:</vt:lpstr>
      <vt:lpstr> Mellomarbeid før 12.01.21</vt:lpstr>
      <vt:lpstr>              En filmsnutt</vt:lpstr>
      <vt:lpstr>              Takk for i dag!     </vt:lpstr>
      <vt:lpstr>Gjennomføring av relasjonskartlegging</vt:lpstr>
      <vt:lpstr>Eksempel oppsummering av data fra relasjonskartlegginga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Relasjonsbygging og klasseledelse for en inkluderende og mobbefri skole</dc:title>
  <dc:creator>Arne Tveit</dc:creator>
  <cp:lastModifiedBy>Arne Tveit</cp:lastModifiedBy>
  <cp:revision>7</cp:revision>
  <dcterms:created xsi:type="dcterms:W3CDTF">2020-02-10T09:43:07Z</dcterms:created>
  <dcterms:modified xsi:type="dcterms:W3CDTF">2022-06-01T08:28:50Z</dcterms:modified>
</cp:coreProperties>
</file>