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31"/>
  </p:notesMasterIdLst>
  <p:sldIdLst>
    <p:sldId id="256" r:id="rId3"/>
    <p:sldId id="257" r:id="rId4"/>
    <p:sldId id="258" r:id="rId5"/>
    <p:sldId id="259" r:id="rId6"/>
    <p:sldId id="260" r:id="rId7"/>
    <p:sldId id="292" r:id="rId8"/>
    <p:sldId id="261" r:id="rId9"/>
    <p:sldId id="582" r:id="rId10"/>
    <p:sldId id="264" r:id="rId11"/>
    <p:sldId id="293" r:id="rId12"/>
    <p:sldId id="294" r:id="rId13"/>
    <p:sldId id="263" r:id="rId14"/>
    <p:sldId id="295" r:id="rId15"/>
    <p:sldId id="579" r:id="rId16"/>
    <p:sldId id="587" r:id="rId17"/>
    <p:sldId id="586" r:id="rId18"/>
    <p:sldId id="276" r:id="rId19"/>
    <p:sldId id="277" r:id="rId20"/>
    <p:sldId id="583" r:id="rId21"/>
    <p:sldId id="580" r:id="rId22"/>
    <p:sldId id="279" r:id="rId23"/>
    <p:sldId id="282" r:id="rId24"/>
    <p:sldId id="576" r:id="rId25"/>
    <p:sldId id="284" r:id="rId26"/>
    <p:sldId id="585" r:id="rId27"/>
    <p:sldId id="581" r:id="rId28"/>
    <p:sldId id="272" r:id="rId29"/>
    <p:sldId id="273"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pzRNfF34Ye3F0Pes4nysk2QFH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100" d="100"/>
        <a:sy n="100" d="100"/>
      </p:scale>
      <p:origin x="0" y="-89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E11A1-7226-4B75-9CB3-EB6ED20A9E44}" type="doc">
      <dgm:prSet loTypeId="urn:microsoft.com/office/officeart/2005/8/layout/default" loCatId="list" qsTypeId="urn:microsoft.com/office/officeart/2005/8/quickstyle/simple5" qsCatId="simple" csTypeId="urn:microsoft.com/office/officeart/2005/8/colors/colorful4" csCatId="colorful"/>
      <dgm:spPr/>
      <dgm:t>
        <a:bodyPr/>
        <a:lstStyle/>
        <a:p>
          <a:endParaRPr lang="en-US"/>
        </a:p>
      </dgm:t>
    </dgm:pt>
    <dgm:pt modelId="{3D4B57A7-63F6-46D2-A49C-5C50B6C8E1A3}">
      <dgm:prSet/>
      <dgm:spPr/>
      <dgm:t>
        <a:bodyPr/>
        <a:lstStyle/>
        <a:p>
          <a:r>
            <a:rPr lang="x-none" dirty="0">
              <a:solidFill>
                <a:schemeClr val="tx1"/>
              </a:solidFill>
            </a:rPr>
            <a:t>Kunnskap og forståelse av utenforskap og langvarige krenkelser </a:t>
          </a:r>
          <a:endParaRPr lang="en-US" dirty="0">
            <a:solidFill>
              <a:schemeClr val="tx1"/>
            </a:solidFill>
          </a:endParaRPr>
        </a:p>
      </dgm:t>
    </dgm:pt>
    <dgm:pt modelId="{656F2BF5-3481-4291-AD74-355240795EA1}" type="parTrans" cxnId="{4F973848-3936-4B8A-AC3C-7F078C1BF99C}">
      <dgm:prSet/>
      <dgm:spPr/>
      <dgm:t>
        <a:bodyPr/>
        <a:lstStyle/>
        <a:p>
          <a:endParaRPr lang="en-US"/>
        </a:p>
      </dgm:t>
    </dgm:pt>
    <dgm:pt modelId="{9E535368-C6FD-4662-859B-DE76FED650F8}" type="sibTrans" cxnId="{4F973848-3936-4B8A-AC3C-7F078C1BF99C}">
      <dgm:prSet/>
      <dgm:spPr/>
      <dgm:t>
        <a:bodyPr/>
        <a:lstStyle/>
        <a:p>
          <a:endParaRPr lang="en-US"/>
        </a:p>
      </dgm:t>
    </dgm:pt>
    <dgm:pt modelId="{F9C7BE09-F8B0-47A0-A4D3-ACEFFAC15047}">
      <dgm:prSet/>
      <dgm:spPr/>
      <dgm:t>
        <a:bodyPr/>
        <a:lstStyle/>
        <a:p>
          <a:r>
            <a:rPr lang="x-none" dirty="0">
              <a:solidFill>
                <a:schemeClr val="tx1"/>
              </a:solidFill>
            </a:rPr>
            <a:t>Betydningen av oppfølging over tid</a:t>
          </a:r>
          <a:endParaRPr lang="en-US" dirty="0">
            <a:solidFill>
              <a:schemeClr val="tx1"/>
            </a:solidFill>
          </a:endParaRPr>
        </a:p>
      </dgm:t>
    </dgm:pt>
    <dgm:pt modelId="{6776122D-AD41-4AC7-85AB-2EA8D0892079}" type="parTrans" cxnId="{06695265-EDD0-4979-B099-4E2850A7B333}">
      <dgm:prSet/>
      <dgm:spPr/>
      <dgm:t>
        <a:bodyPr/>
        <a:lstStyle/>
        <a:p>
          <a:endParaRPr lang="en-US"/>
        </a:p>
      </dgm:t>
    </dgm:pt>
    <dgm:pt modelId="{FB8E655B-381D-4D98-9A6B-7E5F518E25D2}" type="sibTrans" cxnId="{06695265-EDD0-4979-B099-4E2850A7B333}">
      <dgm:prSet/>
      <dgm:spPr/>
      <dgm:t>
        <a:bodyPr/>
        <a:lstStyle/>
        <a:p>
          <a:endParaRPr lang="en-US"/>
        </a:p>
      </dgm:t>
    </dgm:pt>
    <dgm:pt modelId="{8DBD416F-73D7-424D-915E-04FA7DFDD64E}">
      <dgm:prSet/>
      <dgm:spPr/>
      <dgm:t>
        <a:bodyPr/>
        <a:lstStyle/>
        <a:p>
          <a:r>
            <a:rPr lang="x-none"/>
            <a:t>Familien må inkluderes</a:t>
          </a:r>
          <a:endParaRPr lang="en-US"/>
        </a:p>
      </dgm:t>
    </dgm:pt>
    <dgm:pt modelId="{0753054F-98E8-4509-8FB3-72700E8F433A}" type="parTrans" cxnId="{3F7A7915-0169-4A52-9870-CA3E9995FC0C}">
      <dgm:prSet/>
      <dgm:spPr/>
      <dgm:t>
        <a:bodyPr/>
        <a:lstStyle/>
        <a:p>
          <a:endParaRPr lang="en-US"/>
        </a:p>
      </dgm:t>
    </dgm:pt>
    <dgm:pt modelId="{2AB0DAF7-7A6D-4056-99ED-5C6806434D5D}" type="sibTrans" cxnId="{3F7A7915-0169-4A52-9870-CA3E9995FC0C}">
      <dgm:prSet/>
      <dgm:spPr/>
      <dgm:t>
        <a:bodyPr/>
        <a:lstStyle/>
        <a:p>
          <a:endParaRPr lang="en-US"/>
        </a:p>
      </dgm:t>
    </dgm:pt>
    <dgm:pt modelId="{485E764B-4B35-4AE7-B89A-95A36D4F9E7B}" type="pres">
      <dgm:prSet presAssocID="{D1EE11A1-7226-4B75-9CB3-EB6ED20A9E44}" presName="diagram" presStyleCnt="0">
        <dgm:presLayoutVars>
          <dgm:dir/>
          <dgm:resizeHandles val="exact"/>
        </dgm:presLayoutVars>
      </dgm:prSet>
      <dgm:spPr/>
    </dgm:pt>
    <dgm:pt modelId="{B170AD74-C8CC-478D-9E31-D7A9A8C16E4B}" type="pres">
      <dgm:prSet presAssocID="{3D4B57A7-63F6-46D2-A49C-5C50B6C8E1A3}" presName="node" presStyleLbl="node1" presStyleIdx="0" presStyleCnt="3">
        <dgm:presLayoutVars>
          <dgm:bulletEnabled val="1"/>
        </dgm:presLayoutVars>
      </dgm:prSet>
      <dgm:spPr/>
    </dgm:pt>
    <dgm:pt modelId="{4A60CB1C-ADF0-4367-8F40-C18B150071B2}" type="pres">
      <dgm:prSet presAssocID="{9E535368-C6FD-4662-859B-DE76FED650F8}" presName="sibTrans" presStyleCnt="0"/>
      <dgm:spPr/>
    </dgm:pt>
    <dgm:pt modelId="{11CBB913-3F60-4069-A695-C0ECF0DEDA8D}" type="pres">
      <dgm:prSet presAssocID="{F9C7BE09-F8B0-47A0-A4D3-ACEFFAC15047}" presName="node" presStyleLbl="node1" presStyleIdx="1" presStyleCnt="3">
        <dgm:presLayoutVars>
          <dgm:bulletEnabled val="1"/>
        </dgm:presLayoutVars>
      </dgm:prSet>
      <dgm:spPr/>
    </dgm:pt>
    <dgm:pt modelId="{B0A6A18E-FC11-4649-8667-F3F2F5C07621}" type="pres">
      <dgm:prSet presAssocID="{FB8E655B-381D-4D98-9A6B-7E5F518E25D2}" presName="sibTrans" presStyleCnt="0"/>
      <dgm:spPr/>
    </dgm:pt>
    <dgm:pt modelId="{37D80EBB-A406-4891-B53C-5590B38BF4F3}" type="pres">
      <dgm:prSet presAssocID="{8DBD416F-73D7-424D-915E-04FA7DFDD64E}" presName="node" presStyleLbl="node1" presStyleIdx="2" presStyleCnt="3">
        <dgm:presLayoutVars>
          <dgm:bulletEnabled val="1"/>
        </dgm:presLayoutVars>
      </dgm:prSet>
      <dgm:spPr/>
    </dgm:pt>
  </dgm:ptLst>
  <dgm:cxnLst>
    <dgm:cxn modelId="{3F7A7915-0169-4A52-9870-CA3E9995FC0C}" srcId="{D1EE11A1-7226-4B75-9CB3-EB6ED20A9E44}" destId="{8DBD416F-73D7-424D-915E-04FA7DFDD64E}" srcOrd="2" destOrd="0" parTransId="{0753054F-98E8-4509-8FB3-72700E8F433A}" sibTransId="{2AB0DAF7-7A6D-4056-99ED-5C6806434D5D}"/>
    <dgm:cxn modelId="{D5A41A22-C8D8-4D53-A6B4-AAB6CB4C2809}" type="presOf" srcId="{8DBD416F-73D7-424D-915E-04FA7DFDD64E}" destId="{37D80EBB-A406-4891-B53C-5590B38BF4F3}" srcOrd="0" destOrd="0" presId="urn:microsoft.com/office/officeart/2005/8/layout/default"/>
    <dgm:cxn modelId="{06695265-EDD0-4979-B099-4E2850A7B333}" srcId="{D1EE11A1-7226-4B75-9CB3-EB6ED20A9E44}" destId="{F9C7BE09-F8B0-47A0-A4D3-ACEFFAC15047}" srcOrd="1" destOrd="0" parTransId="{6776122D-AD41-4AC7-85AB-2EA8D0892079}" sibTransId="{FB8E655B-381D-4D98-9A6B-7E5F518E25D2}"/>
    <dgm:cxn modelId="{4F973848-3936-4B8A-AC3C-7F078C1BF99C}" srcId="{D1EE11A1-7226-4B75-9CB3-EB6ED20A9E44}" destId="{3D4B57A7-63F6-46D2-A49C-5C50B6C8E1A3}" srcOrd="0" destOrd="0" parTransId="{656F2BF5-3481-4291-AD74-355240795EA1}" sibTransId="{9E535368-C6FD-4662-859B-DE76FED650F8}"/>
    <dgm:cxn modelId="{BB862592-2241-459C-9E08-D6963CE8A08A}" type="presOf" srcId="{D1EE11A1-7226-4B75-9CB3-EB6ED20A9E44}" destId="{485E764B-4B35-4AE7-B89A-95A36D4F9E7B}" srcOrd="0" destOrd="0" presId="urn:microsoft.com/office/officeart/2005/8/layout/default"/>
    <dgm:cxn modelId="{027C20A4-0751-4605-A711-AC2360BFFE22}" type="presOf" srcId="{F9C7BE09-F8B0-47A0-A4D3-ACEFFAC15047}" destId="{11CBB913-3F60-4069-A695-C0ECF0DEDA8D}" srcOrd="0" destOrd="0" presId="urn:microsoft.com/office/officeart/2005/8/layout/default"/>
    <dgm:cxn modelId="{65E89FBA-993D-41DD-A366-59001A6F1932}" type="presOf" srcId="{3D4B57A7-63F6-46D2-A49C-5C50B6C8E1A3}" destId="{B170AD74-C8CC-478D-9E31-D7A9A8C16E4B}" srcOrd="0" destOrd="0" presId="urn:microsoft.com/office/officeart/2005/8/layout/default"/>
    <dgm:cxn modelId="{EF724642-9158-41D6-863D-6B789B3D3547}" type="presParOf" srcId="{485E764B-4B35-4AE7-B89A-95A36D4F9E7B}" destId="{B170AD74-C8CC-478D-9E31-D7A9A8C16E4B}" srcOrd="0" destOrd="0" presId="urn:microsoft.com/office/officeart/2005/8/layout/default"/>
    <dgm:cxn modelId="{41A13F44-74C1-412F-8814-D90D784BF297}" type="presParOf" srcId="{485E764B-4B35-4AE7-B89A-95A36D4F9E7B}" destId="{4A60CB1C-ADF0-4367-8F40-C18B150071B2}" srcOrd="1" destOrd="0" presId="urn:microsoft.com/office/officeart/2005/8/layout/default"/>
    <dgm:cxn modelId="{96719B42-FDEF-454B-B387-6857B78BAE62}" type="presParOf" srcId="{485E764B-4B35-4AE7-B89A-95A36D4F9E7B}" destId="{11CBB913-3F60-4069-A695-C0ECF0DEDA8D}" srcOrd="2" destOrd="0" presId="urn:microsoft.com/office/officeart/2005/8/layout/default"/>
    <dgm:cxn modelId="{5C07B202-4845-4A1D-B4E8-946965C9FC2A}" type="presParOf" srcId="{485E764B-4B35-4AE7-B89A-95A36D4F9E7B}" destId="{B0A6A18E-FC11-4649-8667-F3F2F5C07621}" srcOrd="3" destOrd="0" presId="urn:microsoft.com/office/officeart/2005/8/layout/default"/>
    <dgm:cxn modelId="{7C1A48E5-8023-491B-ADD3-92FED38189F9}" type="presParOf" srcId="{485E764B-4B35-4AE7-B89A-95A36D4F9E7B}" destId="{37D80EBB-A406-4891-B53C-5590B38BF4F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B2966-0AAC-4E3F-95E7-6DFA72ABFDA5}"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nb-NO"/>
        </a:p>
      </dgm:t>
    </dgm:pt>
    <dgm:pt modelId="{A3FA05AB-FF92-449A-990F-1F5F0A7020CC}">
      <dgm:prSet phldrT="[Tekst]"/>
      <dgm:spPr/>
      <dgm:t>
        <a:bodyPr/>
        <a:lstStyle/>
        <a:p>
          <a:pPr>
            <a:buSzPts val="2240"/>
            <a:buChar char="►"/>
          </a:pPr>
          <a:r>
            <a:rPr lang="nb-NO" dirty="0">
              <a:solidFill>
                <a:schemeClr val="tx1"/>
              </a:solidFill>
            </a:rPr>
            <a:t>Bedre samarbeid mellom skole/barnehage og helse</a:t>
          </a:r>
        </a:p>
      </dgm:t>
    </dgm:pt>
    <dgm:pt modelId="{D8B4FBB5-139C-4F30-BED8-9F122C627840}" type="parTrans" cxnId="{712DB865-082C-4126-A053-37946D5D4665}">
      <dgm:prSet/>
      <dgm:spPr/>
      <dgm:t>
        <a:bodyPr/>
        <a:lstStyle/>
        <a:p>
          <a:endParaRPr lang="nb-NO"/>
        </a:p>
      </dgm:t>
    </dgm:pt>
    <dgm:pt modelId="{C6707251-4911-48D0-B5E2-DDC5CAF74C77}" type="sibTrans" cxnId="{712DB865-082C-4126-A053-37946D5D4665}">
      <dgm:prSet/>
      <dgm:spPr/>
      <dgm:t>
        <a:bodyPr/>
        <a:lstStyle/>
        <a:p>
          <a:endParaRPr lang="nb-NO"/>
        </a:p>
      </dgm:t>
    </dgm:pt>
    <dgm:pt modelId="{F94FFBF8-B44A-4F9F-B8C4-3A819F433F73}">
      <dgm:prSet phldrT="[Tekst]"/>
      <dgm:spPr/>
      <dgm:t>
        <a:bodyPr/>
        <a:lstStyle/>
        <a:p>
          <a:pPr>
            <a:buSzPts val="2240"/>
            <a:buChar char="►"/>
          </a:pPr>
          <a:r>
            <a:rPr lang="nb-NO" dirty="0">
              <a:solidFill>
                <a:schemeClr val="tx1"/>
              </a:solidFill>
            </a:rPr>
            <a:t>Skolen/barnehagen er sentral i oppfølgingsarbeidet</a:t>
          </a:r>
        </a:p>
      </dgm:t>
    </dgm:pt>
    <dgm:pt modelId="{E5C2E964-8620-451A-ABF1-B0F0AFFF8F28}" type="parTrans" cxnId="{AD0691C5-5FC6-4CC8-A5DC-D720C723E865}">
      <dgm:prSet/>
      <dgm:spPr/>
      <dgm:t>
        <a:bodyPr/>
        <a:lstStyle/>
        <a:p>
          <a:endParaRPr lang="nb-NO"/>
        </a:p>
      </dgm:t>
    </dgm:pt>
    <dgm:pt modelId="{B3D86717-0046-47C7-BAB9-86F3E7229B35}" type="sibTrans" cxnId="{AD0691C5-5FC6-4CC8-A5DC-D720C723E865}">
      <dgm:prSet/>
      <dgm:spPr/>
      <dgm:t>
        <a:bodyPr/>
        <a:lstStyle/>
        <a:p>
          <a:endParaRPr lang="nb-NO"/>
        </a:p>
      </dgm:t>
    </dgm:pt>
    <dgm:pt modelId="{B615A970-4F99-48F5-836D-A4D76976D086}">
      <dgm:prSet/>
      <dgm:spPr/>
      <dgm:t>
        <a:bodyPr/>
        <a:lstStyle/>
        <a:p>
          <a:r>
            <a:rPr lang="nb-NO"/>
            <a:t>Vektlegging av rehabilitering og resosialisering</a:t>
          </a:r>
          <a:endParaRPr lang="nb-NO" dirty="0"/>
        </a:p>
      </dgm:t>
    </dgm:pt>
    <dgm:pt modelId="{90C5320D-3FD2-407A-90BC-F716DDB1567A}" type="parTrans" cxnId="{04FECF67-3723-4E86-858C-248770C11927}">
      <dgm:prSet/>
      <dgm:spPr/>
      <dgm:t>
        <a:bodyPr/>
        <a:lstStyle/>
        <a:p>
          <a:endParaRPr lang="nb-NO"/>
        </a:p>
      </dgm:t>
    </dgm:pt>
    <dgm:pt modelId="{7B030788-6CD0-4D87-A0EA-6A21A3074C2D}" type="sibTrans" cxnId="{04FECF67-3723-4E86-858C-248770C11927}">
      <dgm:prSet/>
      <dgm:spPr/>
      <dgm:t>
        <a:bodyPr/>
        <a:lstStyle/>
        <a:p>
          <a:endParaRPr lang="nb-NO"/>
        </a:p>
      </dgm:t>
    </dgm:pt>
    <dgm:pt modelId="{1F8AE5E7-0E81-4832-93FD-4D46AC7E4F4E}" type="pres">
      <dgm:prSet presAssocID="{7B8B2966-0AAC-4E3F-95E7-6DFA72ABFDA5}" presName="diagram" presStyleCnt="0">
        <dgm:presLayoutVars>
          <dgm:dir/>
          <dgm:resizeHandles val="exact"/>
        </dgm:presLayoutVars>
      </dgm:prSet>
      <dgm:spPr/>
    </dgm:pt>
    <dgm:pt modelId="{3119BCCC-1749-4382-AB5D-BD1422CBD16B}" type="pres">
      <dgm:prSet presAssocID="{A3FA05AB-FF92-449A-990F-1F5F0A7020CC}" presName="node" presStyleLbl="node1" presStyleIdx="0" presStyleCnt="3">
        <dgm:presLayoutVars>
          <dgm:bulletEnabled val="1"/>
        </dgm:presLayoutVars>
      </dgm:prSet>
      <dgm:spPr/>
    </dgm:pt>
    <dgm:pt modelId="{1B5417B7-9EB0-4FA4-9FC8-6EFCEBE0EAE8}" type="pres">
      <dgm:prSet presAssocID="{C6707251-4911-48D0-B5E2-DDC5CAF74C77}" presName="sibTrans" presStyleCnt="0"/>
      <dgm:spPr/>
    </dgm:pt>
    <dgm:pt modelId="{E638EE17-2AB2-419C-82DC-2A7382A2B32E}" type="pres">
      <dgm:prSet presAssocID="{F94FFBF8-B44A-4F9F-B8C4-3A819F433F73}" presName="node" presStyleLbl="node1" presStyleIdx="1" presStyleCnt="3">
        <dgm:presLayoutVars>
          <dgm:bulletEnabled val="1"/>
        </dgm:presLayoutVars>
      </dgm:prSet>
      <dgm:spPr/>
    </dgm:pt>
    <dgm:pt modelId="{10D7D7A7-6197-497E-8A67-888590DB949B}" type="pres">
      <dgm:prSet presAssocID="{B3D86717-0046-47C7-BAB9-86F3E7229B35}" presName="sibTrans" presStyleCnt="0"/>
      <dgm:spPr/>
    </dgm:pt>
    <dgm:pt modelId="{3838703B-6E72-48F1-9487-F1B018CFEFD7}" type="pres">
      <dgm:prSet presAssocID="{B615A970-4F99-48F5-836D-A4D76976D086}" presName="node" presStyleLbl="node1" presStyleIdx="2" presStyleCnt="3">
        <dgm:presLayoutVars>
          <dgm:bulletEnabled val="1"/>
        </dgm:presLayoutVars>
      </dgm:prSet>
      <dgm:spPr/>
    </dgm:pt>
  </dgm:ptLst>
  <dgm:cxnLst>
    <dgm:cxn modelId="{712DB865-082C-4126-A053-37946D5D4665}" srcId="{7B8B2966-0AAC-4E3F-95E7-6DFA72ABFDA5}" destId="{A3FA05AB-FF92-449A-990F-1F5F0A7020CC}" srcOrd="0" destOrd="0" parTransId="{D8B4FBB5-139C-4F30-BED8-9F122C627840}" sibTransId="{C6707251-4911-48D0-B5E2-DDC5CAF74C77}"/>
    <dgm:cxn modelId="{04FECF67-3723-4E86-858C-248770C11927}" srcId="{7B8B2966-0AAC-4E3F-95E7-6DFA72ABFDA5}" destId="{B615A970-4F99-48F5-836D-A4D76976D086}" srcOrd="2" destOrd="0" parTransId="{90C5320D-3FD2-407A-90BC-F716DDB1567A}" sibTransId="{7B030788-6CD0-4D87-A0EA-6A21A3074C2D}"/>
    <dgm:cxn modelId="{7B8B8B4E-5730-41FD-99B2-628A51FE9313}" type="presOf" srcId="{F94FFBF8-B44A-4F9F-B8C4-3A819F433F73}" destId="{E638EE17-2AB2-419C-82DC-2A7382A2B32E}" srcOrd="0" destOrd="0" presId="urn:microsoft.com/office/officeart/2005/8/layout/default"/>
    <dgm:cxn modelId="{18386AB8-0788-4F08-A850-57817FD6783C}" type="presOf" srcId="{A3FA05AB-FF92-449A-990F-1F5F0A7020CC}" destId="{3119BCCC-1749-4382-AB5D-BD1422CBD16B}" srcOrd="0" destOrd="0" presId="urn:microsoft.com/office/officeart/2005/8/layout/default"/>
    <dgm:cxn modelId="{92F860BD-4E6D-49DA-8859-E988A56CA35F}" type="presOf" srcId="{7B8B2966-0AAC-4E3F-95E7-6DFA72ABFDA5}" destId="{1F8AE5E7-0E81-4832-93FD-4D46AC7E4F4E}" srcOrd="0" destOrd="0" presId="urn:microsoft.com/office/officeart/2005/8/layout/default"/>
    <dgm:cxn modelId="{AD0691C5-5FC6-4CC8-A5DC-D720C723E865}" srcId="{7B8B2966-0AAC-4E3F-95E7-6DFA72ABFDA5}" destId="{F94FFBF8-B44A-4F9F-B8C4-3A819F433F73}" srcOrd="1" destOrd="0" parTransId="{E5C2E964-8620-451A-ABF1-B0F0AFFF8F28}" sibTransId="{B3D86717-0046-47C7-BAB9-86F3E7229B35}"/>
    <dgm:cxn modelId="{D41025CF-F649-44B9-BBB4-C7E474830D0C}" type="presOf" srcId="{B615A970-4F99-48F5-836D-A4D76976D086}" destId="{3838703B-6E72-48F1-9487-F1B018CFEFD7}" srcOrd="0" destOrd="0" presId="urn:microsoft.com/office/officeart/2005/8/layout/default"/>
    <dgm:cxn modelId="{496EDBDE-EAE7-4E42-AD6A-708FF1A8AADC}" type="presParOf" srcId="{1F8AE5E7-0E81-4832-93FD-4D46AC7E4F4E}" destId="{3119BCCC-1749-4382-AB5D-BD1422CBD16B}" srcOrd="0" destOrd="0" presId="urn:microsoft.com/office/officeart/2005/8/layout/default"/>
    <dgm:cxn modelId="{A4E727A5-0FE4-428E-836B-E01217667C30}" type="presParOf" srcId="{1F8AE5E7-0E81-4832-93FD-4D46AC7E4F4E}" destId="{1B5417B7-9EB0-4FA4-9FC8-6EFCEBE0EAE8}" srcOrd="1" destOrd="0" presId="urn:microsoft.com/office/officeart/2005/8/layout/default"/>
    <dgm:cxn modelId="{87975595-45C5-4E97-A3D3-B372463EC032}" type="presParOf" srcId="{1F8AE5E7-0E81-4832-93FD-4D46AC7E4F4E}" destId="{E638EE17-2AB2-419C-82DC-2A7382A2B32E}" srcOrd="2" destOrd="0" presId="urn:microsoft.com/office/officeart/2005/8/layout/default"/>
    <dgm:cxn modelId="{3BCD0BE9-2F86-4C5A-96D9-1C5447C36517}" type="presParOf" srcId="{1F8AE5E7-0E81-4832-93FD-4D46AC7E4F4E}" destId="{10D7D7A7-6197-497E-8A67-888590DB949B}" srcOrd="3" destOrd="0" presId="urn:microsoft.com/office/officeart/2005/8/layout/default"/>
    <dgm:cxn modelId="{BB70D02F-F9EB-4441-8729-0333E445CCC2}" type="presParOf" srcId="{1F8AE5E7-0E81-4832-93FD-4D46AC7E4F4E}" destId="{3838703B-6E72-48F1-9487-F1B018CFEFD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95CD4-89B3-4030-92EA-4BEC53D2E3E1}" type="doc">
      <dgm:prSet loTypeId="urn:microsoft.com/office/officeart/2005/8/layout/list1" loCatId="list" qsTypeId="urn:microsoft.com/office/officeart/2005/8/quickstyle/simple1" qsCatId="simple" csTypeId="urn:microsoft.com/office/officeart/2005/8/colors/colorful4" csCatId="colorful"/>
      <dgm:spPr/>
      <dgm:t>
        <a:bodyPr/>
        <a:lstStyle/>
        <a:p>
          <a:endParaRPr lang="en-US"/>
        </a:p>
      </dgm:t>
    </dgm:pt>
    <dgm:pt modelId="{30FA7FFC-CA65-4328-98EE-5A2088ADEFAE}">
      <dgm:prSet/>
      <dgm:spPr/>
      <dgm:t>
        <a:bodyPr/>
        <a:lstStyle/>
        <a:p>
          <a:r>
            <a:rPr lang="x-none" dirty="0">
              <a:solidFill>
                <a:schemeClr val="tx1"/>
              </a:solidFill>
            </a:rPr>
            <a:t>Interessekartlegging</a:t>
          </a:r>
          <a:endParaRPr lang="en-US" dirty="0">
            <a:solidFill>
              <a:schemeClr val="tx1"/>
            </a:solidFill>
          </a:endParaRPr>
        </a:p>
      </dgm:t>
    </dgm:pt>
    <dgm:pt modelId="{A7872615-D16E-4A31-800E-9CD814EF293A}" type="parTrans" cxnId="{C2C57CE0-66A9-4241-84E1-7C2125758F80}">
      <dgm:prSet/>
      <dgm:spPr/>
      <dgm:t>
        <a:bodyPr/>
        <a:lstStyle/>
        <a:p>
          <a:endParaRPr lang="en-US"/>
        </a:p>
      </dgm:t>
    </dgm:pt>
    <dgm:pt modelId="{766B3040-4EA3-460A-A3C8-E6B839B8BD8A}" type="sibTrans" cxnId="{C2C57CE0-66A9-4241-84E1-7C2125758F80}">
      <dgm:prSet/>
      <dgm:spPr/>
      <dgm:t>
        <a:bodyPr/>
        <a:lstStyle/>
        <a:p>
          <a:endParaRPr lang="en-US"/>
        </a:p>
      </dgm:t>
    </dgm:pt>
    <dgm:pt modelId="{DC04BBBD-7D45-48D9-925F-436C26C7A343}">
      <dgm:prSet/>
      <dgm:spPr/>
      <dgm:t>
        <a:bodyPr/>
        <a:lstStyle/>
        <a:p>
          <a:r>
            <a:rPr lang="x-none" dirty="0">
              <a:solidFill>
                <a:schemeClr val="tx1"/>
              </a:solidFill>
            </a:rPr>
            <a:t>Hvordan styrke en svak eller negativ relasjon? Bruk av «Banking-time»</a:t>
          </a:r>
          <a:endParaRPr lang="en-US" dirty="0">
            <a:solidFill>
              <a:schemeClr val="tx1"/>
            </a:solidFill>
          </a:endParaRPr>
        </a:p>
      </dgm:t>
    </dgm:pt>
    <dgm:pt modelId="{04F44856-1E71-4FA4-A11F-7710FD983967}" type="parTrans" cxnId="{ECD7D9EF-8089-47E1-B39D-D351712E3F68}">
      <dgm:prSet/>
      <dgm:spPr/>
      <dgm:t>
        <a:bodyPr/>
        <a:lstStyle/>
        <a:p>
          <a:endParaRPr lang="en-US"/>
        </a:p>
      </dgm:t>
    </dgm:pt>
    <dgm:pt modelId="{FCAAEF68-A79A-44A1-B05F-556E5E904B29}" type="sibTrans" cxnId="{ECD7D9EF-8089-47E1-B39D-D351712E3F68}">
      <dgm:prSet/>
      <dgm:spPr/>
      <dgm:t>
        <a:bodyPr/>
        <a:lstStyle/>
        <a:p>
          <a:endParaRPr lang="en-US"/>
        </a:p>
      </dgm:t>
    </dgm:pt>
    <dgm:pt modelId="{CF725DA0-3655-409B-98FF-E41E9C54FE4C}">
      <dgm:prSet/>
      <dgm:spPr/>
      <dgm:t>
        <a:bodyPr/>
        <a:lstStyle/>
        <a:p>
          <a:r>
            <a:rPr lang="x-none"/>
            <a:t>En voksen som er tett på </a:t>
          </a:r>
          <a:endParaRPr lang="en-US"/>
        </a:p>
      </dgm:t>
    </dgm:pt>
    <dgm:pt modelId="{DAE9D8A2-1E55-4B70-852A-1617CBBC2048}" type="parTrans" cxnId="{750ED561-DA29-48E6-80E9-36479CFB17FD}">
      <dgm:prSet/>
      <dgm:spPr/>
      <dgm:t>
        <a:bodyPr/>
        <a:lstStyle/>
        <a:p>
          <a:endParaRPr lang="en-US"/>
        </a:p>
      </dgm:t>
    </dgm:pt>
    <dgm:pt modelId="{E47BFBF8-BE70-44B1-B0C2-39147711DFD0}" type="sibTrans" cxnId="{750ED561-DA29-48E6-80E9-36479CFB17FD}">
      <dgm:prSet/>
      <dgm:spPr/>
      <dgm:t>
        <a:bodyPr/>
        <a:lstStyle/>
        <a:p>
          <a:endParaRPr lang="en-US"/>
        </a:p>
      </dgm:t>
    </dgm:pt>
    <dgm:pt modelId="{A432DC68-73BA-4B95-9F35-2B5B76757A8E}">
      <dgm:prSet/>
      <dgm:spPr/>
      <dgm:t>
        <a:bodyPr/>
        <a:lstStyle/>
        <a:p>
          <a:r>
            <a:rPr lang="x-none"/>
            <a:t>Bruk av støttegruppe</a:t>
          </a:r>
          <a:endParaRPr lang="en-US"/>
        </a:p>
      </dgm:t>
    </dgm:pt>
    <dgm:pt modelId="{12EFDF68-6775-4319-BAA0-976B85CE8536}" type="parTrans" cxnId="{497DF4EC-BC57-4393-B65D-5F7AFDC3A41D}">
      <dgm:prSet/>
      <dgm:spPr/>
      <dgm:t>
        <a:bodyPr/>
        <a:lstStyle/>
        <a:p>
          <a:endParaRPr lang="en-US"/>
        </a:p>
      </dgm:t>
    </dgm:pt>
    <dgm:pt modelId="{9AFAC1B4-F578-403B-ACBF-210C5782169D}" type="sibTrans" cxnId="{497DF4EC-BC57-4393-B65D-5F7AFDC3A41D}">
      <dgm:prSet/>
      <dgm:spPr/>
      <dgm:t>
        <a:bodyPr/>
        <a:lstStyle/>
        <a:p>
          <a:endParaRPr lang="en-US"/>
        </a:p>
      </dgm:t>
    </dgm:pt>
    <dgm:pt modelId="{C4FE6B0A-F168-4F64-8A29-1AE9336C3404}" type="pres">
      <dgm:prSet presAssocID="{7ED95CD4-89B3-4030-92EA-4BEC53D2E3E1}" presName="linear" presStyleCnt="0">
        <dgm:presLayoutVars>
          <dgm:dir/>
          <dgm:animLvl val="lvl"/>
          <dgm:resizeHandles val="exact"/>
        </dgm:presLayoutVars>
      </dgm:prSet>
      <dgm:spPr/>
    </dgm:pt>
    <dgm:pt modelId="{B5CB1DDD-6225-4FD9-A01B-9A15F9BB8593}" type="pres">
      <dgm:prSet presAssocID="{30FA7FFC-CA65-4328-98EE-5A2088ADEFAE}" presName="parentLin" presStyleCnt="0"/>
      <dgm:spPr/>
    </dgm:pt>
    <dgm:pt modelId="{4F1328A5-AA2E-446A-B26B-11814EF25336}" type="pres">
      <dgm:prSet presAssocID="{30FA7FFC-CA65-4328-98EE-5A2088ADEFAE}" presName="parentLeftMargin" presStyleLbl="node1" presStyleIdx="0" presStyleCnt="4"/>
      <dgm:spPr/>
    </dgm:pt>
    <dgm:pt modelId="{67E453EB-72F3-4452-A45A-872B65814B71}" type="pres">
      <dgm:prSet presAssocID="{30FA7FFC-CA65-4328-98EE-5A2088ADEFAE}" presName="parentText" presStyleLbl="node1" presStyleIdx="0" presStyleCnt="4">
        <dgm:presLayoutVars>
          <dgm:chMax val="0"/>
          <dgm:bulletEnabled val="1"/>
        </dgm:presLayoutVars>
      </dgm:prSet>
      <dgm:spPr/>
    </dgm:pt>
    <dgm:pt modelId="{9AC52218-698C-4D82-984E-055071A39C57}" type="pres">
      <dgm:prSet presAssocID="{30FA7FFC-CA65-4328-98EE-5A2088ADEFAE}" presName="negativeSpace" presStyleCnt="0"/>
      <dgm:spPr/>
    </dgm:pt>
    <dgm:pt modelId="{0EB4E132-715A-4520-A93B-258AD8B84894}" type="pres">
      <dgm:prSet presAssocID="{30FA7FFC-CA65-4328-98EE-5A2088ADEFAE}" presName="childText" presStyleLbl="conFgAcc1" presStyleIdx="0" presStyleCnt="4">
        <dgm:presLayoutVars>
          <dgm:bulletEnabled val="1"/>
        </dgm:presLayoutVars>
      </dgm:prSet>
      <dgm:spPr/>
    </dgm:pt>
    <dgm:pt modelId="{F3A0B94F-740A-4A1B-86B5-870E9150ECBB}" type="pres">
      <dgm:prSet presAssocID="{766B3040-4EA3-460A-A3C8-E6B839B8BD8A}" presName="spaceBetweenRectangles" presStyleCnt="0"/>
      <dgm:spPr/>
    </dgm:pt>
    <dgm:pt modelId="{FBC6EBE1-2AEC-46E6-AD4B-F58E2FFD0A4B}" type="pres">
      <dgm:prSet presAssocID="{DC04BBBD-7D45-48D9-925F-436C26C7A343}" presName="parentLin" presStyleCnt="0"/>
      <dgm:spPr/>
    </dgm:pt>
    <dgm:pt modelId="{1BE94168-07F6-40B4-9F09-9A3CD6F22D8D}" type="pres">
      <dgm:prSet presAssocID="{DC04BBBD-7D45-48D9-925F-436C26C7A343}" presName="parentLeftMargin" presStyleLbl="node1" presStyleIdx="0" presStyleCnt="4"/>
      <dgm:spPr/>
    </dgm:pt>
    <dgm:pt modelId="{88067E8E-4D96-4D9C-BE6E-A6016F801534}" type="pres">
      <dgm:prSet presAssocID="{DC04BBBD-7D45-48D9-925F-436C26C7A343}" presName="parentText" presStyleLbl="node1" presStyleIdx="1" presStyleCnt="4">
        <dgm:presLayoutVars>
          <dgm:chMax val="0"/>
          <dgm:bulletEnabled val="1"/>
        </dgm:presLayoutVars>
      </dgm:prSet>
      <dgm:spPr/>
    </dgm:pt>
    <dgm:pt modelId="{15E435EC-E2EA-42C9-BBA5-0B81FF9BA311}" type="pres">
      <dgm:prSet presAssocID="{DC04BBBD-7D45-48D9-925F-436C26C7A343}" presName="negativeSpace" presStyleCnt="0"/>
      <dgm:spPr/>
    </dgm:pt>
    <dgm:pt modelId="{837B43FD-C4EF-490A-AA88-9D80CAF76DCF}" type="pres">
      <dgm:prSet presAssocID="{DC04BBBD-7D45-48D9-925F-436C26C7A343}" presName="childText" presStyleLbl="conFgAcc1" presStyleIdx="1" presStyleCnt="4">
        <dgm:presLayoutVars>
          <dgm:bulletEnabled val="1"/>
        </dgm:presLayoutVars>
      </dgm:prSet>
      <dgm:spPr/>
    </dgm:pt>
    <dgm:pt modelId="{4E21A02F-460C-4B21-8EEB-C4EBE57510B4}" type="pres">
      <dgm:prSet presAssocID="{FCAAEF68-A79A-44A1-B05F-556E5E904B29}" presName="spaceBetweenRectangles" presStyleCnt="0"/>
      <dgm:spPr/>
    </dgm:pt>
    <dgm:pt modelId="{77298C39-2434-4B89-A906-633DD1CC1F47}" type="pres">
      <dgm:prSet presAssocID="{CF725DA0-3655-409B-98FF-E41E9C54FE4C}" presName="parentLin" presStyleCnt="0"/>
      <dgm:spPr/>
    </dgm:pt>
    <dgm:pt modelId="{4C877969-7C5D-41BB-8BF0-3EC55671B986}" type="pres">
      <dgm:prSet presAssocID="{CF725DA0-3655-409B-98FF-E41E9C54FE4C}" presName="parentLeftMargin" presStyleLbl="node1" presStyleIdx="1" presStyleCnt="4"/>
      <dgm:spPr/>
    </dgm:pt>
    <dgm:pt modelId="{130AB758-1079-4550-B8A7-91C1D65B8B1C}" type="pres">
      <dgm:prSet presAssocID="{CF725DA0-3655-409B-98FF-E41E9C54FE4C}" presName="parentText" presStyleLbl="node1" presStyleIdx="2" presStyleCnt="4">
        <dgm:presLayoutVars>
          <dgm:chMax val="0"/>
          <dgm:bulletEnabled val="1"/>
        </dgm:presLayoutVars>
      </dgm:prSet>
      <dgm:spPr/>
    </dgm:pt>
    <dgm:pt modelId="{EBE45919-3E81-4EAF-8648-4A9D70320E9B}" type="pres">
      <dgm:prSet presAssocID="{CF725DA0-3655-409B-98FF-E41E9C54FE4C}" presName="negativeSpace" presStyleCnt="0"/>
      <dgm:spPr/>
    </dgm:pt>
    <dgm:pt modelId="{457DD0C1-6860-4E65-A1E8-D9BEE053CED1}" type="pres">
      <dgm:prSet presAssocID="{CF725DA0-3655-409B-98FF-E41E9C54FE4C}" presName="childText" presStyleLbl="conFgAcc1" presStyleIdx="2" presStyleCnt="4">
        <dgm:presLayoutVars>
          <dgm:bulletEnabled val="1"/>
        </dgm:presLayoutVars>
      </dgm:prSet>
      <dgm:spPr/>
    </dgm:pt>
    <dgm:pt modelId="{2171BE38-23B1-478E-B25E-9D988AE26B74}" type="pres">
      <dgm:prSet presAssocID="{E47BFBF8-BE70-44B1-B0C2-39147711DFD0}" presName="spaceBetweenRectangles" presStyleCnt="0"/>
      <dgm:spPr/>
    </dgm:pt>
    <dgm:pt modelId="{72C4D83C-E424-4BCC-AEAB-B93891328D33}" type="pres">
      <dgm:prSet presAssocID="{A432DC68-73BA-4B95-9F35-2B5B76757A8E}" presName="parentLin" presStyleCnt="0"/>
      <dgm:spPr/>
    </dgm:pt>
    <dgm:pt modelId="{A392A455-2539-4A8D-9B32-26A70D7D85C6}" type="pres">
      <dgm:prSet presAssocID="{A432DC68-73BA-4B95-9F35-2B5B76757A8E}" presName="parentLeftMargin" presStyleLbl="node1" presStyleIdx="2" presStyleCnt="4"/>
      <dgm:spPr/>
    </dgm:pt>
    <dgm:pt modelId="{A17E9873-D73A-4D2D-93AD-1EA5A0013305}" type="pres">
      <dgm:prSet presAssocID="{A432DC68-73BA-4B95-9F35-2B5B76757A8E}" presName="parentText" presStyleLbl="node1" presStyleIdx="3" presStyleCnt="4">
        <dgm:presLayoutVars>
          <dgm:chMax val="0"/>
          <dgm:bulletEnabled val="1"/>
        </dgm:presLayoutVars>
      </dgm:prSet>
      <dgm:spPr/>
    </dgm:pt>
    <dgm:pt modelId="{34C19502-EAB2-4B63-BF13-081D8D36312D}" type="pres">
      <dgm:prSet presAssocID="{A432DC68-73BA-4B95-9F35-2B5B76757A8E}" presName="negativeSpace" presStyleCnt="0"/>
      <dgm:spPr/>
    </dgm:pt>
    <dgm:pt modelId="{7FDFD1CF-79FC-4358-BF59-A4CDD2E475B7}" type="pres">
      <dgm:prSet presAssocID="{A432DC68-73BA-4B95-9F35-2B5B76757A8E}" presName="childText" presStyleLbl="conFgAcc1" presStyleIdx="3" presStyleCnt="4">
        <dgm:presLayoutVars>
          <dgm:bulletEnabled val="1"/>
        </dgm:presLayoutVars>
      </dgm:prSet>
      <dgm:spPr/>
    </dgm:pt>
  </dgm:ptLst>
  <dgm:cxnLst>
    <dgm:cxn modelId="{50C02C18-4703-4809-B192-C89D40A13D77}" type="presOf" srcId="{CF725DA0-3655-409B-98FF-E41E9C54FE4C}" destId="{4C877969-7C5D-41BB-8BF0-3EC55671B986}" srcOrd="0" destOrd="0" presId="urn:microsoft.com/office/officeart/2005/8/layout/list1"/>
    <dgm:cxn modelId="{37FD0D3F-86AE-448D-BB8E-912ECFE6DE1E}" type="presOf" srcId="{30FA7FFC-CA65-4328-98EE-5A2088ADEFAE}" destId="{67E453EB-72F3-4452-A45A-872B65814B71}" srcOrd="1" destOrd="0" presId="urn:microsoft.com/office/officeart/2005/8/layout/list1"/>
    <dgm:cxn modelId="{750ED561-DA29-48E6-80E9-36479CFB17FD}" srcId="{7ED95CD4-89B3-4030-92EA-4BEC53D2E3E1}" destId="{CF725DA0-3655-409B-98FF-E41E9C54FE4C}" srcOrd="2" destOrd="0" parTransId="{DAE9D8A2-1E55-4B70-852A-1617CBBC2048}" sibTransId="{E47BFBF8-BE70-44B1-B0C2-39147711DFD0}"/>
    <dgm:cxn modelId="{320FE969-0427-41F3-BAF9-222081D24040}" type="presOf" srcId="{A432DC68-73BA-4B95-9F35-2B5B76757A8E}" destId="{A17E9873-D73A-4D2D-93AD-1EA5A0013305}" srcOrd="1" destOrd="0" presId="urn:microsoft.com/office/officeart/2005/8/layout/list1"/>
    <dgm:cxn modelId="{ACEF606B-D0B9-4AE4-8C22-F2EB5C1B02E7}" type="presOf" srcId="{DC04BBBD-7D45-48D9-925F-436C26C7A343}" destId="{1BE94168-07F6-40B4-9F09-9A3CD6F22D8D}" srcOrd="0" destOrd="0" presId="urn:microsoft.com/office/officeart/2005/8/layout/list1"/>
    <dgm:cxn modelId="{6DDB3950-9476-4B3D-A233-7A7854262D02}" type="presOf" srcId="{30FA7FFC-CA65-4328-98EE-5A2088ADEFAE}" destId="{4F1328A5-AA2E-446A-B26B-11814EF25336}" srcOrd="0" destOrd="0" presId="urn:microsoft.com/office/officeart/2005/8/layout/list1"/>
    <dgm:cxn modelId="{B6F58B7A-5D88-4FCB-9D5B-80F68F186ED9}" type="presOf" srcId="{CF725DA0-3655-409B-98FF-E41E9C54FE4C}" destId="{130AB758-1079-4550-B8A7-91C1D65B8B1C}" srcOrd="1" destOrd="0" presId="urn:microsoft.com/office/officeart/2005/8/layout/list1"/>
    <dgm:cxn modelId="{B3E69080-3CA6-480C-A98D-16FF070FCFD9}" type="presOf" srcId="{7ED95CD4-89B3-4030-92EA-4BEC53D2E3E1}" destId="{C4FE6B0A-F168-4F64-8A29-1AE9336C3404}" srcOrd="0" destOrd="0" presId="urn:microsoft.com/office/officeart/2005/8/layout/list1"/>
    <dgm:cxn modelId="{C2C57CE0-66A9-4241-84E1-7C2125758F80}" srcId="{7ED95CD4-89B3-4030-92EA-4BEC53D2E3E1}" destId="{30FA7FFC-CA65-4328-98EE-5A2088ADEFAE}" srcOrd="0" destOrd="0" parTransId="{A7872615-D16E-4A31-800E-9CD814EF293A}" sibTransId="{766B3040-4EA3-460A-A3C8-E6B839B8BD8A}"/>
    <dgm:cxn modelId="{422AE1E3-2187-4324-8AAD-DF88B4EFCFE0}" type="presOf" srcId="{A432DC68-73BA-4B95-9F35-2B5B76757A8E}" destId="{A392A455-2539-4A8D-9B32-26A70D7D85C6}" srcOrd="0" destOrd="0" presId="urn:microsoft.com/office/officeart/2005/8/layout/list1"/>
    <dgm:cxn modelId="{497DF4EC-BC57-4393-B65D-5F7AFDC3A41D}" srcId="{7ED95CD4-89B3-4030-92EA-4BEC53D2E3E1}" destId="{A432DC68-73BA-4B95-9F35-2B5B76757A8E}" srcOrd="3" destOrd="0" parTransId="{12EFDF68-6775-4319-BAA0-976B85CE8536}" sibTransId="{9AFAC1B4-F578-403B-ACBF-210C5782169D}"/>
    <dgm:cxn modelId="{ECD7D9EF-8089-47E1-B39D-D351712E3F68}" srcId="{7ED95CD4-89B3-4030-92EA-4BEC53D2E3E1}" destId="{DC04BBBD-7D45-48D9-925F-436C26C7A343}" srcOrd="1" destOrd="0" parTransId="{04F44856-1E71-4FA4-A11F-7710FD983967}" sibTransId="{FCAAEF68-A79A-44A1-B05F-556E5E904B29}"/>
    <dgm:cxn modelId="{B5A97EF5-81BA-4B69-BC4D-076BE6196EFE}" type="presOf" srcId="{DC04BBBD-7D45-48D9-925F-436C26C7A343}" destId="{88067E8E-4D96-4D9C-BE6E-A6016F801534}" srcOrd="1" destOrd="0" presId="urn:microsoft.com/office/officeart/2005/8/layout/list1"/>
    <dgm:cxn modelId="{0D43A0C4-5B71-480D-BCE5-339EDB99F0B9}" type="presParOf" srcId="{C4FE6B0A-F168-4F64-8A29-1AE9336C3404}" destId="{B5CB1DDD-6225-4FD9-A01B-9A15F9BB8593}" srcOrd="0" destOrd="0" presId="urn:microsoft.com/office/officeart/2005/8/layout/list1"/>
    <dgm:cxn modelId="{5F95621B-24BD-4F1E-AAD7-6EAA1EDDED70}" type="presParOf" srcId="{B5CB1DDD-6225-4FD9-A01B-9A15F9BB8593}" destId="{4F1328A5-AA2E-446A-B26B-11814EF25336}" srcOrd="0" destOrd="0" presId="urn:microsoft.com/office/officeart/2005/8/layout/list1"/>
    <dgm:cxn modelId="{347A21F0-6FE8-470E-A719-4AB127571E28}" type="presParOf" srcId="{B5CB1DDD-6225-4FD9-A01B-9A15F9BB8593}" destId="{67E453EB-72F3-4452-A45A-872B65814B71}" srcOrd="1" destOrd="0" presId="urn:microsoft.com/office/officeart/2005/8/layout/list1"/>
    <dgm:cxn modelId="{C7F879C2-F23E-4F8A-8434-A6064FBAC6FC}" type="presParOf" srcId="{C4FE6B0A-F168-4F64-8A29-1AE9336C3404}" destId="{9AC52218-698C-4D82-984E-055071A39C57}" srcOrd="1" destOrd="0" presId="urn:microsoft.com/office/officeart/2005/8/layout/list1"/>
    <dgm:cxn modelId="{4208160B-4EFC-4BE9-ADD9-8EF24C44CB66}" type="presParOf" srcId="{C4FE6B0A-F168-4F64-8A29-1AE9336C3404}" destId="{0EB4E132-715A-4520-A93B-258AD8B84894}" srcOrd="2" destOrd="0" presId="urn:microsoft.com/office/officeart/2005/8/layout/list1"/>
    <dgm:cxn modelId="{1C1116F0-6153-4EFC-BCE6-B6129A781843}" type="presParOf" srcId="{C4FE6B0A-F168-4F64-8A29-1AE9336C3404}" destId="{F3A0B94F-740A-4A1B-86B5-870E9150ECBB}" srcOrd="3" destOrd="0" presId="urn:microsoft.com/office/officeart/2005/8/layout/list1"/>
    <dgm:cxn modelId="{D1155BFD-7B2A-4FEE-87CD-B5D99A3CC247}" type="presParOf" srcId="{C4FE6B0A-F168-4F64-8A29-1AE9336C3404}" destId="{FBC6EBE1-2AEC-46E6-AD4B-F58E2FFD0A4B}" srcOrd="4" destOrd="0" presId="urn:microsoft.com/office/officeart/2005/8/layout/list1"/>
    <dgm:cxn modelId="{12F2F2FD-1F31-47F5-BFC5-07A3F1AC2DF9}" type="presParOf" srcId="{FBC6EBE1-2AEC-46E6-AD4B-F58E2FFD0A4B}" destId="{1BE94168-07F6-40B4-9F09-9A3CD6F22D8D}" srcOrd="0" destOrd="0" presId="urn:microsoft.com/office/officeart/2005/8/layout/list1"/>
    <dgm:cxn modelId="{E90052F8-3119-440E-B95E-494F7BBF7F57}" type="presParOf" srcId="{FBC6EBE1-2AEC-46E6-AD4B-F58E2FFD0A4B}" destId="{88067E8E-4D96-4D9C-BE6E-A6016F801534}" srcOrd="1" destOrd="0" presId="urn:microsoft.com/office/officeart/2005/8/layout/list1"/>
    <dgm:cxn modelId="{9AA6D446-0348-496C-973D-D1E2012832EA}" type="presParOf" srcId="{C4FE6B0A-F168-4F64-8A29-1AE9336C3404}" destId="{15E435EC-E2EA-42C9-BBA5-0B81FF9BA311}" srcOrd="5" destOrd="0" presId="urn:microsoft.com/office/officeart/2005/8/layout/list1"/>
    <dgm:cxn modelId="{67AA3905-2F48-4F9F-8233-48539614824C}" type="presParOf" srcId="{C4FE6B0A-F168-4F64-8A29-1AE9336C3404}" destId="{837B43FD-C4EF-490A-AA88-9D80CAF76DCF}" srcOrd="6" destOrd="0" presId="urn:microsoft.com/office/officeart/2005/8/layout/list1"/>
    <dgm:cxn modelId="{E583D273-6147-41A1-8AD9-669E27E9996D}" type="presParOf" srcId="{C4FE6B0A-F168-4F64-8A29-1AE9336C3404}" destId="{4E21A02F-460C-4B21-8EEB-C4EBE57510B4}" srcOrd="7" destOrd="0" presId="urn:microsoft.com/office/officeart/2005/8/layout/list1"/>
    <dgm:cxn modelId="{CFE984D0-5577-4707-BC5D-047A0B0B6F98}" type="presParOf" srcId="{C4FE6B0A-F168-4F64-8A29-1AE9336C3404}" destId="{77298C39-2434-4B89-A906-633DD1CC1F47}" srcOrd="8" destOrd="0" presId="urn:microsoft.com/office/officeart/2005/8/layout/list1"/>
    <dgm:cxn modelId="{E68F8AE0-BCD7-4C1E-9D96-BE118E7BD5BF}" type="presParOf" srcId="{77298C39-2434-4B89-A906-633DD1CC1F47}" destId="{4C877969-7C5D-41BB-8BF0-3EC55671B986}" srcOrd="0" destOrd="0" presId="urn:microsoft.com/office/officeart/2005/8/layout/list1"/>
    <dgm:cxn modelId="{D31B0277-E29B-4D50-A537-110FADBBEBE4}" type="presParOf" srcId="{77298C39-2434-4B89-A906-633DD1CC1F47}" destId="{130AB758-1079-4550-B8A7-91C1D65B8B1C}" srcOrd="1" destOrd="0" presId="urn:microsoft.com/office/officeart/2005/8/layout/list1"/>
    <dgm:cxn modelId="{90A58F91-DCA6-4AE2-BE7C-9C5F4D7DD828}" type="presParOf" srcId="{C4FE6B0A-F168-4F64-8A29-1AE9336C3404}" destId="{EBE45919-3E81-4EAF-8648-4A9D70320E9B}" srcOrd="9" destOrd="0" presId="urn:microsoft.com/office/officeart/2005/8/layout/list1"/>
    <dgm:cxn modelId="{312C00DC-4FF2-46C1-BF87-907BEFC9A01A}" type="presParOf" srcId="{C4FE6B0A-F168-4F64-8A29-1AE9336C3404}" destId="{457DD0C1-6860-4E65-A1E8-D9BEE053CED1}" srcOrd="10" destOrd="0" presId="urn:microsoft.com/office/officeart/2005/8/layout/list1"/>
    <dgm:cxn modelId="{999AA5EC-1576-4B82-8041-62426C70A246}" type="presParOf" srcId="{C4FE6B0A-F168-4F64-8A29-1AE9336C3404}" destId="{2171BE38-23B1-478E-B25E-9D988AE26B74}" srcOrd="11" destOrd="0" presId="urn:microsoft.com/office/officeart/2005/8/layout/list1"/>
    <dgm:cxn modelId="{C7E61030-6DF5-443B-95B4-71821D6E9A7F}" type="presParOf" srcId="{C4FE6B0A-F168-4F64-8A29-1AE9336C3404}" destId="{72C4D83C-E424-4BCC-AEAB-B93891328D33}" srcOrd="12" destOrd="0" presId="urn:microsoft.com/office/officeart/2005/8/layout/list1"/>
    <dgm:cxn modelId="{A36EABE5-BFA3-475D-A4B1-492F5069E988}" type="presParOf" srcId="{72C4D83C-E424-4BCC-AEAB-B93891328D33}" destId="{A392A455-2539-4A8D-9B32-26A70D7D85C6}" srcOrd="0" destOrd="0" presId="urn:microsoft.com/office/officeart/2005/8/layout/list1"/>
    <dgm:cxn modelId="{E034C0D7-E28C-4589-9E83-92FAEEA2408E}" type="presParOf" srcId="{72C4D83C-E424-4BCC-AEAB-B93891328D33}" destId="{A17E9873-D73A-4D2D-93AD-1EA5A0013305}" srcOrd="1" destOrd="0" presId="urn:microsoft.com/office/officeart/2005/8/layout/list1"/>
    <dgm:cxn modelId="{BC8F34E1-42FB-4C9F-965B-AEC73BDCA56C}" type="presParOf" srcId="{C4FE6B0A-F168-4F64-8A29-1AE9336C3404}" destId="{34C19502-EAB2-4B63-BF13-081D8D36312D}" srcOrd="13" destOrd="0" presId="urn:microsoft.com/office/officeart/2005/8/layout/list1"/>
    <dgm:cxn modelId="{4BB4809B-6D55-4530-B8E8-8090CB652B36}" type="presParOf" srcId="{C4FE6B0A-F168-4F64-8A29-1AE9336C3404}" destId="{7FDFD1CF-79FC-4358-BF59-A4CDD2E475B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0AD74-C8CC-478D-9E31-D7A9A8C16E4B}">
      <dsp:nvSpPr>
        <dsp:cNvPr id="0" name=""/>
        <dsp:cNvSpPr/>
      </dsp:nvSpPr>
      <dsp:spPr>
        <a:xfrm>
          <a:off x="632" y="572231"/>
          <a:ext cx="2466826" cy="148009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x-none" sz="2000" kern="1200" dirty="0">
              <a:solidFill>
                <a:schemeClr val="tx1"/>
              </a:solidFill>
            </a:rPr>
            <a:t>Kunnskap og forståelse av utenforskap og langvarige krenkelser </a:t>
          </a:r>
          <a:endParaRPr lang="en-US" sz="2000" kern="1200" dirty="0">
            <a:solidFill>
              <a:schemeClr val="tx1"/>
            </a:solidFill>
          </a:endParaRPr>
        </a:p>
      </dsp:txBody>
      <dsp:txXfrm>
        <a:off x="632" y="572231"/>
        <a:ext cx="2466826" cy="1480095"/>
      </dsp:txXfrm>
    </dsp:sp>
    <dsp:sp modelId="{11CBB913-3F60-4069-A695-C0ECF0DEDA8D}">
      <dsp:nvSpPr>
        <dsp:cNvPr id="0" name=""/>
        <dsp:cNvSpPr/>
      </dsp:nvSpPr>
      <dsp:spPr>
        <a:xfrm>
          <a:off x="2714141" y="572231"/>
          <a:ext cx="2466826" cy="1480095"/>
        </a:xfrm>
        <a:prstGeom prst="rect">
          <a:avLst/>
        </a:prstGeom>
        <a:gradFill rotWithShape="0">
          <a:gsLst>
            <a:gs pos="0">
              <a:schemeClr val="accent4">
                <a:hueOff val="-455917"/>
                <a:satOff val="-2303"/>
                <a:lumOff val="-3235"/>
                <a:alphaOff val="0"/>
                <a:tint val="100000"/>
                <a:shade val="100000"/>
                <a:satMod val="130000"/>
              </a:schemeClr>
            </a:gs>
            <a:gs pos="100000">
              <a:schemeClr val="accent4">
                <a:hueOff val="-455917"/>
                <a:satOff val="-2303"/>
                <a:lumOff val="-323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x-none" sz="2000" kern="1200" dirty="0">
              <a:solidFill>
                <a:schemeClr val="tx1"/>
              </a:solidFill>
            </a:rPr>
            <a:t>Betydningen av oppfølging over tid</a:t>
          </a:r>
          <a:endParaRPr lang="en-US" sz="2000" kern="1200" dirty="0">
            <a:solidFill>
              <a:schemeClr val="tx1"/>
            </a:solidFill>
          </a:endParaRPr>
        </a:p>
      </dsp:txBody>
      <dsp:txXfrm>
        <a:off x="2714141" y="572231"/>
        <a:ext cx="2466826" cy="1480095"/>
      </dsp:txXfrm>
    </dsp:sp>
    <dsp:sp modelId="{37D80EBB-A406-4891-B53C-5590B38BF4F3}">
      <dsp:nvSpPr>
        <dsp:cNvPr id="0" name=""/>
        <dsp:cNvSpPr/>
      </dsp:nvSpPr>
      <dsp:spPr>
        <a:xfrm>
          <a:off x="1357386" y="2299010"/>
          <a:ext cx="2466826" cy="1480095"/>
        </a:xfrm>
        <a:prstGeom prst="rect">
          <a:avLst/>
        </a:prstGeom>
        <a:gradFill rotWithShape="0">
          <a:gsLst>
            <a:gs pos="0">
              <a:schemeClr val="accent4">
                <a:hueOff val="-911834"/>
                <a:satOff val="-4605"/>
                <a:lumOff val="-6470"/>
                <a:alphaOff val="0"/>
                <a:tint val="100000"/>
                <a:shade val="100000"/>
                <a:satMod val="130000"/>
              </a:schemeClr>
            </a:gs>
            <a:gs pos="100000">
              <a:schemeClr val="accent4">
                <a:hueOff val="-911834"/>
                <a:satOff val="-4605"/>
                <a:lumOff val="-647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x-none" sz="2000" kern="1200"/>
            <a:t>Familien må inkluderes</a:t>
          </a:r>
          <a:endParaRPr lang="en-US" sz="2000" kern="1200"/>
        </a:p>
      </dsp:txBody>
      <dsp:txXfrm>
        <a:off x="1357386" y="2299010"/>
        <a:ext cx="2466826" cy="1480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9BCCC-1749-4382-AB5D-BD1422CBD16B}">
      <dsp:nvSpPr>
        <dsp:cNvPr id="0" name=""/>
        <dsp:cNvSpPr/>
      </dsp:nvSpPr>
      <dsp:spPr>
        <a:xfrm>
          <a:off x="126607" y="774"/>
          <a:ext cx="4043762" cy="242625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SzPts val="2240"/>
            <a:buNone/>
          </a:pPr>
          <a:r>
            <a:rPr lang="nb-NO" sz="3300" kern="1200" dirty="0">
              <a:solidFill>
                <a:schemeClr val="tx1"/>
              </a:solidFill>
            </a:rPr>
            <a:t>Bedre samarbeid mellom skole/barnehage og helse</a:t>
          </a:r>
        </a:p>
      </dsp:txBody>
      <dsp:txXfrm>
        <a:off x="126607" y="774"/>
        <a:ext cx="4043762" cy="2426257"/>
      </dsp:txXfrm>
    </dsp:sp>
    <dsp:sp modelId="{E638EE17-2AB2-419C-82DC-2A7382A2B32E}">
      <dsp:nvSpPr>
        <dsp:cNvPr id="0" name=""/>
        <dsp:cNvSpPr/>
      </dsp:nvSpPr>
      <dsp:spPr>
        <a:xfrm>
          <a:off x="4574746" y="774"/>
          <a:ext cx="4043762" cy="2426257"/>
        </a:xfrm>
        <a:prstGeom prst="rect">
          <a:avLst/>
        </a:prstGeom>
        <a:solidFill>
          <a:schemeClr val="accent4">
            <a:hueOff val="-455917"/>
            <a:satOff val="-2303"/>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SzPts val="2240"/>
            <a:buNone/>
          </a:pPr>
          <a:r>
            <a:rPr lang="nb-NO" sz="3300" kern="1200" dirty="0">
              <a:solidFill>
                <a:schemeClr val="tx1"/>
              </a:solidFill>
            </a:rPr>
            <a:t>Skolen/barnehagen er sentral i oppfølgingsarbeidet</a:t>
          </a:r>
        </a:p>
      </dsp:txBody>
      <dsp:txXfrm>
        <a:off x="4574746" y="774"/>
        <a:ext cx="4043762" cy="2426257"/>
      </dsp:txXfrm>
    </dsp:sp>
    <dsp:sp modelId="{3838703B-6E72-48F1-9487-F1B018CFEFD7}">
      <dsp:nvSpPr>
        <dsp:cNvPr id="0" name=""/>
        <dsp:cNvSpPr/>
      </dsp:nvSpPr>
      <dsp:spPr>
        <a:xfrm>
          <a:off x="2350676" y="2831407"/>
          <a:ext cx="4043762" cy="2426257"/>
        </a:xfrm>
        <a:prstGeom prst="rect">
          <a:avLst/>
        </a:prstGeom>
        <a:solidFill>
          <a:schemeClr val="accent4">
            <a:hueOff val="-911834"/>
            <a:satOff val="-460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b-NO" sz="3300" kern="1200"/>
            <a:t>Vektlegging av rehabilitering og resosialisering</a:t>
          </a:r>
          <a:endParaRPr lang="nb-NO" sz="3300" kern="1200" dirty="0"/>
        </a:p>
      </dsp:txBody>
      <dsp:txXfrm>
        <a:off x="2350676" y="2831407"/>
        <a:ext cx="4043762" cy="2426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4E132-715A-4520-A93B-258AD8B84894}">
      <dsp:nvSpPr>
        <dsp:cNvPr id="0" name=""/>
        <dsp:cNvSpPr/>
      </dsp:nvSpPr>
      <dsp:spPr>
        <a:xfrm>
          <a:off x="0" y="416488"/>
          <a:ext cx="10515600" cy="705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453EB-72F3-4452-A45A-872B65814B71}">
      <dsp:nvSpPr>
        <dsp:cNvPr id="0" name=""/>
        <dsp:cNvSpPr/>
      </dsp:nvSpPr>
      <dsp:spPr>
        <a:xfrm>
          <a:off x="525780" y="3208"/>
          <a:ext cx="7360920" cy="8265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x-none" sz="2800" kern="1200" dirty="0">
              <a:solidFill>
                <a:schemeClr val="tx1"/>
              </a:solidFill>
            </a:rPr>
            <a:t>Interessekartlegging</a:t>
          </a:r>
          <a:endParaRPr lang="en-US" sz="2800" kern="1200" dirty="0">
            <a:solidFill>
              <a:schemeClr val="tx1"/>
            </a:solidFill>
          </a:endParaRPr>
        </a:p>
      </dsp:txBody>
      <dsp:txXfrm>
        <a:off x="566129" y="43557"/>
        <a:ext cx="7280222" cy="745862"/>
      </dsp:txXfrm>
    </dsp:sp>
    <dsp:sp modelId="{837B43FD-C4EF-490A-AA88-9D80CAF76DCF}">
      <dsp:nvSpPr>
        <dsp:cNvPr id="0" name=""/>
        <dsp:cNvSpPr/>
      </dsp:nvSpPr>
      <dsp:spPr>
        <a:xfrm>
          <a:off x="0" y="1686568"/>
          <a:ext cx="10515600" cy="705600"/>
        </a:xfrm>
        <a:prstGeom prst="rect">
          <a:avLst/>
        </a:prstGeom>
        <a:solidFill>
          <a:schemeClr val="lt1">
            <a:alpha val="90000"/>
            <a:hueOff val="0"/>
            <a:satOff val="0"/>
            <a:lumOff val="0"/>
            <a:alphaOff val="0"/>
          </a:schemeClr>
        </a:solidFill>
        <a:ln w="25400" cap="flat" cmpd="sng" algn="ctr">
          <a:solidFill>
            <a:schemeClr val="accent4">
              <a:hueOff val="-303945"/>
              <a:satOff val="-1535"/>
              <a:lumOff val="-2157"/>
              <a:alphaOff val="0"/>
            </a:schemeClr>
          </a:solidFill>
          <a:prstDash val="solid"/>
        </a:ln>
        <a:effectLst/>
      </dsp:spPr>
      <dsp:style>
        <a:lnRef idx="2">
          <a:scrgbClr r="0" g="0" b="0"/>
        </a:lnRef>
        <a:fillRef idx="1">
          <a:scrgbClr r="0" g="0" b="0"/>
        </a:fillRef>
        <a:effectRef idx="0">
          <a:scrgbClr r="0" g="0" b="0"/>
        </a:effectRef>
        <a:fontRef idx="minor"/>
      </dsp:style>
    </dsp:sp>
    <dsp:sp modelId="{88067E8E-4D96-4D9C-BE6E-A6016F801534}">
      <dsp:nvSpPr>
        <dsp:cNvPr id="0" name=""/>
        <dsp:cNvSpPr/>
      </dsp:nvSpPr>
      <dsp:spPr>
        <a:xfrm>
          <a:off x="525780" y="1273288"/>
          <a:ext cx="7360920" cy="826560"/>
        </a:xfrm>
        <a:prstGeom prst="roundRect">
          <a:avLst/>
        </a:prstGeom>
        <a:solidFill>
          <a:schemeClr val="accent4">
            <a:hueOff val="-303945"/>
            <a:satOff val="-1535"/>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x-none" sz="2800" kern="1200" dirty="0">
              <a:solidFill>
                <a:schemeClr val="tx1"/>
              </a:solidFill>
            </a:rPr>
            <a:t>Hvordan styrke en svak eller negativ relasjon? Bruk av «Banking-time»</a:t>
          </a:r>
          <a:endParaRPr lang="en-US" sz="2800" kern="1200" dirty="0">
            <a:solidFill>
              <a:schemeClr val="tx1"/>
            </a:solidFill>
          </a:endParaRPr>
        </a:p>
      </dsp:txBody>
      <dsp:txXfrm>
        <a:off x="566129" y="1313637"/>
        <a:ext cx="7280222" cy="745862"/>
      </dsp:txXfrm>
    </dsp:sp>
    <dsp:sp modelId="{457DD0C1-6860-4E65-A1E8-D9BEE053CED1}">
      <dsp:nvSpPr>
        <dsp:cNvPr id="0" name=""/>
        <dsp:cNvSpPr/>
      </dsp:nvSpPr>
      <dsp:spPr>
        <a:xfrm>
          <a:off x="0" y="2956648"/>
          <a:ext cx="10515600" cy="705600"/>
        </a:xfrm>
        <a:prstGeom prst="rect">
          <a:avLst/>
        </a:prstGeom>
        <a:solidFill>
          <a:schemeClr val="lt1">
            <a:alpha val="90000"/>
            <a:hueOff val="0"/>
            <a:satOff val="0"/>
            <a:lumOff val="0"/>
            <a:alphaOff val="0"/>
          </a:schemeClr>
        </a:solidFill>
        <a:ln w="25400" cap="flat" cmpd="sng" algn="ctr">
          <a:solidFill>
            <a:schemeClr val="accent4">
              <a:hueOff val="-607889"/>
              <a:satOff val="-3070"/>
              <a:lumOff val="-4313"/>
              <a:alphaOff val="0"/>
            </a:schemeClr>
          </a:solidFill>
          <a:prstDash val="solid"/>
        </a:ln>
        <a:effectLst/>
      </dsp:spPr>
      <dsp:style>
        <a:lnRef idx="2">
          <a:scrgbClr r="0" g="0" b="0"/>
        </a:lnRef>
        <a:fillRef idx="1">
          <a:scrgbClr r="0" g="0" b="0"/>
        </a:fillRef>
        <a:effectRef idx="0">
          <a:scrgbClr r="0" g="0" b="0"/>
        </a:effectRef>
        <a:fontRef idx="minor"/>
      </dsp:style>
    </dsp:sp>
    <dsp:sp modelId="{130AB758-1079-4550-B8A7-91C1D65B8B1C}">
      <dsp:nvSpPr>
        <dsp:cNvPr id="0" name=""/>
        <dsp:cNvSpPr/>
      </dsp:nvSpPr>
      <dsp:spPr>
        <a:xfrm>
          <a:off x="525780" y="2543368"/>
          <a:ext cx="7360920" cy="826560"/>
        </a:xfrm>
        <a:prstGeom prst="roundRect">
          <a:avLst/>
        </a:prstGeom>
        <a:solidFill>
          <a:schemeClr val="accent4">
            <a:hueOff val="-607889"/>
            <a:satOff val="-307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x-none" sz="2800" kern="1200"/>
            <a:t>En voksen som er tett på </a:t>
          </a:r>
          <a:endParaRPr lang="en-US" sz="2800" kern="1200"/>
        </a:p>
      </dsp:txBody>
      <dsp:txXfrm>
        <a:off x="566129" y="2583717"/>
        <a:ext cx="7280222" cy="745862"/>
      </dsp:txXfrm>
    </dsp:sp>
    <dsp:sp modelId="{7FDFD1CF-79FC-4358-BF59-A4CDD2E475B7}">
      <dsp:nvSpPr>
        <dsp:cNvPr id="0" name=""/>
        <dsp:cNvSpPr/>
      </dsp:nvSpPr>
      <dsp:spPr>
        <a:xfrm>
          <a:off x="0" y="4226728"/>
          <a:ext cx="10515600" cy="705600"/>
        </a:xfrm>
        <a:prstGeom prst="rect">
          <a:avLst/>
        </a:prstGeom>
        <a:solidFill>
          <a:schemeClr val="lt1">
            <a:alpha val="90000"/>
            <a:hueOff val="0"/>
            <a:satOff val="0"/>
            <a:lumOff val="0"/>
            <a:alphaOff val="0"/>
          </a:schemeClr>
        </a:solidFill>
        <a:ln w="25400" cap="flat"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sp>
    <dsp:sp modelId="{A17E9873-D73A-4D2D-93AD-1EA5A0013305}">
      <dsp:nvSpPr>
        <dsp:cNvPr id="0" name=""/>
        <dsp:cNvSpPr/>
      </dsp:nvSpPr>
      <dsp:spPr>
        <a:xfrm>
          <a:off x="525780" y="3813448"/>
          <a:ext cx="7360920" cy="826560"/>
        </a:xfrm>
        <a:prstGeom prst="roundRect">
          <a:avLst/>
        </a:prstGeom>
        <a:solidFill>
          <a:schemeClr val="accent4">
            <a:hueOff val="-911834"/>
            <a:satOff val="-4605"/>
            <a:lumOff val="-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x-none" sz="2800" kern="1200"/>
            <a:t>Bruk av støttegruppe</a:t>
          </a:r>
          <a:endParaRPr lang="en-US" sz="2800" kern="1200"/>
        </a:p>
      </dsp:txBody>
      <dsp:txXfrm>
        <a:off x="566129" y="3853797"/>
        <a:ext cx="72802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6000" y="812520"/>
            <a:ext cx="7127280" cy="40089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1: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147" name="Google Shape;147;p1: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1</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0: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0:notes"/>
          <p:cNvSpPr txBox="1">
            <a:spLocks noGrp="1"/>
          </p:cNvSpPr>
          <p:nvPr>
            <p:ph type="body" idx="1"/>
          </p:nvPr>
        </p:nvSpPr>
        <p:spPr>
          <a:xfrm>
            <a:off x="664953" y="4695209"/>
            <a:ext cx="5319625" cy="4571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Det er viktig at mobbing avdekkes og erkjennes og at man er bevisst behovet for oppfølging av den /de som er utsatt for mobbing. Vi m å ta eleven på alvor. Undersøkelser viser at det er en klar tendens til at skolene avslutter sakene for tidlig. </a:t>
            </a:r>
            <a:endParaRPr/>
          </a:p>
          <a:p>
            <a:pPr marL="0" lvl="0" indent="0" algn="l" rtl="0">
              <a:spcBef>
                <a:spcPts val="0"/>
              </a:spcBef>
              <a:spcAft>
                <a:spcPts val="0"/>
              </a:spcAft>
              <a:buNone/>
            </a:pPr>
            <a:endParaRPr/>
          </a:p>
          <a:p>
            <a:pPr marL="0" lvl="0" indent="0" algn="l" rtl="0">
              <a:spcBef>
                <a:spcPts val="0"/>
              </a:spcBef>
              <a:spcAft>
                <a:spcPts val="0"/>
              </a:spcAft>
              <a:buNone/>
            </a:pPr>
            <a:r>
              <a:rPr lang="x-none"/>
              <a:t>For mange av de ansatte kan være vanskelig å sette seg inn hvordan utenforskap og langvarige krenkelser oppleves. Svært få av de som har sitt daglige virke i skolen kan bygge på egne erfaringer og kan derfor vanskelig gjenkjenne følelsen av å ikke ha noen verdi, å leve med frykt og kjenne på smerte.</a:t>
            </a:r>
            <a:endParaRPr/>
          </a:p>
          <a:p>
            <a:pPr marL="0" lvl="0" indent="0" algn="l" rtl="0">
              <a:spcBef>
                <a:spcPts val="0"/>
              </a:spcBef>
              <a:spcAft>
                <a:spcPts val="0"/>
              </a:spcAft>
              <a:buNone/>
            </a:pPr>
            <a:r>
              <a:rPr lang="x-none" sz="1200" b="0" i="0" u="none" strike="noStrike" cap="none">
                <a:solidFill>
                  <a:schemeClr val="dk1"/>
                </a:solidFill>
                <a:latin typeface="Arial"/>
                <a:ea typeface="Arial"/>
                <a:cs typeface="Arial"/>
                <a:sym typeface="Arial"/>
              </a:rPr>
              <a:t> </a:t>
            </a:r>
            <a:endParaRPr/>
          </a:p>
          <a:p>
            <a:pPr marL="0" lvl="0" indent="0" algn="l" rtl="0">
              <a:spcBef>
                <a:spcPts val="0"/>
              </a:spcBef>
              <a:spcAft>
                <a:spcPts val="0"/>
              </a:spcAft>
              <a:buNone/>
            </a:pPr>
            <a:r>
              <a:rPr lang="x-none" sz="1200" b="0" i="0" u="none" strike="noStrike" cap="none">
                <a:solidFill>
                  <a:schemeClr val="dk1"/>
                </a:solidFill>
                <a:latin typeface="Arial"/>
                <a:ea typeface="Arial"/>
                <a:cs typeface="Arial"/>
                <a:sym typeface="Arial"/>
              </a:rPr>
              <a:t>For å få til et godt oppfølgingsarbeid er det av stor betydning at samarbeidet mellom skole og hjem fungerer godt. Familien til barn og unge som er utsatt for mobbing er en ressurs og viktig beskyttelsesfaktor, men vil også kunne </a:t>
            </a:r>
            <a:endParaRPr/>
          </a:p>
          <a:p>
            <a:pPr marL="152400" lvl="0" indent="0" algn="l" rtl="0">
              <a:spcBef>
                <a:spcPts val="0"/>
              </a:spcBef>
              <a:spcAft>
                <a:spcPts val="0"/>
              </a:spcAft>
              <a:buClr>
                <a:schemeClr val="dk1"/>
              </a:buClr>
              <a:buSzPts val="1200"/>
              <a:buFont typeface="Arial"/>
              <a:buNone/>
            </a:pPr>
            <a:r>
              <a:rPr lang="x-none" sz="1200" b="0" i="0" u="none" strike="noStrike" cap="none">
                <a:solidFill>
                  <a:schemeClr val="dk1"/>
                </a:solidFill>
                <a:latin typeface="Arial"/>
                <a:ea typeface="Arial"/>
                <a:cs typeface="Arial"/>
                <a:sym typeface="Arial"/>
              </a:rPr>
              <a:t>        trenge hjelp.</a:t>
            </a:r>
            <a:endParaRPr/>
          </a:p>
          <a:p>
            <a:pPr marL="15240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152400" lvl="0" indent="0" algn="l" rtl="0">
              <a:spcBef>
                <a:spcPts val="0"/>
              </a:spcBef>
              <a:spcAft>
                <a:spcPts val="0"/>
              </a:spcAft>
              <a:buClr>
                <a:schemeClr val="dk1"/>
              </a:buClr>
              <a:buSzPts val="1200"/>
              <a:buFont typeface="Calibri"/>
              <a:buNone/>
            </a:pPr>
            <a:endParaRPr/>
          </a:p>
        </p:txBody>
      </p:sp>
      <p:sp>
        <p:nvSpPr>
          <p:cNvPr id="423" name="Google Shape;423;p10: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x-none"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424" name="Google Shape;424;p10:notes"/>
          <p:cNvSpPr txBox="1">
            <a:spLocks noGrp="1"/>
          </p:cNvSpPr>
          <p:nvPr>
            <p:ph type="ftr" idx="11"/>
          </p:nvPr>
        </p:nvSpPr>
        <p:spPr>
          <a:xfrm>
            <a:off x="0" y="9266773"/>
            <a:ext cx="2881464" cy="48950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x-none"/>
              <a:t>AT/ER- 2018</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1: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11: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None/>
            </a:pPr>
            <a:r>
              <a:rPr lang="x-none">
                <a:solidFill>
                  <a:schemeClr val="dk1"/>
                </a:solidFill>
                <a:latin typeface="Arial"/>
                <a:ea typeface="Arial"/>
                <a:cs typeface="Arial"/>
                <a:sym typeface="Arial"/>
              </a:rPr>
              <a:t>Det er mange gode grunner til at helsesøster og kommunehelsetjenesten skal inngå i et tett samarbeid med skolen i oppfølgingsarbeidet. Både fordi det vil styrke innsatsen og fordi de har ulik kompetanse. Noen kommuner har opprettet et  tverrfaglig beredskapsteam hvor fagpersoner både fra skole og helse inngår. Disse temaene har hatt stor betydning spesielt  i tilfeller hvor samarbeidet og dialogen med foresatte kan ha vært vanskelig.</a:t>
            </a:r>
            <a:endParaRPr/>
          </a:p>
          <a:p>
            <a:pPr marL="457200" lvl="0" indent="-304800" algn="l" rtl="0">
              <a:spcBef>
                <a:spcPts val="0"/>
              </a:spcBef>
              <a:spcAft>
                <a:spcPts val="0"/>
              </a:spcAft>
              <a:buNone/>
            </a:pPr>
            <a:endParaRPr>
              <a:solidFill>
                <a:schemeClr val="dk1"/>
              </a:solidFill>
              <a:latin typeface="Arial"/>
              <a:ea typeface="Arial"/>
              <a:cs typeface="Arial"/>
              <a:sym typeface="Arial"/>
            </a:endParaRPr>
          </a:p>
          <a:p>
            <a:pPr marL="457200" lvl="0" indent="-304800" algn="l" rtl="0">
              <a:spcBef>
                <a:spcPts val="0"/>
              </a:spcBef>
              <a:spcAft>
                <a:spcPts val="0"/>
              </a:spcAft>
              <a:buNone/>
            </a:pPr>
            <a:r>
              <a:rPr lang="x-none">
                <a:solidFill>
                  <a:schemeClr val="dk1"/>
                </a:solidFill>
                <a:latin typeface="Arial"/>
                <a:ea typeface="Arial"/>
                <a:cs typeface="Arial"/>
                <a:sym typeface="Arial"/>
              </a:rPr>
              <a:t>Skolen har er helt sentral i å iverksette og kunne følge opp tiltak i oppfølgingsarbeidet. Skolen har en unik posisjon som samspillsarena som åpner muligheter for å utvikle og etablere sosiale relasjoner og dermed bidra til resosialisering. </a:t>
            </a:r>
            <a:endParaRPr/>
          </a:p>
          <a:p>
            <a:pPr marL="152400" lvl="0" indent="0" algn="l" rtl="0">
              <a:spcBef>
                <a:spcPts val="0"/>
              </a:spcBef>
              <a:spcAft>
                <a:spcPts val="0"/>
              </a:spcAft>
              <a:buNone/>
            </a:pPr>
            <a:r>
              <a:rPr lang="x-none">
                <a:solidFill>
                  <a:schemeClr val="dk1"/>
                </a:solidFill>
                <a:latin typeface="Arial"/>
                <a:ea typeface="Arial"/>
                <a:cs typeface="Arial"/>
                <a:sym typeface="Arial"/>
              </a:rPr>
              <a:t>    </a:t>
            </a:r>
            <a:endParaRPr/>
          </a:p>
          <a:p>
            <a:pPr marL="152400" lvl="0" indent="0" algn="l" rtl="0">
              <a:spcBef>
                <a:spcPts val="0"/>
              </a:spcBef>
              <a:spcAft>
                <a:spcPts val="0"/>
              </a:spcAft>
              <a:buNone/>
            </a:pPr>
            <a:r>
              <a:rPr lang="x-none">
                <a:solidFill>
                  <a:schemeClr val="dk1"/>
                </a:solidFill>
                <a:latin typeface="Arial"/>
                <a:ea typeface="Arial"/>
                <a:cs typeface="Arial"/>
                <a:sym typeface="Arial"/>
              </a:rPr>
              <a:t> </a:t>
            </a:r>
            <a:r>
              <a:rPr lang="x-none"/>
              <a:t>Fokus må være på rehabilitering og resosialisering og</a:t>
            </a:r>
            <a:r>
              <a:rPr lang="x-none">
                <a:solidFill>
                  <a:schemeClr val="dk1"/>
                </a:solidFill>
                <a:latin typeface="Arial"/>
                <a:ea typeface="Arial"/>
                <a:cs typeface="Arial"/>
                <a:sym typeface="Arial"/>
              </a:rPr>
              <a:t> hvordan man kan endre negative og fastlåste relasjoner i et skolemiljø og bidra til resosialisering og inkludering når relasjonen er brutt eller ødelagt.</a:t>
            </a:r>
            <a:endParaRPr>
              <a:solidFill>
                <a:schemeClr val="dk1"/>
              </a:solidFill>
              <a:latin typeface="Arial"/>
              <a:ea typeface="Arial"/>
              <a:cs typeface="Arial"/>
              <a:sym typeface="Arial"/>
            </a:endParaRPr>
          </a:p>
          <a:p>
            <a:pPr marL="152400" lvl="0" indent="0" algn="l" rtl="0">
              <a:spcBef>
                <a:spcPts val="0"/>
              </a:spcBef>
              <a:spcAft>
                <a:spcPts val="0"/>
              </a:spcAft>
              <a:buClr>
                <a:schemeClr val="dk1"/>
              </a:buClr>
              <a:buSzPts val="1200"/>
              <a:buFont typeface="Arial"/>
              <a:buNone/>
            </a:pPr>
            <a:r>
              <a:rPr lang="x-none">
                <a:solidFill>
                  <a:schemeClr val="dk1"/>
                </a:solidFill>
                <a:latin typeface="Arial"/>
                <a:ea typeface="Arial"/>
                <a:cs typeface="Arial"/>
                <a:sym typeface="Arial"/>
              </a:rPr>
              <a:t>    </a:t>
            </a:r>
            <a:endParaRPr/>
          </a:p>
          <a:p>
            <a:pPr marL="0" lvl="0" indent="0" algn="l" rtl="0">
              <a:spcBef>
                <a:spcPts val="0"/>
              </a:spcBef>
              <a:spcAft>
                <a:spcPts val="0"/>
              </a:spcAft>
              <a:buNone/>
            </a:pPr>
            <a:endParaRPr/>
          </a:p>
        </p:txBody>
      </p:sp>
      <p:sp>
        <p:nvSpPr>
          <p:cNvPr id="432" name="Google Shape;432;p11: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10: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no-NO" sz="1200" b="0" strike="noStrike">
                <a:solidFill>
                  <a:srgbClr val="000000"/>
                </a:solidFill>
                <a:latin typeface="Calibri"/>
                <a:ea typeface="Calibri"/>
                <a:cs typeface="Calibri"/>
                <a:sym typeface="Calibri"/>
              </a:rPr>
              <a:t>Rapporten gir en grundig gjennomgang av internasjonal forskning om konsekvenser av å bli mobbet og om rehabiliterende tiltak.</a:t>
            </a:r>
            <a:endParaRPr sz="1200" b="0" strike="noStrike">
              <a:latin typeface="Arial"/>
              <a:ea typeface="Arial"/>
              <a:cs typeface="Arial"/>
              <a:sym typeface="Arial"/>
            </a:endParaRPr>
          </a:p>
          <a:p>
            <a:pPr marL="0" lvl="0" indent="0" algn="l" rtl="0">
              <a:lnSpc>
                <a:spcPct val="100000"/>
              </a:lnSpc>
              <a:spcBef>
                <a:spcPts val="0"/>
              </a:spcBef>
              <a:spcAft>
                <a:spcPts val="0"/>
              </a:spcAft>
              <a:buNone/>
            </a:pPr>
            <a:endParaRPr sz="1200" b="0" strike="noStrike">
              <a:latin typeface="Arial"/>
              <a:ea typeface="Arial"/>
              <a:cs typeface="Arial"/>
              <a:sym typeface="Arial"/>
            </a:endParaRPr>
          </a:p>
          <a:p>
            <a:pPr marL="0" lvl="0" indent="0" algn="l" rtl="0">
              <a:lnSpc>
                <a:spcPct val="100000"/>
              </a:lnSpc>
              <a:spcBef>
                <a:spcPts val="0"/>
              </a:spcBef>
              <a:spcAft>
                <a:spcPts val="0"/>
              </a:spcAft>
              <a:buNone/>
            </a:pPr>
            <a:endParaRPr sz="1200" b="0" strike="noStrike">
              <a:latin typeface="Arial"/>
              <a:ea typeface="Arial"/>
              <a:cs typeface="Arial"/>
              <a:sym typeface="Arial"/>
            </a:endParaRPr>
          </a:p>
          <a:p>
            <a:pPr marL="0" lvl="0" indent="0" algn="l" rtl="0">
              <a:lnSpc>
                <a:spcPct val="100000"/>
              </a:lnSpc>
              <a:spcBef>
                <a:spcPts val="0"/>
              </a:spcBef>
              <a:spcAft>
                <a:spcPts val="0"/>
              </a:spcAft>
              <a:buNone/>
            </a:pPr>
            <a:r>
              <a:rPr lang="no-NO" sz="1200" b="0" strike="noStrike">
                <a:solidFill>
                  <a:srgbClr val="000000"/>
                </a:solidFill>
                <a:latin typeface="Calibri"/>
                <a:ea typeface="Calibri"/>
                <a:cs typeface="Calibri"/>
                <a:sym typeface="Calibri"/>
              </a:rPr>
              <a:t>…. Og det er gjort lite forskning</a:t>
            </a:r>
            <a:endParaRPr sz="1200" b="0" strike="noStrike">
              <a:latin typeface="Arial"/>
              <a:ea typeface="Arial"/>
              <a:cs typeface="Arial"/>
              <a:sym typeface="Arial"/>
            </a:endParaRPr>
          </a:p>
        </p:txBody>
      </p:sp>
      <p:sp>
        <p:nvSpPr>
          <p:cNvPr id="195" name="Google Shape;195;p10: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12</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3:notes"/>
          <p:cNvSpPr>
            <a:spLocks noGrp="1" noRot="1" noChangeAspect="1"/>
          </p:cNvSpPr>
          <p:nvPr>
            <p:ph type="sldImg" idx="2"/>
          </p:nvPr>
        </p:nvSpPr>
        <p:spPr>
          <a:xfrm>
            <a:off x="398463" y="1312863"/>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13: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a:t>Rapportene beskriver og framhever helhetlige og systematiske tiltak</a:t>
            </a:r>
            <a:endParaRPr/>
          </a:p>
        </p:txBody>
      </p:sp>
      <p:sp>
        <p:nvSpPr>
          <p:cNvPr id="448" name="Google Shape;448;p13: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2: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16" name="Google Shape;216;p12: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15</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6: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6: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x-none" dirty="0"/>
              <a:t>Tiltakene som blir beskrevet  legger vekt på å styrke og reetablere relasjoner som har blitt svekket eller brutt. Tiltakene har som mål at utsatte og sårbare barn og elever skal oppleve inkludering og tilhørighet i fellesskapet i barnehagen eller på skolen. Til grunn for tiltakene ligger en forståelse av at relasjoner er dynamiske og kan endres.</a:t>
            </a:r>
            <a:endParaRPr dirty="0"/>
          </a:p>
          <a:p>
            <a:pPr marL="0" lvl="0" indent="0" algn="l" rtl="0">
              <a:spcBef>
                <a:spcPts val="0"/>
              </a:spcBef>
              <a:spcAft>
                <a:spcPts val="0"/>
              </a:spcAft>
              <a:buNone/>
            </a:pPr>
            <a:endParaRPr dirty="0"/>
          </a:p>
        </p:txBody>
      </p:sp>
      <p:sp>
        <p:nvSpPr>
          <p:cNvPr id="472" name="Google Shape;472;p16: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7: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7: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17: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9: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19: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6" name="Google Shape;496;p19: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2: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22: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0" name="Google Shape;520;p22: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3: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3: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x-none"/>
              <a:t>Samtalene vil også kunne handle om hvordan eleven kan hevde seg selv bedre, oppleve mestring og styrke sitt selvbilde.</a:t>
            </a:r>
            <a:endParaRPr/>
          </a:p>
        </p:txBody>
      </p:sp>
      <p:sp>
        <p:nvSpPr>
          <p:cNvPr id="528" name="Google Shape;528;p23: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3" name="Google Shape;153;p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4:notes"/>
          <p:cNvSpPr>
            <a:spLocks noGrp="1" noRot="1" noChangeAspect="1"/>
          </p:cNvSpPr>
          <p:nvPr>
            <p:ph type="sldImg" idx="2"/>
          </p:nvPr>
        </p:nvSpPr>
        <p:spPr>
          <a:xfrm>
            <a:off x="398463" y="1219200"/>
            <a:ext cx="5853112"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4:notes"/>
          <p:cNvSpPr txBox="1">
            <a:spLocks noGrp="1"/>
          </p:cNvSpPr>
          <p:nvPr>
            <p:ph type="body" idx="1"/>
          </p:nvPr>
        </p:nvSpPr>
        <p:spPr>
          <a:xfrm>
            <a:off x="664953" y="4695210"/>
            <a:ext cx="5319625" cy="38415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x-none"/>
              <a:t>Det er en voksen det utsatte barnet har god tillit til som leder gruppa. Den som har vært utsatt for mobbing har avgjørende innflytelse på hvilke barn/unge som skal delta i støttegruppa.</a:t>
            </a:r>
            <a:endParaRPr/>
          </a:p>
          <a:p>
            <a:pPr marL="0" lvl="0" indent="0" algn="l" rtl="0">
              <a:spcBef>
                <a:spcPts val="0"/>
              </a:spcBef>
              <a:spcAft>
                <a:spcPts val="0"/>
              </a:spcAft>
              <a:buNone/>
            </a:pPr>
            <a:endParaRPr/>
          </a:p>
          <a:p>
            <a:pPr marL="0" lvl="0" indent="0" algn="l" rtl="0">
              <a:spcBef>
                <a:spcPts val="0"/>
              </a:spcBef>
              <a:spcAft>
                <a:spcPts val="0"/>
              </a:spcAft>
              <a:buNone/>
            </a:pPr>
            <a:r>
              <a:rPr lang="x-none"/>
              <a:t>Dette skjer gjennom ulike tiltak og aktiviteter medlemmer i støttegruppa gjennomfører sammen med det aktuelle barnet enten enkeltvis, flere sammen eller hele gruppa.</a:t>
            </a:r>
            <a:endParaRPr/>
          </a:p>
        </p:txBody>
      </p:sp>
      <p:sp>
        <p:nvSpPr>
          <p:cNvPr id="536" name="Google Shape;536;p24:notes"/>
          <p:cNvSpPr txBox="1">
            <a:spLocks noGrp="1"/>
          </p:cNvSpPr>
          <p:nvPr>
            <p:ph type="sldNum" idx="12"/>
          </p:nvPr>
        </p:nvSpPr>
        <p:spPr>
          <a:xfrm>
            <a:off x="3766529" y="9266773"/>
            <a:ext cx="2881464" cy="48950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8: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58" name="Google Shape;258;p18: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27</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9: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65" name="Google Shape;265;p19: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28</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9" name="Google Shape;159;p3: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5" name="Google Shape;165;p4: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5:notes"/>
          <p:cNvSpPr txBox="1">
            <a:spLocks noGrp="1"/>
          </p:cNvSpPr>
          <p:nvPr>
            <p:ph type="body" idx="1"/>
          </p:nvPr>
        </p:nvSpPr>
        <p:spPr>
          <a:xfrm>
            <a:off x="685800" y="4400640"/>
            <a:ext cx="5486040" cy="360036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172" name="Google Shape;172;p5: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5</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7488" y="812800"/>
            <a:ext cx="7124700" cy="4008438"/>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A843BE-DE61-AF40-9A94-F414206FFBAE}" type="slidenum">
              <a:rPr lang="nb-NO" smtClean="0"/>
              <a:t>6</a:t>
            </a:fld>
            <a:endParaRPr lang="nb-NO"/>
          </a:p>
        </p:txBody>
      </p:sp>
    </p:spTree>
    <p:extLst>
      <p:ext uri="{BB962C8B-B14F-4D97-AF65-F5344CB8AC3E}">
        <p14:creationId xmlns:p14="http://schemas.microsoft.com/office/powerpoint/2010/main" val="1538401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756000" y="5078520"/>
            <a:ext cx="6047640" cy="481104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7488" y="812800"/>
            <a:ext cx="7124700" cy="4008438"/>
          </a:xfrm>
        </p:spPr>
      </p:sp>
      <p:sp>
        <p:nvSpPr>
          <p:cNvPr id="3" name="Plassholder for notater 2"/>
          <p:cNvSpPr>
            <a:spLocks noGrp="1"/>
          </p:cNvSpPr>
          <p:nvPr>
            <p:ph type="body" idx="1"/>
          </p:nvPr>
        </p:nvSpPr>
        <p:spPr/>
        <p:txBody>
          <a:bodyPr/>
          <a:lstStyle/>
          <a:p>
            <a:endParaRPr lang="en-GB"/>
          </a:p>
        </p:txBody>
      </p:sp>
      <p:sp>
        <p:nvSpPr>
          <p:cNvPr id="4" name="Plassholder for lysbildenummer 3"/>
          <p:cNvSpPr>
            <a:spLocks noGrp="1"/>
          </p:cNvSpPr>
          <p:nvPr>
            <p:ph type="sldNum" sz="quarter" idx="10"/>
          </p:nvPr>
        </p:nvSpPr>
        <p:spPr/>
        <p:txBody>
          <a:bodyPr/>
          <a:lstStyle/>
          <a:p>
            <a:fld id="{7BBBABBD-82EE-4EEE-9220-898EB34BFF7C}" type="slidenum">
              <a:rPr lang="en-GB" smtClean="0"/>
              <a:t>8</a:t>
            </a:fld>
            <a:endParaRPr lang="en-GB"/>
          </a:p>
        </p:txBody>
      </p:sp>
    </p:spTree>
    <p:extLst>
      <p:ext uri="{BB962C8B-B14F-4D97-AF65-F5344CB8AC3E}">
        <p14:creationId xmlns:p14="http://schemas.microsoft.com/office/powerpoint/2010/main" val="110001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8: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202" name="Google Shape;202;p8: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no-NO" sz="1400" b="0" i="0" u="none" strike="noStrike" cap="none">
                <a:latin typeface="Times New Roman"/>
                <a:ea typeface="Times New Roman"/>
                <a:cs typeface="Times New Roman"/>
                <a:sym typeface="Times New Roman"/>
              </a:rPr>
              <a:t>9</a:t>
            </a:fld>
            <a:endParaRPr sz="1400" b="0" i="0" u="none" strike="noStrike" cap="none">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subTitle" idx="1"/>
          </p:nvPr>
        </p:nvSpPr>
        <p:spPr>
          <a:xfrm>
            <a:off x="812880" y="2160720"/>
            <a:ext cx="8463240" cy="388044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body" idx="1"/>
          </p:nvPr>
        </p:nvSpPr>
        <p:spPr>
          <a:xfrm>
            <a:off x="812880" y="2160720"/>
            <a:ext cx="84632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4" name="Google Shape;64;p33"/>
          <p:cNvSpPr txBox="1">
            <a:spLocks noGrp="1"/>
          </p:cNvSpPr>
          <p:nvPr>
            <p:ph type="body" idx="2"/>
          </p:nvPr>
        </p:nvSpPr>
        <p:spPr>
          <a:xfrm>
            <a:off x="812880" y="4187520"/>
            <a:ext cx="84632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81288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8" name="Google Shape;68;p34"/>
          <p:cNvSpPr txBox="1">
            <a:spLocks noGrp="1"/>
          </p:cNvSpPr>
          <p:nvPr>
            <p:ph type="body" idx="2"/>
          </p:nvPr>
        </p:nvSpPr>
        <p:spPr>
          <a:xfrm>
            <a:off x="514980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9" name="Google Shape;69;p34"/>
          <p:cNvSpPr txBox="1">
            <a:spLocks noGrp="1"/>
          </p:cNvSpPr>
          <p:nvPr>
            <p:ph type="body" idx="3"/>
          </p:nvPr>
        </p:nvSpPr>
        <p:spPr>
          <a:xfrm>
            <a:off x="81288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0" name="Google Shape;70;p34"/>
          <p:cNvSpPr txBox="1">
            <a:spLocks noGrp="1"/>
          </p:cNvSpPr>
          <p:nvPr>
            <p:ph type="body" idx="4"/>
          </p:nvPr>
        </p:nvSpPr>
        <p:spPr>
          <a:xfrm>
            <a:off x="514980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71"/>
        <p:cNvGrpSpPr/>
        <p:nvPr/>
      </p:nvGrpSpPr>
      <p:grpSpPr>
        <a:xfrm>
          <a:off x="0" y="0"/>
          <a:ext cx="0" cy="0"/>
          <a:chOff x="0" y="0"/>
          <a:chExt cx="0" cy="0"/>
        </a:xfrm>
      </p:grpSpPr>
      <p:sp>
        <p:nvSpPr>
          <p:cNvPr id="72" name="Google Shape;72;p35"/>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body" idx="1"/>
          </p:nvPr>
        </p:nvSpPr>
        <p:spPr>
          <a:xfrm>
            <a:off x="812880" y="21607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4" name="Google Shape;74;p35"/>
          <p:cNvSpPr txBox="1">
            <a:spLocks noGrp="1"/>
          </p:cNvSpPr>
          <p:nvPr>
            <p:ph type="body" idx="2"/>
          </p:nvPr>
        </p:nvSpPr>
        <p:spPr>
          <a:xfrm>
            <a:off x="3674520" y="21607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5" name="Google Shape;75;p35"/>
          <p:cNvSpPr txBox="1">
            <a:spLocks noGrp="1"/>
          </p:cNvSpPr>
          <p:nvPr>
            <p:ph type="body" idx="3"/>
          </p:nvPr>
        </p:nvSpPr>
        <p:spPr>
          <a:xfrm>
            <a:off x="6535800" y="21607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6" name="Google Shape;76;p35"/>
          <p:cNvSpPr txBox="1">
            <a:spLocks noGrp="1"/>
          </p:cNvSpPr>
          <p:nvPr>
            <p:ph type="body" idx="4"/>
          </p:nvPr>
        </p:nvSpPr>
        <p:spPr>
          <a:xfrm>
            <a:off x="812880" y="41875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7" name="Google Shape;77;p35"/>
          <p:cNvSpPr txBox="1">
            <a:spLocks noGrp="1"/>
          </p:cNvSpPr>
          <p:nvPr>
            <p:ph type="body" idx="5"/>
          </p:nvPr>
        </p:nvSpPr>
        <p:spPr>
          <a:xfrm>
            <a:off x="3674520" y="41875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8" name="Google Shape;78;p35"/>
          <p:cNvSpPr txBox="1">
            <a:spLocks noGrp="1"/>
          </p:cNvSpPr>
          <p:nvPr>
            <p:ph type="body" idx="6"/>
          </p:nvPr>
        </p:nvSpPr>
        <p:spPr>
          <a:xfrm>
            <a:off x="6535800" y="41875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7"/>
        <p:cNvGrpSpPr/>
        <p:nvPr/>
      </p:nvGrpSpPr>
      <p:grpSpPr>
        <a:xfrm>
          <a:off x="0" y="0"/>
          <a:ext cx="0" cy="0"/>
          <a:chOff x="0" y="0"/>
          <a:chExt cx="0" cy="0"/>
        </a:xfrm>
      </p:grpSpPr>
      <p:sp>
        <p:nvSpPr>
          <p:cNvPr id="98" name="Google Shape;98;p36"/>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6"/>
          <p:cNvSpPr txBox="1">
            <a:spLocks noGrp="1"/>
          </p:cNvSpPr>
          <p:nvPr>
            <p:ph type="subTitle" idx="1"/>
          </p:nvPr>
        </p:nvSpPr>
        <p:spPr>
          <a:xfrm>
            <a:off x="812880" y="2160720"/>
            <a:ext cx="8463240" cy="388044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00"/>
        <p:cNvGrpSpPr/>
        <p:nvPr/>
      </p:nvGrpSpPr>
      <p:grpSpPr>
        <a:xfrm>
          <a:off x="0" y="0"/>
          <a:ext cx="0" cy="0"/>
          <a:chOff x="0" y="0"/>
          <a:chExt cx="0" cy="0"/>
        </a:xfrm>
      </p:grpSpPr>
      <p:sp>
        <p:nvSpPr>
          <p:cNvPr id="101" name="Google Shape;101;p37"/>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7"/>
          <p:cNvSpPr txBox="1">
            <a:spLocks noGrp="1"/>
          </p:cNvSpPr>
          <p:nvPr>
            <p:ph type="body" idx="1"/>
          </p:nvPr>
        </p:nvSpPr>
        <p:spPr>
          <a:xfrm>
            <a:off x="812880" y="2160720"/>
            <a:ext cx="846324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03"/>
        <p:cNvGrpSpPr/>
        <p:nvPr/>
      </p:nvGrpSpPr>
      <p:grpSpPr>
        <a:xfrm>
          <a:off x="0" y="0"/>
          <a:ext cx="0" cy="0"/>
          <a:chOff x="0" y="0"/>
          <a:chExt cx="0" cy="0"/>
        </a:xfrm>
      </p:grpSpPr>
      <p:sp>
        <p:nvSpPr>
          <p:cNvPr id="104" name="Google Shape;104;p38"/>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8"/>
          <p:cNvSpPr txBox="1">
            <a:spLocks noGrp="1"/>
          </p:cNvSpPr>
          <p:nvPr>
            <p:ph type="body" idx="1"/>
          </p:nvPr>
        </p:nvSpPr>
        <p:spPr>
          <a:xfrm>
            <a:off x="81288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6" name="Google Shape;106;p38"/>
          <p:cNvSpPr txBox="1">
            <a:spLocks noGrp="1"/>
          </p:cNvSpPr>
          <p:nvPr>
            <p:ph type="body" idx="2"/>
          </p:nvPr>
        </p:nvSpPr>
        <p:spPr>
          <a:xfrm>
            <a:off x="514980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39"/>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09"/>
        <p:cNvGrpSpPr/>
        <p:nvPr/>
      </p:nvGrpSpPr>
      <p:grpSpPr>
        <a:xfrm>
          <a:off x="0" y="0"/>
          <a:ext cx="0" cy="0"/>
          <a:chOff x="0" y="0"/>
          <a:chExt cx="0" cy="0"/>
        </a:xfrm>
      </p:grpSpPr>
      <p:sp>
        <p:nvSpPr>
          <p:cNvPr id="110" name="Google Shape;110;p40"/>
          <p:cNvSpPr txBox="1">
            <a:spLocks noGrp="1"/>
          </p:cNvSpPr>
          <p:nvPr>
            <p:ph type="subTitle" idx="1"/>
          </p:nvPr>
        </p:nvSpPr>
        <p:spPr>
          <a:xfrm>
            <a:off x="812880" y="609480"/>
            <a:ext cx="8463240" cy="612216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11"/>
        <p:cNvGrpSpPr/>
        <p:nvPr/>
      </p:nvGrpSpPr>
      <p:grpSpPr>
        <a:xfrm>
          <a:off x="0" y="0"/>
          <a:ext cx="0" cy="0"/>
          <a:chOff x="0" y="0"/>
          <a:chExt cx="0" cy="0"/>
        </a:xfrm>
      </p:grpSpPr>
      <p:sp>
        <p:nvSpPr>
          <p:cNvPr id="112" name="Google Shape;112;p41"/>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1"/>
          <p:cNvSpPr txBox="1">
            <a:spLocks noGrp="1"/>
          </p:cNvSpPr>
          <p:nvPr>
            <p:ph type="body" idx="1"/>
          </p:nvPr>
        </p:nvSpPr>
        <p:spPr>
          <a:xfrm>
            <a:off x="81288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41"/>
          <p:cNvSpPr txBox="1">
            <a:spLocks noGrp="1"/>
          </p:cNvSpPr>
          <p:nvPr>
            <p:ph type="body" idx="2"/>
          </p:nvPr>
        </p:nvSpPr>
        <p:spPr>
          <a:xfrm>
            <a:off x="514980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41"/>
          <p:cNvSpPr txBox="1">
            <a:spLocks noGrp="1"/>
          </p:cNvSpPr>
          <p:nvPr>
            <p:ph type="body" idx="3"/>
          </p:nvPr>
        </p:nvSpPr>
        <p:spPr>
          <a:xfrm>
            <a:off x="81288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2"/>
          <p:cNvSpPr txBox="1">
            <a:spLocks noGrp="1"/>
          </p:cNvSpPr>
          <p:nvPr>
            <p:ph type="body" idx="1"/>
          </p:nvPr>
        </p:nvSpPr>
        <p:spPr>
          <a:xfrm>
            <a:off x="81288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9" name="Google Shape;119;p42"/>
          <p:cNvSpPr txBox="1">
            <a:spLocks noGrp="1"/>
          </p:cNvSpPr>
          <p:nvPr>
            <p:ph type="body" idx="2"/>
          </p:nvPr>
        </p:nvSpPr>
        <p:spPr>
          <a:xfrm>
            <a:off x="514980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0" name="Google Shape;120;p42"/>
          <p:cNvSpPr txBox="1">
            <a:spLocks noGrp="1"/>
          </p:cNvSpPr>
          <p:nvPr>
            <p:ph type="body" idx="3"/>
          </p:nvPr>
        </p:nvSpPr>
        <p:spPr>
          <a:xfrm>
            <a:off x="514980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21"/>
        <p:cNvGrpSpPr/>
        <p:nvPr/>
      </p:nvGrpSpPr>
      <p:grpSpPr>
        <a:xfrm>
          <a:off x="0" y="0"/>
          <a:ext cx="0" cy="0"/>
          <a:chOff x="0" y="0"/>
          <a:chExt cx="0" cy="0"/>
        </a:xfrm>
      </p:grpSpPr>
      <p:sp>
        <p:nvSpPr>
          <p:cNvPr id="122" name="Google Shape;122;p43"/>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3"/>
          <p:cNvSpPr txBox="1">
            <a:spLocks noGrp="1"/>
          </p:cNvSpPr>
          <p:nvPr>
            <p:ph type="body" idx="1"/>
          </p:nvPr>
        </p:nvSpPr>
        <p:spPr>
          <a:xfrm>
            <a:off x="81288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4" name="Google Shape;124;p43"/>
          <p:cNvSpPr txBox="1">
            <a:spLocks noGrp="1"/>
          </p:cNvSpPr>
          <p:nvPr>
            <p:ph type="body" idx="2"/>
          </p:nvPr>
        </p:nvSpPr>
        <p:spPr>
          <a:xfrm>
            <a:off x="514980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5" name="Google Shape;125;p43"/>
          <p:cNvSpPr txBox="1">
            <a:spLocks noGrp="1"/>
          </p:cNvSpPr>
          <p:nvPr>
            <p:ph type="body" idx="3"/>
          </p:nvPr>
        </p:nvSpPr>
        <p:spPr>
          <a:xfrm>
            <a:off x="812880" y="4187520"/>
            <a:ext cx="84632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26"/>
        <p:cNvGrpSpPr/>
        <p:nvPr/>
      </p:nvGrpSpPr>
      <p:grpSpPr>
        <a:xfrm>
          <a:off x="0" y="0"/>
          <a:ext cx="0" cy="0"/>
          <a:chOff x="0" y="0"/>
          <a:chExt cx="0" cy="0"/>
        </a:xfrm>
      </p:grpSpPr>
      <p:sp>
        <p:nvSpPr>
          <p:cNvPr id="127" name="Google Shape;127;p44"/>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4"/>
          <p:cNvSpPr txBox="1">
            <a:spLocks noGrp="1"/>
          </p:cNvSpPr>
          <p:nvPr>
            <p:ph type="body" idx="1"/>
          </p:nvPr>
        </p:nvSpPr>
        <p:spPr>
          <a:xfrm>
            <a:off x="812880" y="2160720"/>
            <a:ext cx="84632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29" name="Google Shape;129;p44"/>
          <p:cNvSpPr txBox="1">
            <a:spLocks noGrp="1"/>
          </p:cNvSpPr>
          <p:nvPr>
            <p:ph type="body" idx="2"/>
          </p:nvPr>
        </p:nvSpPr>
        <p:spPr>
          <a:xfrm>
            <a:off x="812880" y="4187520"/>
            <a:ext cx="84632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30"/>
        <p:cNvGrpSpPr/>
        <p:nvPr/>
      </p:nvGrpSpPr>
      <p:grpSpPr>
        <a:xfrm>
          <a:off x="0" y="0"/>
          <a:ext cx="0" cy="0"/>
          <a:chOff x="0" y="0"/>
          <a:chExt cx="0" cy="0"/>
        </a:xfrm>
      </p:grpSpPr>
      <p:sp>
        <p:nvSpPr>
          <p:cNvPr id="131" name="Google Shape;131;p45"/>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5"/>
          <p:cNvSpPr txBox="1">
            <a:spLocks noGrp="1"/>
          </p:cNvSpPr>
          <p:nvPr>
            <p:ph type="body" idx="1"/>
          </p:nvPr>
        </p:nvSpPr>
        <p:spPr>
          <a:xfrm>
            <a:off x="81288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3" name="Google Shape;133;p45"/>
          <p:cNvSpPr txBox="1">
            <a:spLocks noGrp="1"/>
          </p:cNvSpPr>
          <p:nvPr>
            <p:ph type="body" idx="2"/>
          </p:nvPr>
        </p:nvSpPr>
        <p:spPr>
          <a:xfrm>
            <a:off x="514980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4" name="Google Shape;134;p45"/>
          <p:cNvSpPr txBox="1">
            <a:spLocks noGrp="1"/>
          </p:cNvSpPr>
          <p:nvPr>
            <p:ph type="body" idx="3"/>
          </p:nvPr>
        </p:nvSpPr>
        <p:spPr>
          <a:xfrm>
            <a:off x="81288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5" name="Google Shape;135;p45"/>
          <p:cNvSpPr txBox="1">
            <a:spLocks noGrp="1"/>
          </p:cNvSpPr>
          <p:nvPr>
            <p:ph type="body" idx="4"/>
          </p:nvPr>
        </p:nvSpPr>
        <p:spPr>
          <a:xfrm>
            <a:off x="514980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36"/>
        <p:cNvGrpSpPr/>
        <p:nvPr/>
      </p:nvGrpSpPr>
      <p:grpSpPr>
        <a:xfrm>
          <a:off x="0" y="0"/>
          <a:ext cx="0" cy="0"/>
          <a:chOff x="0" y="0"/>
          <a:chExt cx="0" cy="0"/>
        </a:xfrm>
      </p:grpSpPr>
      <p:sp>
        <p:nvSpPr>
          <p:cNvPr id="137" name="Google Shape;137;p46"/>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6"/>
          <p:cNvSpPr txBox="1">
            <a:spLocks noGrp="1"/>
          </p:cNvSpPr>
          <p:nvPr>
            <p:ph type="body" idx="1"/>
          </p:nvPr>
        </p:nvSpPr>
        <p:spPr>
          <a:xfrm>
            <a:off x="812880" y="21607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39" name="Google Shape;139;p46"/>
          <p:cNvSpPr txBox="1">
            <a:spLocks noGrp="1"/>
          </p:cNvSpPr>
          <p:nvPr>
            <p:ph type="body" idx="2"/>
          </p:nvPr>
        </p:nvSpPr>
        <p:spPr>
          <a:xfrm>
            <a:off x="3674520" y="21607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0" name="Google Shape;140;p46"/>
          <p:cNvSpPr txBox="1">
            <a:spLocks noGrp="1"/>
          </p:cNvSpPr>
          <p:nvPr>
            <p:ph type="body" idx="3"/>
          </p:nvPr>
        </p:nvSpPr>
        <p:spPr>
          <a:xfrm>
            <a:off x="6535800" y="21607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46"/>
          <p:cNvSpPr txBox="1">
            <a:spLocks noGrp="1"/>
          </p:cNvSpPr>
          <p:nvPr>
            <p:ph type="body" idx="4"/>
          </p:nvPr>
        </p:nvSpPr>
        <p:spPr>
          <a:xfrm>
            <a:off x="812880" y="41875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2" name="Google Shape;142;p46"/>
          <p:cNvSpPr txBox="1">
            <a:spLocks noGrp="1"/>
          </p:cNvSpPr>
          <p:nvPr>
            <p:ph type="body" idx="5"/>
          </p:nvPr>
        </p:nvSpPr>
        <p:spPr>
          <a:xfrm>
            <a:off x="3674520" y="41875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3" name="Google Shape;143;p46"/>
          <p:cNvSpPr txBox="1">
            <a:spLocks noGrp="1"/>
          </p:cNvSpPr>
          <p:nvPr>
            <p:ph type="body" idx="6"/>
          </p:nvPr>
        </p:nvSpPr>
        <p:spPr>
          <a:xfrm>
            <a:off x="6535800" y="4187520"/>
            <a:ext cx="27248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400" b="1">
                <a:solidFill>
                  <a:schemeClr val="accent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r>
              <a:rPr lang="nb-NO"/>
              <a:t>AT/ER- MKA</a:t>
            </a:r>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p:nvPr>
        </p:nvSpPr>
        <p:spPr>
          <a:xfrm>
            <a:off x="1670049" y="1938337"/>
            <a:ext cx="8026041" cy="3953503"/>
          </a:xfrm>
        </p:spPr>
        <p:txBody>
          <a:bodyPr/>
          <a:lstStyle>
            <a:lvl1pPr marL="288000" indent="-288000">
              <a:buClr>
                <a:schemeClr val="accent1"/>
              </a:buClr>
              <a:buSzPct val="130000"/>
              <a:buFont typeface="Wingdings" charset="2"/>
              <a:buChar cha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Bil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2713" y="6480175"/>
            <a:ext cx="1027705" cy="300473"/>
          </a:xfrm>
          <a:prstGeom prst="rect">
            <a:avLst/>
          </a:prstGeom>
        </p:spPr>
      </p:pic>
      <p:sp>
        <p:nvSpPr>
          <p:cNvPr id="14" name="Plassholder for lysbildenummer 5"/>
          <p:cNvSpPr>
            <a:spLocks noGrp="1"/>
          </p:cNvSpPr>
          <p:nvPr>
            <p:ph type="sldNum" sz="quarter" idx="12"/>
          </p:nvPr>
        </p:nvSpPr>
        <p:spPr>
          <a:xfrm>
            <a:off x="9039478" y="6550559"/>
            <a:ext cx="1542797" cy="307442"/>
          </a:xfrm>
        </p:spPr>
        <p:txBody>
          <a:bodyPr/>
          <a:lstStyle/>
          <a:p>
            <a:fld id="{1CAACE74-9F97-CC48-B4CB-2460102901BA}" type="slidenum">
              <a:rPr lang="nb-NO" smtClean="0"/>
              <a:t>‹#›</a:t>
            </a:fld>
            <a:endParaRPr lang="nb-NO"/>
          </a:p>
        </p:txBody>
      </p:sp>
    </p:spTree>
    <p:extLst>
      <p:ext uri="{BB962C8B-B14F-4D97-AF65-F5344CB8AC3E}">
        <p14:creationId xmlns:p14="http://schemas.microsoft.com/office/powerpoint/2010/main" val="677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812880" y="2160720"/>
            <a:ext cx="846324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1288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27"/>
          <p:cNvSpPr txBox="1">
            <a:spLocks noGrp="1"/>
          </p:cNvSpPr>
          <p:nvPr>
            <p:ph type="body" idx="2"/>
          </p:nvPr>
        </p:nvSpPr>
        <p:spPr>
          <a:xfrm>
            <a:off x="514980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4"/>
        <p:cNvGrpSpPr/>
        <p:nvPr/>
      </p:nvGrpSpPr>
      <p:grpSpPr>
        <a:xfrm>
          <a:off x="0" y="0"/>
          <a:ext cx="0" cy="0"/>
          <a:chOff x="0" y="0"/>
          <a:chExt cx="0" cy="0"/>
        </a:xfrm>
      </p:grpSpPr>
      <p:sp>
        <p:nvSpPr>
          <p:cNvPr id="45" name="Google Shape;45;p29"/>
          <p:cNvSpPr txBox="1">
            <a:spLocks noGrp="1"/>
          </p:cNvSpPr>
          <p:nvPr>
            <p:ph type="subTitle" idx="1"/>
          </p:nvPr>
        </p:nvSpPr>
        <p:spPr>
          <a:xfrm>
            <a:off x="812880" y="609480"/>
            <a:ext cx="8463240" cy="612216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81288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30"/>
          <p:cNvSpPr txBox="1">
            <a:spLocks noGrp="1"/>
          </p:cNvSpPr>
          <p:nvPr>
            <p:ph type="body" idx="2"/>
          </p:nvPr>
        </p:nvSpPr>
        <p:spPr>
          <a:xfrm>
            <a:off x="514980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30"/>
          <p:cNvSpPr txBox="1">
            <a:spLocks noGrp="1"/>
          </p:cNvSpPr>
          <p:nvPr>
            <p:ph type="body" idx="3"/>
          </p:nvPr>
        </p:nvSpPr>
        <p:spPr>
          <a:xfrm>
            <a:off x="81288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812880" y="2160720"/>
            <a:ext cx="4129920" cy="3880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31"/>
          <p:cNvSpPr txBox="1">
            <a:spLocks noGrp="1"/>
          </p:cNvSpPr>
          <p:nvPr>
            <p:ph type="body" idx="2"/>
          </p:nvPr>
        </p:nvSpPr>
        <p:spPr>
          <a:xfrm>
            <a:off x="514980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31"/>
          <p:cNvSpPr txBox="1">
            <a:spLocks noGrp="1"/>
          </p:cNvSpPr>
          <p:nvPr>
            <p:ph type="body" idx="3"/>
          </p:nvPr>
        </p:nvSpPr>
        <p:spPr>
          <a:xfrm>
            <a:off x="5149800" y="41875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812880" y="609480"/>
            <a:ext cx="8463240" cy="1320480"/>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body" idx="1"/>
          </p:nvPr>
        </p:nvSpPr>
        <p:spPr>
          <a:xfrm>
            <a:off x="81288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32"/>
          <p:cNvSpPr txBox="1">
            <a:spLocks noGrp="1"/>
          </p:cNvSpPr>
          <p:nvPr>
            <p:ph type="body" idx="2"/>
          </p:nvPr>
        </p:nvSpPr>
        <p:spPr>
          <a:xfrm>
            <a:off x="5149800" y="2160720"/>
            <a:ext cx="412992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32"/>
          <p:cNvSpPr txBox="1">
            <a:spLocks noGrp="1"/>
          </p:cNvSpPr>
          <p:nvPr>
            <p:ph type="body" idx="3"/>
          </p:nvPr>
        </p:nvSpPr>
        <p:spPr>
          <a:xfrm>
            <a:off x="812880" y="4187520"/>
            <a:ext cx="8463240" cy="185076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grpSp>
        <p:nvGrpSpPr>
          <p:cNvPr id="10" name="Google Shape;10;p21"/>
          <p:cNvGrpSpPr/>
          <p:nvPr/>
        </p:nvGrpSpPr>
        <p:grpSpPr>
          <a:xfrm>
            <a:off x="-11160" y="-8640"/>
            <a:ext cx="12225600" cy="6874920"/>
            <a:chOff x="-11160" y="-8640"/>
            <a:chExt cx="12225600" cy="6874920"/>
          </a:xfrm>
        </p:grpSpPr>
        <p:sp>
          <p:nvSpPr>
            <p:cNvPr id="11" name="Google Shape;11;p21"/>
            <p:cNvSpPr/>
            <p:nvPr/>
          </p:nvSpPr>
          <p:spPr>
            <a:xfrm>
              <a:off x="-11160" y="4013280"/>
              <a:ext cx="609120" cy="2853000"/>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81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1"/>
            <p:cNvSpPr/>
            <p:nvPr/>
          </p:nvSpPr>
          <p:spPr>
            <a:xfrm rot="10800000" flipH="1">
              <a:off x="6841440" y="4176000"/>
              <a:ext cx="5362560" cy="2682000"/>
            </a:xfrm>
            <a:custGeom>
              <a:avLst/>
              <a:gdLst/>
              <a:ahLst/>
              <a:cxnLst/>
              <a:rect l="l" t="t" r="r" b="b"/>
              <a:pathLst>
                <a:path w="21600" h="21600" extrusionOk="0">
                  <a:moveTo>
                    <a:pt x="0" y="0"/>
                  </a:moveTo>
                  <a:lnTo>
                    <a:pt x="21600" y="21600"/>
                  </a:lnTo>
                </a:path>
              </a:pathLst>
            </a:custGeom>
            <a:noFill/>
            <a:ln w="9525" cap="flat" cmpd="sng">
              <a:solidFill>
                <a:srgbClr val="D8D8D8"/>
              </a:solidFill>
              <a:prstDash val="solid"/>
              <a:round/>
              <a:headEnd type="none" w="sm" len="sm"/>
              <a:tailEnd type="none" w="sm" len="sm"/>
            </a:ln>
          </p:spPr>
        </p:sp>
        <p:sp>
          <p:nvSpPr>
            <p:cNvPr id="13" name="Google Shape;13;p21"/>
            <p:cNvSpPr/>
            <p:nvPr/>
          </p:nvSpPr>
          <p:spPr>
            <a:xfrm>
              <a:off x="9389880" y="0"/>
              <a:ext cx="1625040" cy="6857640"/>
            </a:xfrm>
            <a:custGeom>
              <a:avLst/>
              <a:gdLst/>
              <a:ahLst/>
              <a:cxnLst/>
              <a:rect l="l" t="t" r="r" b="b"/>
              <a:pathLst>
                <a:path w="21600" h="21600" extrusionOk="0">
                  <a:moveTo>
                    <a:pt x="0" y="0"/>
                  </a:moveTo>
                  <a:lnTo>
                    <a:pt x="21600" y="21600"/>
                  </a:lnTo>
                </a:path>
              </a:pathLst>
            </a:custGeom>
            <a:noFill/>
            <a:ln w="9525" cap="flat" cmpd="sng">
              <a:solidFill>
                <a:srgbClr val="BFBFBF"/>
              </a:solidFill>
              <a:prstDash val="solid"/>
              <a:round/>
              <a:headEnd type="none" w="sm" len="sm"/>
              <a:tailEnd type="none" w="sm" len="sm"/>
            </a:ln>
          </p:spPr>
        </p:sp>
        <p:sp>
          <p:nvSpPr>
            <p:cNvPr id="14" name="Google Shape;14;p21"/>
            <p:cNvSpPr/>
            <p:nvPr/>
          </p:nvSpPr>
          <p:spPr>
            <a:xfrm>
              <a:off x="9189000" y="0"/>
              <a:ext cx="3025440" cy="6865920"/>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7058"/>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1"/>
            <p:cNvSpPr/>
            <p:nvPr/>
          </p:nvSpPr>
          <p:spPr>
            <a:xfrm>
              <a:off x="9606600" y="-8640"/>
              <a:ext cx="2597040" cy="6865920"/>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1"/>
            <p:cNvSpPr/>
            <p:nvPr/>
          </p:nvSpPr>
          <p:spPr>
            <a:xfrm>
              <a:off x="8850240" y="3920040"/>
              <a:ext cx="3351240" cy="2937600"/>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6901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1"/>
            <p:cNvSpPr/>
            <p:nvPr/>
          </p:nvSpPr>
          <p:spPr>
            <a:xfrm>
              <a:off x="9347040" y="-8640"/>
              <a:ext cx="2856600" cy="6865920"/>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3F7818">
                <a:alpha val="67843"/>
              </a:srgbClr>
            </a:solidFill>
            <a:ln>
              <a:noFill/>
            </a:ln>
          </p:spPr>
        </p:sp>
        <p:sp>
          <p:nvSpPr>
            <p:cNvPr id="18" name="Google Shape;18;p21"/>
            <p:cNvSpPr/>
            <p:nvPr/>
          </p:nvSpPr>
          <p:spPr>
            <a:xfrm>
              <a:off x="11060640" y="-8640"/>
              <a:ext cx="1142640" cy="6865920"/>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784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1"/>
            <p:cNvSpPr/>
            <p:nvPr/>
          </p:nvSpPr>
          <p:spPr>
            <a:xfrm>
              <a:off x="10769400" y="-8640"/>
              <a:ext cx="1422000" cy="6865920"/>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1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1"/>
            <p:cNvSpPr/>
            <p:nvPr/>
          </p:nvSpPr>
          <p:spPr>
            <a:xfrm>
              <a:off x="10746720" y="4893840"/>
              <a:ext cx="1458360" cy="1964160"/>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1"/>
          <p:cNvSpPr/>
          <p:nvPr/>
        </p:nvSpPr>
        <p:spPr>
          <a:xfrm>
            <a:off x="0" y="0"/>
            <a:ext cx="12191760" cy="685764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1"/>
          <p:cNvSpPr/>
          <p:nvPr/>
        </p:nvSpPr>
        <p:spPr>
          <a:xfrm>
            <a:off x="87120" y="69840"/>
            <a:ext cx="12017520" cy="6691680"/>
          </a:xfrm>
          <a:prstGeom prst="roundRect">
            <a:avLst>
              <a:gd name="adj" fmla="val 4929"/>
            </a:avLst>
          </a:prstGeom>
          <a:gradFill>
            <a:gsLst>
              <a:gs pos="0">
                <a:schemeClr val="lt1"/>
              </a:gs>
              <a:gs pos="100000">
                <a:srgbClr val="939393"/>
              </a:gs>
            </a:gsLst>
            <a:lin ang="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1"/>
          <p:cNvSpPr txBox="1">
            <a:spLocks noGrp="1"/>
          </p:cNvSpPr>
          <p:nvPr>
            <p:ph type="dt" idx="10"/>
          </p:nvPr>
        </p:nvSpPr>
        <p:spPr>
          <a:xfrm>
            <a:off x="7206840" y="6041520"/>
            <a:ext cx="911520" cy="3646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 name="Google Shape;24;p21"/>
          <p:cNvSpPr txBox="1">
            <a:spLocks noGrp="1"/>
          </p:cNvSpPr>
          <p:nvPr>
            <p:ph type="ftr" idx="11"/>
          </p:nvPr>
        </p:nvSpPr>
        <p:spPr>
          <a:xfrm>
            <a:off x="812880" y="6041520"/>
            <a:ext cx="6163920" cy="3646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r>
              <a:rPr lang="nb-NO"/>
              <a:t>AT/ER- MKA</a:t>
            </a:r>
            <a:endParaRPr/>
          </a:p>
        </p:txBody>
      </p:sp>
      <p:sp>
        <p:nvSpPr>
          <p:cNvPr id="25" name="Google Shape;25;p21"/>
          <p:cNvSpPr txBox="1">
            <a:spLocks noGrp="1"/>
          </p:cNvSpPr>
          <p:nvPr>
            <p:ph type="sldNum" idx="12"/>
          </p:nvPr>
        </p:nvSpPr>
        <p:spPr>
          <a:xfrm>
            <a:off x="8592840" y="6041520"/>
            <a:ext cx="683280" cy="36468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1pPr>
            <a:lvl2pPr marL="0" marR="0" lvl="1"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2pPr>
            <a:lvl3pPr marL="0" marR="0" lvl="2"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3pPr>
            <a:lvl4pPr marL="0" marR="0" lvl="3"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4pPr>
            <a:lvl5pPr marL="0" marR="0" lvl="4"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5pPr>
            <a:lvl6pPr marL="0" marR="0" lvl="5"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6pPr>
            <a:lvl7pPr marL="0" marR="0" lvl="6"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7pPr>
            <a:lvl8pPr marL="0" marR="0" lvl="7"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8pPr>
            <a:lvl9pPr marL="0" marR="0" lvl="8" indent="0" algn="r" rtl="0">
              <a:lnSpc>
                <a:spcPct val="100000"/>
              </a:lnSpc>
              <a:spcBef>
                <a:spcPts val="0"/>
              </a:spcBef>
              <a:buNone/>
              <a:defRPr sz="14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no-NO"/>
              <a:t>‹#›</a:t>
            </a:fld>
            <a:endParaRPr>
              <a:solidFill>
                <a:srgbClr val="000000"/>
              </a:solidFill>
              <a:latin typeface="Times New Roman"/>
              <a:ea typeface="Times New Roman"/>
              <a:cs typeface="Times New Roman"/>
              <a:sym typeface="Times New Roman"/>
            </a:endParaRPr>
          </a:p>
        </p:txBody>
      </p:sp>
      <p:sp>
        <p:nvSpPr>
          <p:cNvPr id="26" name="Google Shape;26;p21"/>
          <p:cNvSpPr/>
          <p:nvPr/>
        </p:nvSpPr>
        <p:spPr>
          <a:xfrm>
            <a:off x="83880" y="1449360"/>
            <a:ext cx="12028320" cy="15271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1"/>
          <p:cNvSpPr/>
          <p:nvPr/>
        </p:nvSpPr>
        <p:spPr>
          <a:xfrm>
            <a:off x="83880" y="1396800"/>
            <a:ext cx="12028320" cy="120240"/>
          </a:xfrm>
          <a:prstGeom prst="rect">
            <a:avLst/>
          </a:prstGeom>
          <a:solidFill>
            <a:srgbClr val="C6D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1"/>
          <p:cNvSpPr/>
          <p:nvPr/>
        </p:nvSpPr>
        <p:spPr>
          <a:xfrm>
            <a:off x="83880" y="2976480"/>
            <a:ext cx="12028320" cy="11016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1"/>
          <p:cNvSpPr txBox="1">
            <a:spLocks noGrp="1"/>
          </p:cNvSpPr>
          <p:nvPr>
            <p:ph type="title"/>
          </p:nvPr>
        </p:nvSpPr>
        <p:spPr>
          <a:xfrm>
            <a:off x="609480" y="1505880"/>
            <a:ext cx="10972440" cy="146952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 name="Google Shape;30;p2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
        <p:cNvGrpSpPr/>
        <p:nvPr/>
      </p:nvGrpSpPr>
      <p:grpSpPr>
        <a:xfrm>
          <a:off x="0" y="0"/>
          <a:ext cx="0" cy="0"/>
          <a:chOff x="0" y="0"/>
          <a:chExt cx="0" cy="0"/>
        </a:xfrm>
      </p:grpSpPr>
      <p:grpSp>
        <p:nvGrpSpPr>
          <p:cNvPr id="80" name="Google Shape;80;p23"/>
          <p:cNvGrpSpPr/>
          <p:nvPr/>
        </p:nvGrpSpPr>
        <p:grpSpPr>
          <a:xfrm>
            <a:off x="-11160" y="-8640"/>
            <a:ext cx="12225600" cy="6874920"/>
            <a:chOff x="-11160" y="-8640"/>
            <a:chExt cx="12225600" cy="6874920"/>
          </a:xfrm>
        </p:grpSpPr>
        <p:sp>
          <p:nvSpPr>
            <p:cNvPr id="81" name="Google Shape;81;p23"/>
            <p:cNvSpPr/>
            <p:nvPr/>
          </p:nvSpPr>
          <p:spPr>
            <a:xfrm>
              <a:off x="-11160" y="4013280"/>
              <a:ext cx="609120" cy="2853000"/>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81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3"/>
            <p:cNvSpPr/>
            <p:nvPr/>
          </p:nvSpPr>
          <p:spPr>
            <a:xfrm rot="10800000" flipH="1">
              <a:off x="6841440" y="4176000"/>
              <a:ext cx="5362560" cy="2682000"/>
            </a:xfrm>
            <a:custGeom>
              <a:avLst/>
              <a:gdLst/>
              <a:ahLst/>
              <a:cxnLst/>
              <a:rect l="l" t="t" r="r" b="b"/>
              <a:pathLst>
                <a:path w="21600" h="21600" extrusionOk="0">
                  <a:moveTo>
                    <a:pt x="0" y="0"/>
                  </a:moveTo>
                  <a:lnTo>
                    <a:pt x="21600" y="21600"/>
                  </a:lnTo>
                </a:path>
              </a:pathLst>
            </a:custGeom>
            <a:noFill/>
            <a:ln w="9525" cap="flat" cmpd="sng">
              <a:solidFill>
                <a:srgbClr val="D8D8D8"/>
              </a:solidFill>
              <a:prstDash val="solid"/>
              <a:round/>
              <a:headEnd type="none" w="sm" len="sm"/>
              <a:tailEnd type="none" w="sm" len="sm"/>
            </a:ln>
          </p:spPr>
        </p:sp>
        <p:sp>
          <p:nvSpPr>
            <p:cNvPr id="83" name="Google Shape;83;p23"/>
            <p:cNvSpPr/>
            <p:nvPr/>
          </p:nvSpPr>
          <p:spPr>
            <a:xfrm>
              <a:off x="9389880" y="0"/>
              <a:ext cx="1625040" cy="6857640"/>
            </a:xfrm>
            <a:custGeom>
              <a:avLst/>
              <a:gdLst/>
              <a:ahLst/>
              <a:cxnLst/>
              <a:rect l="l" t="t" r="r" b="b"/>
              <a:pathLst>
                <a:path w="21600" h="21600" extrusionOk="0">
                  <a:moveTo>
                    <a:pt x="0" y="0"/>
                  </a:moveTo>
                  <a:lnTo>
                    <a:pt x="21600" y="21600"/>
                  </a:lnTo>
                </a:path>
              </a:pathLst>
            </a:custGeom>
            <a:noFill/>
            <a:ln w="9525" cap="flat" cmpd="sng">
              <a:solidFill>
                <a:srgbClr val="BFBFBF"/>
              </a:solidFill>
              <a:prstDash val="solid"/>
              <a:round/>
              <a:headEnd type="none" w="sm" len="sm"/>
              <a:tailEnd type="none" w="sm" len="sm"/>
            </a:ln>
          </p:spPr>
        </p:sp>
        <p:sp>
          <p:nvSpPr>
            <p:cNvPr id="84" name="Google Shape;84;p23"/>
            <p:cNvSpPr/>
            <p:nvPr/>
          </p:nvSpPr>
          <p:spPr>
            <a:xfrm>
              <a:off x="9189000" y="0"/>
              <a:ext cx="3025440" cy="6865920"/>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7058"/>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3"/>
            <p:cNvSpPr/>
            <p:nvPr/>
          </p:nvSpPr>
          <p:spPr>
            <a:xfrm>
              <a:off x="9606600" y="-8640"/>
              <a:ext cx="2597040" cy="6865920"/>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3"/>
            <p:cNvSpPr/>
            <p:nvPr/>
          </p:nvSpPr>
          <p:spPr>
            <a:xfrm>
              <a:off x="8850240" y="3920040"/>
              <a:ext cx="3351240" cy="2937600"/>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6901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3"/>
            <p:cNvSpPr/>
            <p:nvPr/>
          </p:nvSpPr>
          <p:spPr>
            <a:xfrm>
              <a:off x="9347040" y="-8640"/>
              <a:ext cx="2856600" cy="6865920"/>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3F7818">
                <a:alpha val="67843"/>
              </a:srgbClr>
            </a:solidFill>
            <a:ln>
              <a:noFill/>
            </a:ln>
          </p:spPr>
        </p:sp>
        <p:sp>
          <p:nvSpPr>
            <p:cNvPr id="88" name="Google Shape;88;p23"/>
            <p:cNvSpPr/>
            <p:nvPr/>
          </p:nvSpPr>
          <p:spPr>
            <a:xfrm>
              <a:off x="11060640" y="-8640"/>
              <a:ext cx="1142640" cy="6865920"/>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784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3"/>
            <p:cNvSpPr/>
            <p:nvPr/>
          </p:nvSpPr>
          <p:spPr>
            <a:xfrm>
              <a:off x="10769400" y="-8640"/>
              <a:ext cx="1422000" cy="6865920"/>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19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3"/>
            <p:cNvSpPr/>
            <p:nvPr/>
          </p:nvSpPr>
          <p:spPr>
            <a:xfrm>
              <a:off x="10746720" y="4893840"/>
              <a:ext cx="1458360" cy="1964160"/>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23"/>
          <p:cNvSpPr txBox="1">
            <a:spLocks noGrp="1"/>
          </p:cNvSpPr>
          <p:nvPr>
            <p:ph type="title"/>
          </p:nvPr>
        </p:nvSpPr>
        <p:spPr>
          <a:xfrm>
            <a:off x="812880" y="609480"/>
            <a:ext cx="8463240" cy="132048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2" name="Google Shape;92;p23"/>
          <p:cNvSpPr txBox="1">
            <a:spLocks noGrp="1"/>
          </p:cNvSpPr>
          <p:nvPr>
            <p:ph type="body" idx="1"/>
          </p:nvPr>
        </p:nvSpPr>
        <p:spPr>
          <a:xfrm>
            <a:off x="812880" y="2160720"/>
            <a:ext cx="8463240" cy="388044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93" name="Google Shape;93;p23"/>
          <p:cNvSpPr txBox="1">
            <a:spLocks noGrp="1"/>
          </p:cNvSpPr>
          <p:nvPr>
            <p:ph type="dt" idx="10"/>
          </p:nvPr>
        </p:nvSpPr>
        <p:spPr>
          <a:xfrm>
            <a:off x="7206840" y="6041520"/>
            <a:ext cx="911520" cy="3646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4" name="Google Shape;94;p23"/>
          <p:cNvSpPr txBox="1">
            <a:spLocks noGrp="1"/>
          </p:cNvSpPr>
          <p:nvPr>
            <p:ph type="ftr" idx="11"/>
          </p:nvPr>
        </p:nvSpPr>
        <p:spPr>
          <a:xfrm>
            <a:off x="812880" y="6041520"/>
            <a:ext cx="6163920" cy="36468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r>
              <a:rPr lang="nb-NO"/>
              <a:t>AT/ER- MKA</a:t>
            </a:r>
            <a:endParaRPr/>
          </a:p>
        </p:txBody>
      </p:sp>
      <p:sp>
        <p:nvSpPr>
          <p:cNvPr id="95" name="Google Shape;95;p23"/>
          <p:cNvSpPr txBox="1">
            <a:spLocks noGrp="1"/>
          </p:cNvSpPr>
          <p:nvPr>
            <p:ph type="sldNum" idx="12"/>
          </p:nvPr>
        </p:nvSpPr>
        <p:spPr>
          <a:xfrm>
            <a:off x="8592840" y="6041520"/>
            <a:ext cx="68328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1pPr>
            <a:lvl2pPr marL="0" marR="0" lvl="1"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2pPr>
            <a:lvl3pPr marL="0" marR="0" lvl="2"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3pPr>
            <a:lvl4pPr marL="0" marR="0" lvl="3"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4pPr>
            <a:lvl5pPr marL="0" marR="0" lvl="4"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5pPr>
            <a:lvl6pPr marL="0" marR="0" lvl="5"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6pPr>
            <a:lvl7pPr marL="0" marR="0" lvl="6"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7pPr>
            <a:lvl8pPr marL="0" marR="0" lvl="7"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8pPr>
            <a:lvl9pPr marL="0" marR="0" lvl="8" indent="0" algn="r" rtl="0">
              <a:lnSpc>
                <a:spcPct val="100000"/>
              </a:lnSpc>
              <a:spcBef>
                <a:spcPts val="0"/>
              </a:spcBef>
              <a:buNone/>
              <a:defRPr sz="900" b="0" i="0" u="none" strike="noStrike" cap="none">
                <a:solidFill>
                  <a:srgbClr val="90C226"/>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no-NO"/>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YoHLWs75vD8"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bodonu.no/preben-ble-mobbet-paa-skola-hver-eneste-dag-i-12-aar-saa-ble-han-selv-en-mobber/19.08-07:37"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YTOhFpiBDI"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
          <p:cNvSpPr txBox="1"/>
          <p:nvPr/>
        </p:nvSpPr>
        <p:spPr>
          <a:xfrm>
            <a:off x="609480" y="3200400"/>
            <a:ext cx="9651600" cy="32551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1"/>
              </a:spcBef>
              <a:spcAft>
                <a:spcPts val="0"/>
              </a:spcAft>
              <a:buNone/>
            </a:pPr>
            <a:endParaRPr sz="3200" b="0" i="0" u="none" strike="noStrike" cap="none" dirty="0">
              <a:latin typeface="Arial"/>
              <a:ea typeface="Arial"/>
              <a:cs typeface="Arial"/>
              <a:sym typeface="Arial"/>
            </a:endParaRPr>
          </a:p>
          <a:p>
            <a:pPr marL="0" marR="0" lvl="0" indent="0" algn="l" rtl="0">
              <a:lnSpc>
                <a:spcPct val="100000"/>
              </a:lnSpc>
              <a:spcBef>
                <a:spcPts val="1001"/>
              </a:spcBef>
              <a:spcAft>
                <a:spcPts val="0"/>
              </a:spcAft>
              <a:buNone/>
            </a:pPr>
            <a:r>
              <a:rPr lang="nb-NO" sz="3200" b="0" i="0" u="none" strike="noStrike" cap="none" dirty="0">
                <a:latin typeface="Arial"/>
                <a:ea typeface="Arial"/>
                <a:cs typeface="Arial"/>
                <a:sym typeface="Arial"/>
              </a:rPr>
              <a:t>Fagsamling 5</a:t>
            </a:r>
            <a:endParaRPr sz="3200" b="0" i="0" u="none" strike="noStrike" cap="none" dirty="0">
              <a:latin typeface="Arial"/>
              <a:ea typeface="Arial"/>
              <a:cs typeface="Arial"/>
              <a:sym typeface="Arial"/>
            </a:endParaRPr>
          </a:p>
          <a:p>
            <a:pPr marL="0" marR="0" lvl="0" indent="0" algn="l" rtl="0">
              <a:lnSpc>
                <a:spcPct val="100000"/>
              </a:lnSpc>
              <a:spcBef>
                <a:spcPts val="1001"/>
              </a:spcBef>
              <a:spcAft>
                <a:spcPts val="0"/>
              </a:spcAft>
              <a:buNone/>
            </a:pPr>
            <a:r>
              <a:rPr lang="nb-NO" sz="3200" b="0" i="0" u="none" strike="noStrike" cap="none" dirty="0">
                <a:latin typeface="Arial"/>
                <a:ea typeface="Arial"/>
                <a:cs typeface="Arial"/>
                <a:sym typeface="Arial"/>
              </a:rPr>
              <a:t>Hitra </a:t>
            </a:r>
          </a:p>
          <a:p>
            <a:pPr marL="0" marR="0" lvl="0" indent="0" algn="l" rtl="0">
              <a:lnSpc>
                <a:spcPct val="100000"/>
              </a:lnSpc>
              <a:spcBef>
                <a:spcPts val="1001"/>
              </a:spcBef>
              <a:spcAft>
                <a:spcPts val="0"/>
              </a:spcAft>
              <a:buNone/>
            </a:pPr>
            <a:r>
              <a:rPr lang="nb-NO" sz="3200" dirty="0"/>
              <a:t>Arne Tveit og Elisabeth Rystad</a:t>
            </a:r>
          </a:p>
          <a:p>
            <a:pPr marL="0" marR="0" lvl="0" indent="0" algn="l" rtl="0">
              <a:lnSpc>
                <a:spcPct val="100000"/>
              </a:lnSpc>
              <a:spcBef>
                <a:spcPts val="1001"/>
              </a:spcBef>
              <a:spcAft>
                <a:spcPts val="0"/>
              </a:spcAft>
              <a:buNone/>
            </a:pPr>
            <a:r>
              <a:rPr lang="nb-NO" sz="3200" b="0" i="0" u="none" strike="noStrike" cap="none" dirty="0">
                <a:latin typeface="Arial"/>
                <a:ea typeface="Arial"/>
                <a:cs typeface="Arial"/>
                <a:sym typeface="Arial"/>
              </a:rPr>
              <a:t>Midt-norsk kompetansesenter for atferd</a:t>
            </a:r>
            <a:endParaRPr sz="3200" b="0" i="0" u="none" strike="noStrike" cap="none" dirty="0">
              <a:latin typeface="Arial"/>
              <a:ea typeface="Arial"/>
              <a:cs typeface="Arial"/>
              <a:sym typeface="Arial"/>
            </a:endParaRPr>
          </a:p>
        </p:txBody>
      </p:sp>
      <p:sp>
        <p:nvSpPr>
          <p:cNvPr id="150" name="Google Shape;150;p1"/>
          <p:cNvSpPr txBox="1"/>
          <p:nvPr/>
        </p:nvSpPr>
        <p:spPr>
          <a:xfrm>
            <a:off x="609480" y="1505880"/>
            <a:ext cx="10972440" cy="146952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no-NO" sz="4800" b="1" i="0" u="none" strike="noStrike" cap="none">
                <a:solidFill>
                  <a:srgbClr val="FFFFFF"/>
                </a:solidFill>
                <a:latin typeface="Trebuchet MS"/>
                <a:ea typeface="Trebuchet MS"/>
                <a:cs typeface="Trebuchet MS"/>
                <a:sym typeface="Trebuchet MS"/>
              </a:rPr>
              <a:t>Oppfølging og resosialisering</a:t>
            </a:r>
            <a:endParaRPr sz="48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0"/>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nb-NO"/>
              <a:t>Hvordan ivareta barn og unge som er utsatt for mobbing?</a:t>
            </a:r>
          </a:p>
        </p:txBody>
      </p:sp>
      <p:pic>
        <p:nvPicPr>
          <p:cNvPr id="8" name="Plassholder for innhold 7" descr="Brev med flere fargede kuber stavekontroll">
            <a:extLst>
              <a:ext uri="{FF2B5EF4-FFF2-40B4-BE49-F238E27FC236}">
                <a16:creationId xmlns:a16="http://schemas.microsoft.com/office/drawing/2014/main" id="{43388660-91C6-429D-A1F5-9CD2E9565DEA}"/>
              </a:ext>
            </a:extLst>
          </p:cNvPr>
          <p:cNvPicPr>
            <a:picLocks noGrp="1" noChangeAspect="1"/>
          </p:cNvPicPr>
          <p:nvPr>
            <p:ph sz="half" idx="1"/>
          </p:nvPr>
        </p:nvPicPr>
        <p:blipFill>
          <a:blip r:embed="rId3"/>
          <a:stretch>
            <a:fillRect/>
          </a:stretch>
        </p:blipFill>
        <p:spPr>
          <a:xfrm>
            <a:off x="838200" y="2274094"/>
            <a:ext cx="5181600" cy="3454400"/>
          </a:xfrm>
        </p:spPr>
      </p:pic>
      <p:graphicFrame>
        <p:nvGraphicFramePr>
          <p:cNvPr id="431" name="Google Shape;427;p50">
            <a:extLst>
              <a:ext uri="{FF2B5EF4-FFF2-40B4-BE49-F238E27FC236}">
                <a16:creationId xmlns:a16="http://schemas.microsoft.com/office/drawing/2014/main" id="{9B68D59C-DC27-4B3E-99B6-DB0F8229ACAA}"/>
              </a:ext>
            </a:extLst>
          </p:cNvPr>
          <p:cNvGraphicFramePr/>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51"/>
          <p:cNvSpPr txBox="1">
            <a:spLocks noGrp="1"/>
          </p:cNvSpPr>
          <p:nvPr>
            <p:ph type="body" sz="quarter" idx="4294967295"/>
          </p:nvPr>
        </p:nvSpPr>
        <p:spPr>
          <a:xfrm>
            <a:off x="0" y="1938338"/>
            <a:ext cx="8026400" cy="3952875"/>
          </a:xfrm>
          <a:prstGeom prst="rect">
            <a:avLst/>
          </a:prstGeom>
          <a:noFill/>
          <a:ln>
            <a:noFill/>
          </a:ln>
        </p:spPr>
        <p:txBody>
          <a:bodyPr spcFirstLastPara="1" wrap="square" lIns="91425" tIns="45700" rIns="91425" bIns="45700" anchor="t" anchorCtr="0">
            <a:noAutofit/>
          </a:bodyPr>
          <a:lstStyle/>
          <a:p>
            <a:pPr marL="342900" lvl="0" indent="-241300" algn="l" rtl="0">
              <a:spcBef>
                <a:spcPts val="0"/>
              </a:spcBef>
              <a:spcAft>
                <a:spcPts val="0"/>
              </a:spcAft>
              <a:buSzPts val="1600"/>
              <a:buNone/>
            </a:pPr>
            <a:endParaRPr dirty="0"/>
          </a:p>
          <a:p>
            <a:pPr marL="342900" lvl="0" indent="-241300" algn="l" rtl="0">
              <a:spcBef>
                <a:spcPts val="1000"/>
              </a:spcBef>
              <a:spcAft>
                <a:spcPts val="0"/>
              </a:spcAft>
              <a:buSzPts val="1600"/>
              <a:buNone/>
            </a:pPr>
            <a:endParaRPr dirty="0"/>
          </a:p>
        </p:txBody>
      </p:sp>
      <p:graphicFrame>
        <p:nvGraphicFramePr>
          <p:cNvPr id="4" name="Diagram 3">
            <a:extLst>
              <a:ext uri="{FF2B5EF4-FFF2-40B4-BE49-F238E27FC236}">
                <a16:creationId xmlns:a16="http://schemas.microsoft.com/office/drawing/2014/main" id="{383D67FF-EA20-46C4-ABD5-8AC2EC74906B}"/>
              </a:ext>
            </a:extLst>
          </p:cNvPr>
          <p:cNvGraphicFramePr/>
          <p:nvPr/>
        </p:nvGraphicFramePr>
        <p:xfrm>
          <a:off x="1724444" y="962447"/>
          <a:ext cx="8745116" cy="5258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p:nvPr/>
        </p:nvSpPr>
        <p:spPr>
          <a:xfrm>
            <a:off x="812880" y="609480"/>
            <a:ext cx="8463240" cy="1320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NO" sz="3600" b="0" i="0" u="none" strike="noStrike" cap="none">
                <a:solidFill>
                  <a:srgbClr val="90C226"/>
                </a:solidFill>
                <a:latin typeface="Trebuchet MS"/>
                <a:ea typeface="Trebuchet MS"/>
                <a:cs typeface="Trebuchet MS"/>
                <a:sym typeface="Trebuchet MS"/>
              </a:rPr>
              <a:t>Hva sier forskningen om oppfølging og resosialisering?</a:t>
            </a:r>
            <a:endParaRPr sz="3600" b="0" i="0" u="none" strike="noStrike" cap="none">
              <a:solidFill>
                <a:srgbClr val="000000"/>
              </a:solidFill>
              <a:latin typeface="Arial"/>
              <a:ea typeface="Arial"/>
              <a:cs typeface="Arial"/>
              <a:sym typeface="Arial"/>
            </a:endParaRPr>
          </a:p>
        </p:txBody>
      </p:sp>
      <p:sp>
        <p:nvSpPr>
          <p:cNvPr id="198" name="Google Shape;198;p10"/>
          <p:cNvSpPr txBox="1"/>
          <p:nvPr/>
        </p:nvSpPr>
        <p:spPr>
          <a:xfrm>
            <a:off x="954000" y="2178360"/>
            <a:ext cx="8463240" cy="4219920"/>
          </a:xfrm>
          <a:prstGeom prst="rect">
            <a:avLst/>
          </a:prstGeom>
          <a:noFill/>
          <a:ln>
            <a:noFill/>
          </a:ln>
        </p:spPr>
        <p:txBody>
          <a:bodyPr spcFirstLastPara="1" wrap="square" lIns="91425" tIns="45700" rIns="91425" bIns="45700" anchor="t" anchorCtr="0">
            <a:noAutofit/>
          </a:bodyPr>
          <a:lstStyle/>
          <a:p>
            <a:pPr marL="343080" marR="0" lvl="0" indent="-342720" algn="l" rtl="0">
              <a:lnSpc>
                <a:spcPct val="90000"/>
              </a:lnSpc>
              <a:spcBef>
                <a:spcPts val="0"/>
              </a:spcBef>
              <a:spcAft>
                <a:spcPts val="0"/>
              </a:spcAft>
              <a:buClr>
                <a:srgbClr val="90C226"/>
              </a:buClr>
              <a:buSzPts val="1800"/>
              <a:buFont typeface="Noto Sans Symbols"/>
              <a:buChar char="►"/>
            </a:pPr>
            <a:r>
              <a:rPr lang="no-NO" sz="1800" b="0" i="0" u="none" strike="noStrike" cap="none">
                <a:solidFill>
                  <a:srgbClr val="3F3F3F"/>
                </a:solidFill>
                <a:latin typeface="Trebuchet MS"/>
                <a:ea typeface="Trebuchet MS"/>
                <a:cs typeface="Trebuchet MS"/>
                <a:sym typeface="Trebuchet MS"/>
              </a:rPr>
              <a:t>Rapport 1: Å bli utsatt for mobbing – en kunnskapsoppsummering om konsekvenser og tiltak, er tittelen på den første rapporten (Breivik, Bru, Hancock, Idsøe E.C., Idsøe, T. &amp; Solberg 2017). </a:t>
            </a:r>
            <a:endParaRPr sz="1800" b="0" i="0" u="none" strike="noStrike" cap="none">
              <a:solidFill>
                <a:srgbClr val="000000"/>
              </a:solidFill>
              <a:latin typeface="Arial"/>
              <a:ea typeface="Arial"/>
              <a:cs typeface="Arial"/>
              <a:sym typeface="Arial"/>
            </a:endParaRPr>
          </a:p>
          <a:p>
            <a:pPr marL="343080" marR="0" lvl="0" indent="-342720" algn="l" rtl="0">
              <a:lnSpc>
                <a:spcPct val="90000"/>
              </a:lnSpc>
              <a:spcBef>
                <a:spcPts val="1001"/>
              </a:spcBef>
              <a:spcAft>
                <a:spcPts val="0"/>
              </a:spcAft>
              <a:buClr>
                <a:srgbClr val="90C226"/>
              </a:buClr>
              <a:buSzPts val="1800"/>
              <a:buFont typeface="Noto Sans Symbols"/>
              <a:buChar char="►"/>
            </a:pPr>
            <a:r>
              <a:rPr lang="no-NO" sz="1800" b="0" i="0" u="none" strike="noStrike" cap="none">
                <a:solidFill>
                  <a:srgbClr val="3F3F3F"/>
                </a:solidFill>
                <a:latin typeface="Trebuchet MS"/>
                <a:ea typeface="Trebuchet MS"/>
                <a:cs typeface="Trebuchet MS"/>
                <a:sym typeface="Trebuchet MS"/>
              </a:rPr>
              <a:t>Rapport 2 heter Å ivareta barn og unge som har blitt utsatt for mobbing. En kunnskapsoppsummering om utforming og organisering av tiltak (Tharaldsen, K.B., Slåtten, H., Hancock, C.H.H., Bru, E. &amp; Breivik, K. 2017). </a:t>
            </a:r>
            <a:endParaRPr sz="1800" b="0" i="0" u="none" strike="noStrike" cap="none">
              <a:solidFill>
                <a:srgbClr val="000000"/>
              </a:solidFill>
              <a:latin typeface="Arial"/>
              <a:ea typeface="Arial"/>
              <a:cs typeface="Arial"/>
              <a:sym typeface="Arial"/>
            </a:endParaRPr>
          </a:p>
          <a:p>
            <a:pPr marL="457200" marR="0" lvl="0" indent="0" algn="l" rtl="0">
              <a:lnSpc>
                <a:spcPct val="90000"/>
              </a:lnSpc>
              <a:spcBef>
                <a:spcPts val="1001"/>
              </a:spcBef>
              <a:spcAft>
                <a:spcPts val="0"/>
              </a:spcAft>
              <a:buNone/>
            </a:pPr>
            <a:endParaRPr sz="1800" b="0" i="0" u="none" strike="noStrike" cap="none">
              <a:solidFill>
                <a:srgbClr val="000000"/>
              </a:solidFill>
              <a:latin typeface="Arial"/>
              <a:ea typeface="Arial"/>
              <a:cs typeface="Arial"/>
              <a:sym typeface="Arial"/>
            </a:endParaRPr>
          </a:p>
          <a:p>
            <a:pPr marL="457200" marR="0" lvl="0" indent="0" algn="l" rtl="0">
              <a:lnSpc>
                <a:spcPct val="90000"/>
              </a:lnSpc>
              <a:spcBef>
                <a:spcPts val="1001"/>
              </a:spcBef>
              <a:spcAft>
                <a:spcPts val="0"/>
              </a:spcAft>
              <a:buNone/>
            </a:pPr>
            <a:r>
              <a:rPr lang="no-NO" sz="2400" b="0" i="0" u="none" strike="noStrike" cap="none">
                <a:solidFill>
                  <a:srgbClr val="3F3F3F"/>
                </a:solidFill>
                <a:latin typeface="Trebuchet MS"/>
                <a:ea typeface="Trebuchet MS"/>
                <a:cs typeface="Trebuchet MS"/>
                <a:sym typeface="Trebuchet MS"/>
              </a:rPr>
              <a:t>Hovedtrekkene i disse viktige rapportene: </a:t>
            </a:r>
            <a:endParaRPr sz="2400" b="0" i="0" u="none" strike="noStrike" cap="none">
              <a:solidFill>
                <a:srgbClr val="000000"/>
              </a:solidFill>
              <a:latin typeface="Arial"/>
              <a:ea typeface="Arial"/>
              <a:cs typeface="Arial"/>
              <a:sym typeface="Arial"/>
            </a:endParaRPr>
          </a:p>
          <a:p>
            <a:pPr marL="457200" marR="0" lvl="0" indent="0" algn="l" rtl="0">
              <a:lnSpc>
                <a:spcPct val="90000"/>
              </a:lnSpc>
              <a:spcBef>
                <a:spcPts val="1001"/>
              </a:spcBef>
              <a:spcAft>
                <a:spcPts val="0"/>
              </a:spcAft>
              <a:buNone/>
            </a:pPr>
            <a:r>
              <a:rPr lang="no-NO" sz="1800" b="0" i="1" u="none" strike="noStrike" cap="none">
                <a:solidFill>
                  <a:srgbClr val="3F3F3F"/>
                </a:solidFill>
                <a:latin typeface="Trebuchet MS"/>
                <a:ea typeface="Trebuchet MS"/>
                <a:cs typeface="Trebuchet MS"/>
                <a:sym typeface="Trebuchet MS"/>
              </a:rPr>
              <a:t>-eksponering for systematisk mobbing utgjør en betydelig risiko for psykososiale problemer  </a:t>
            </a:r>
            <a:endParaRPr sz="1800" b="0" i="0" u="none" strike="noStrike" cap="none">
              <a:solidFill>
                <a:srgbClr val="000000"/>
              </a:solidFill>
              <a:latin typeface="Arial"/>
              <a:ea typeface="Arial"/>
              <a:cs typeface="Arial"/>
              <a:sym typeface="Arial"/>
            </a:endParaRPr>
          </a:p>
          <a:p>
            <a:pPr marL="457200" marR="0" lvl="0" indent="0" algn="l" rtl="0">
              <a:lnSpc>
                <a:spcPct val="90000"/>
              </a:lnSpc>
              <a:spcBef>
                <a:spcPts val="1001"/>
              </a:spcBef>
              <a:spcAft>
                <a:spcPts val="0"/>
              </a:spcAft>
              <a:buNone/>
            </a:pPr>
            <a:r>
              <a:rPr lang="no-NO" sz="1800" b="0" i="1" u="none" strike="noStrike" cap="none">
                <a:solidFill>
                  <a:srgbClr val="3F3F3F"/>
                </a:solidFill>
                <a:latin typeface="Trebuchet MS"/>
                <a:ea typeface="Trebuchet MS"/>
                <a:cs typeface="Trebuchet MS"/>
                <a:sym typeface="Trebuchet MS"/>
              </a:rPr>
              <a:t>-visse typer psykoterapi kan virke rehabiliterende </a:t>
            </a:r>
            <a:endParaRPr sz="1800" b="0" i="0" u="none" strike="noStrike" cap="none">
              <a:solidFill>
                <a:srgbClr val="000000"/>
              </a:solidFill>
              <a:latin typeface="Arial"/>
              <a:ea typeface="Arial"/>
              <a:cs typeface="Arial"/>
              <a:sym typeface="Arial"/>
            </a:endParaRPr>
          </a:p>
          <a:p>
            <a:pPr marL="457200" marR="0" lvl="0" indent="0" algn="l" rtl="0">
              <a:lnSpc>
                <a:spcPct val="90000"/>
              </a:lnSpc>
              <a:spcBef>
                <a:spcPts val="1001"/>
              </a:spcBef>
              <a:spcAft>
                <a:spcPts val="0"/>
              </a:spcAft>
              <a:buNone/>
            </a:pPr>
            <a:r>
              <a:rPr lang="no-NO" sz="1800" b="0" i="1" u="none" strike="noStrike" cap="none">
                <a:solidFill>
                  <a:srgbClr val="3F3F3F"/>
                </a:solidFill>
                <a:latin typeface="Trebuchet MS"/>
                <a:ea typeface="Trebuchet MS"/>
                <a:cs typeface="Trebuchet MS"/>
                <a:sym typeface="Trebuchet MS"/>
              </a:rPr>
              <a:t>-lavterskeltiltak i skole og helsetjenesten er viktige, men disse er dårlig utbygget og svakt organisert.</a:t>
            </a:r>
            <a:endParaRPr sz="1800" b="0" i="0" u="none" strike="noStrike" cap="none">
              <a:solidFill>
                <a:srgbClr val="000000"/>
              </a:solidFill>
              <a:latin typeface="Arial"/>
              <a:ea typeface="Arial"/>
              <a:cs typeface="Arial"/>
              <a:sym typeface="Arial"/>
            </a:endParaRPr>
          </a:p>
          <a:p>
            <a:pPr marL="5943600" marR="0" lvl="0" indent="457200" algn="l" rtl="0">
              <a:lnSpc>
                <a:spcPct val="90000"/>
              </a:lnSpc>
              <a:spcBef>
                <a:spcPts val="1001"/>
              </a:spcBef>
              <a:spcAft>
                <a:spcPts val="0"/>
              </a:spcAft>
              <a:buNone/>
            </a:pPr>
            <a:r>
              <a:rPr lang="no-NO" sz="1800" b="0" i="1" u="none" strike="noStrike" cap="none">
                <a:solidFill>
                  <a:srgbClr val="3F3F3F"/>
                </a:solidFill>
                <a:latin typeface="Trebuchet MS"/>
                <a:ea typeface="Trebuchet MS"/>
                <a:cs typeface="Trebuchet MS"/>
                <a:sym typeface="Trebuchet MS"/>
              </a:rPr>
              <a:t>(Roland 2017)</a:t>
            </a:r>
            <a:endParaRPr sz="1800" b="0" i="0" u="none" strike="noStrike" cap="none">
              <a:solidFill>
                <a:srgbClr val="000000"/>
              </a:solidFill>
              <a:latin typeface="Arial"/>
              <a:ea typeface="Arial"/>
              <a:cs typeface="Arial"/>
              <a:sym typeface="Arial"/>
            </a:endParaRPr>
          </a:p>
          <a:p>
            <a:pPr marL="343080" marR="0" lvl="0" indent="-240840" algn="l" rtl="0">
              <a:lnSpc>
                <a:spcPct val="90000"/>
              </a:lnSpc>
              <a:spcBef>
                <a:spcPts val="1001"/>
              </a:spcBef>
              <a:spcAft>
                <a:spcPts val="0"/>
              </a:spcAft>
              <a:buNone/>
            </a:pPr>
            <a:endParaRPr sz="1800" b="0" i="0" u="none" strike="noStrike" cap="none">
              <a:solidFill>
                <a:srgbClr val="000000"/>
              </a:solidFill>
              <a:latin typeface="Arial"/>
              <a:ea typeface="Arial"/>
              <a:cs typeface="Arial"/>
              <a:sym typeface="Arial"/>
            </a:endParaRPr>
          </a:p>
          <a:p>
            <a:pPr marL="343080" marR="0" lvl="0" indent="-240840" algn="l" rtl="0">
              <a:lnSpc>
                <a:spcPct val="90000"/>
              </a:lnSpc>
              <a:spcBef>
                <a:spcPts val="1001"/>
              </a:spcBef>
              <a:spcAft>
                <a:spcPts val="0"/>
              </a:spcAft>
              <a:buNone/>
            </a:pPr>
            <a:endParaRPr sz="1800" b="0" i="0" u="none" strike="noStrike" cap="none">
              <a:solidFill>
                <a:srgbClr val="000000"/>
              </a:solidFill>
              <a:latin typeface="Arial"/>
              <a:ea typeface="Arial"/>
              <a:cs typeface="Arial"/>
              <a:sym typeface="Arial"/>
            </a:endParaRPr>
          </a:p>
          <a:p>
            <a:pPr marL="343080" marR="0" lvl="0" indent="-240840" algn="l" rtl="0">
              <a:lnSpc>
                <a:spcPct val="90000"/>
              </a:lnSpc>
              <a:spcBef>
                <a:spcPts val="1001"/>
              </a:spcBef>
              <a:spcAft>
                <a:spcPts val="0"/>
              </a:spcAft>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x-none"/>
              <a:t>Helhetlig og systematisk oppfølging</a:t>
            </a:r>
            <a:endParaRPr/>
          </a:p>
        </p:txBody>
      </p:sp>
      <p:sp>
        <p:nvSpPr>
          <p:cNvPr id="451" name="Google Shape;451;p53"/>
          <p:cNvSpPr txBox="1">
            <a:spLocks noGrp="1"/>
          </p:cNvSpPr>
          <p:nvPr>
            <p:ph type="body" sz="quarter" idx="13"/>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x-none"/>
              <a:t>Tiltak på individ, klasse og skolenivå</a:t>
            </a:r>
            <a:endParaRPr/>
          </a:p>
          <a:p>
            <a:pPr marL="342900" lvl="0" indent="-241300" algn="l" rtl="0">
              <a:spcBef>
                <a:spcPts val="1000"/>
              </a:spcBef>
              <a:spcAft>
                <a:spcPts val="0"/>
              </a:spcAft>
              <a:buSzPts val="1600"/>
              <a:buNone/>
            </a:pPr>
            <a:endParaRPr/>
          </a:p>
          <a:p>
            <a:pPr marL="742950" lvl="1" indent="-285750" algn="l" rtl="0">
              <a:spcBef>
                <a:spcPts val="1000"/>
              </a:spcBef>
              <a:spcAft>
                <a:spcPts val="0"/>
              </a:spcAft>
              <a:buSzPts val="1440"/>
              <a:buChar char="►"/>
            </a:pPr>
            <a:r>
              <a:rPr lang="x-none"/>
              <a:t>Universelle og målrettede tiltak på klasse og skolenivå</a:t>
            </a:r>
            <a:endParaRPr/>
          </a:p>
          <a:p>
            <a:pPr marL="742950" lvl="1" indent="-285750" algn="l" rtl="0">
              <a:spcBef>
                <a:spcPts val="1000"/>
              </a:spcBef>
              <a:spcAft>
                <a:spcPts val="0"/>
              </a:spcAft>
              <a:buSzPts val="1440"/>
              <a:buChar char="►"/>
            </a:pPr>
            <a:r>
              <a:rPr lang="x-none"/>
              <a:t>Individ retta tiltak mot de som er utsatt for mobbing. Fra miljøretta og forebyggende tiltak  til terapeutiske tiltak som involverer hjelpeinstanser utenfor skolen.</a:t>
            </a:r>
            <a:endParaRPr/>
          </a:p>
        </p:txBody>
      </p:sp>
      <p:sp>
        <p:nvSpPr>
          <p:cNvPr id="3" name="Plassholder for bunntekst 2">
            <a:extLst>
              <a:ext uri="{FF2B5EF4-FFF2-40B4-BE49-F238E27FC236}">
                <a16:creationId xmlns:a16="http://schemas.microsoft.com/office/drawing/2014/main" id="{836852E3-1243-41E1-97CF-EADA06F940CF}"/>
              </a:ext>
            </a:extLst>
          </p:cNvPr>
          <p:cNvSpPr>
            <a:spLocks noGrp="1"/>
          </p:cNvSpPr>
          <p:nvPr>
            <p:ph type="ftr" sz="quarter" idx="11"/>
          </p:nvPr>
        </p:nvSpPr>
        <p:spPr/>
        <p:txBody>
          <a:bodyPr/>
          <a:lstStyle/>
          <a:p>
            <a:r>
              <a:rPr lang="nb-NO"/>
              <a:t>AT/ER- MKA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CF22080-10F6-4EA6-9456-EF22D55330EC}"/>
              </a:ext>
            </a:extLst>
          </p:cNvPr>
          <p:cNvPicPr>
            <a:picLocks noChangeAspect="1"/>
          </p:cNvPicPr>
          <p:nvPr/>
        </p:nvPicPr>
        <p:blipFill>
          <a:blip r:embed="rId2"/>
          <a:stretch>
            <a:fillRect/>
          </a:stretch>
        </p:blipFill>
        <p:spPr>
          <a:xfrm>
            <a:off x="470227" y="535461"/>
            <a:ext cx="9689579" cy="6095998"/>
          </a:xfrm>
          <a:prstGeom prst="rect">
            <a:avLst/>
          </a:prstGeom>
        </p:spPr>
      </p:pic>
      <p:sp>
        <p:nvSpPr>
          <p:cNvPr id="5" name="TekstSylinder 4">
            <a:extLst>
              <a:ext uri="{FF2B5EF4-FFF2-40B4-BE49-F238E27FC236}">
                <a16:creationId xmlns:a16="http://schemas.microsoft.com/office/drawing/2014/main" id="{ECB8A0AF-ACE8-4527-A905-9B9471AA4B7A}"/>
              </a:ext>
            </a:extLst>
          </p:cNvPr>
          <p:cNvSpPr txBox="1"/>
          <p:nvPr/>
        </p:nvSpPr>
        <p:spPr>
          <a:xfrm>
            <a:off x="470227" y="0"/>
            <a:ext cx="6770833" cy="553998"/>
          </a:xfrm>
          <a:prstGeom prst="rect">
            <a:avLst/>
          </a:prstGeom>
          <a:noFill/>
        </p:spPr>
        <p:txBody>
          <a:bodyPr wrap="square">
            <a:spAutoFit/>
          </a:bodyPr>
          <a:lstStyle/>
          <a:p>
            <a:pPr algn="l"/>
            <a:endParaRPr lang="nb-NO" sz="1200" b="0" i="0" u="none" strike="noStrike" baseline="0" dirty="0">
              <a:solidFill>
                <a:srgbClr val="000000"/>
              </a:solidFill>
              <a:latin typeface="Roboto"/>
            </a:endParaRPr>
          </a:p>
          <a:p>
            <a:pPr marR="55940" algn="l"/>
            <a:r>
              <a:rPr lang="nb-NO" sz="1800" b="0" i="0" u="none" strike="noStrike" baseline="0" dirty="0">
                <a:latin typeface="Roboto"/>
              </a:rPr>
              <a:t>https://www.udir.no/laring-og-trivsel/skolemiljo/tiltak-skolemiljo/</a:t>
            </a:r>
            <a:endParaRPr lang="nb-NO" dirty="0"/>
          </a:p>
        </p:txBody>
      </p:sp>
    </p:spTree>
    <p:extLst>
      <p:ext uri="{BB962C8B-B14F-4D97-AF65-F5344CB8AC3E}">
        <p14:creationId xmlns:p14="http://schemas.microsoft.com/office/powerpoint/2010/main" val="948858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p:nvPr/>
        </p:nvSpPr>
        <p:spPr>
          <a:xfrm>
            <a:off x="812880" y="609480"/>
            <a:ext cx="8463240" cy="1320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NO" sz="4000" b="0" i="0" u="none" strike="noStrike" cap="none">
                <a:solidFill>
                  <a:srgbClr val="90C226"/>
                </a:solidFill>
                <a:latin typeface="Trebuchet MS"/>
                <a:ea typeface="Trebuchet MS"/>
                <a:cs typeface="Trebuchet MS"/>
                <a:sym typeface="Trebuchet MS"/>
              </a:rPr>
              <a:t>Betydningen av å utvikle gode relasjoner til alle elever</a:t>
            </a:r>
            <a:endParaRPr sz="4000" b="0" i="0" u="none" strike="noStrike" cap="none">
              <a:solidFill>
                <a:srgbClr val="000000"/>
              </a:solidFill>
              <a:latin typeface="Arial"/>
              <a:ea typeface="Arial"/>
              <a:cs typeface="Arial"/>
              <a:sym typeface="Arial"/>
            </a:endParaRPr>
          </a:p>
        </p:txBody>
      </p:sp>
      <p:sp>
        <p:nvSpPr>
          <p:cNvPr id="219" name="Google Shape;219;p12"/>
          <p:cNvSpPr txBox="1"/>
          <p:nvPr/>
        </p:nvSpPr>
        <p:spPr>
          <a:xfrm>
            <a:off x="291600" y="2478600"/>
            <a:ext cx="8463240" cy="3880440"/>
          </a:xfrm>
          <a:prstGeom prst="rect">
            <a:avLst/>
          </a:prstGeom>
          <a:noFill/>
          <a:ln>
            <a:noFill/>
          </a:ln>
        </p:spPr>
        <p:txBody>
          <a:bodyPr spcFirstLastPara="1" wrap="square" lIns="91425" tIns="45700" rIns="91425" bIns="45700" anchor="t" anchorCtr="0">
            <a:noAutofit/>
          </a:bodyPr>
          <a:lstStyle/>
          <a:p>
            <a:pPr marL="343080" marR="0" lvl="0" indent="-24084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343080" marR="0" lvl="0" indent="-240840" algn="l" rtl="0">
              <a:lnSpc>
                <a:spcPct val="100000"/>
              </a:lnSpc>
              <a:spcBef>
                <a:spcPts val="1001"/>
              </a:spcBef>
              <a:spcAft>
                <a:spcPts val="0"/>
              </a:spcAft>
              <a:buNone/>
            </a:pPr>
            <a:endParaRPr sz="1400" b="0" i="0" u="none" strike="noStrike" cap="none">
              <a:solidFill>
                <a:srgbClr val="000000"/>
              </a:solidFill>
              <a:latin typeface="Arial"/>
              <a:ea typeface="Arial"/>
              <a:cs typeface="Arial"/>
              <a:sym typeface="Arial"/>
            </a:endParaRPr>
          </a:p>
          <a:p>
            <a:pPr marL="343080" marR="0" lvl="0" indent="-342720" algn="l" rtl="0">
              <a:lnSpc>
                <a:spcPct val="100000"/>
              </a:lnSpc>
              <a:spcBef>
                <a:spcPts val="1001"/>
              </a:spcBef>
              <a:spcAft>
                <a:spcPts val="0"/>
              </a:spcAft>
              <a:buClr>
                <a:srgbClr val="90C226"/>
              </a:buClr>
              <a:buSzPts val="3200"/>
              <a:buFont typeface="Noto Sans Symbols"/>
              <a:buChar char="►"/>
            </a:pPr>
            <a:r>
              <a:rPr lang="no-NO" sz="3200" b="0" i="0" u="none" strike="noStrike" cap="none">
                <a:solidFill>
                  <a:srgbClr val="3F3F3F"/>
                </a:solidFill>
                <a:latin typeface="Trebuchet MS"/>
                <a:ea typeface="Trebuchet MS"/>
                <a:cs typeface="Trebuchet MS"/>
                <a:sym typeface="Trebuchet MS"/>
              </a:rPr>
              <a:t>Gode relasjoner er trolig den enkeltfaktoen som har størst betydning for barn og unges trivsel, læring og utvikling.</a:t>
            </a:r>
            <a:endParaRPr sz="3200" b="0" i="0" u="none" strike="noStrike" cap="none">
              <a:solidFill>
                <a:srgbClr val="000000"/>
              </a:solidFill>
              <a:latin typeface="Arial"/>
              <a:ea typeface="Arial"/>
              <a:cs typeface="Arial"/>
              <a:sym typeface="Arial"/>
            </a:endParaRPr>
          </a:p>
          <a:p>
            <a:pPr marL="2277360" marR="0" lvl="0" indent="0" algn="l" rtl="0">
              <a:lnSpc>
                <a:spcPct val="100000"/>
              </a:lnSpc>
              <a:spcBef>
                <a:spcPts val="1001"/>
              </a:spcBef>
              <a:spcAft>
                <a:spcPts val="0"/>
              </a:spcAft>
              <a:buNone/>
            </a:pPr>
            <a:r>
              <a:rPr lang="no-NO" sz="2600" b="0" i="0" u="none" strike="noStrike" cap="none">
                <a:solidFill>
                  <a:srgbClr val="3F3F3F"/>
                </a:solidFill>
                <a:latin typeface="Trebuchet MS"/>
                <a:ea typeface="Trebuchet MS"/>
                <a:cs typeface="Trebuchet MS"/>
                <a:sym typeface="Trebuchet MS"/>
              </a:rPr>
              <a:t> </a:t>
            </a:r>
            <a:endParaRPr sz="2600" b="0" i="0" u="none" strike="noStrike" cap="none">
              <a:solidFill>
                <a:srgbClr val="000000"/>
              </a:solidFill>
              <a:latin typeface="Arial"/>
              <a:ea typeface="Arial"/>
              <a:cs typeface="Arial"/>
              <a:sym typeface="Arial"/>
            </a:endParaRPr>
          </a:p>
          <a:p>
            <a:pPr marL="2277360" marR="0" lvl="0" indent="0" algn="l" rtl="0">
              <a:lnSpc>
                <a:spcPct val="100000"/>
              </a:lnSpc>
              <a:spcBef>
                <a:spcPts val="1001"/>
              </a:spcBef>
              <a:spcAft>
                <a:spcPts val="0"/>
              </a:spcAft>
              <a:buNone/>
            </a:pPr>
            <a:r>
              <a:rPr lang="no-NO" sz="2600" b="0" i="0" u="none" strike="noStrike" cap="none">
                <a:solidFill>
                  <a:srgbClr val="3F3F3F"/>
                </a:solidFill>
                <a:latin typeface="Trebuchet MS"/>
                <a:ea typeface="Trebuchet MS"/>
                <a:cs typeface="Trebuchet MS"/>
                <a:sym typeface="Trebuchet MS"/>
              </a:rPr>
              <a:t>                                         </a:t>
            </a:r>
            <a:r>
              <a:rPr lang="no-NO" sz="1800" b="0" i="1" u="none" strike="noStrike" cap="none">
                <a:solidFill>
                  <a:srgbClr val="3F3F3F"/>
                </a:solidFill>
                <a:latin typeface="Trebuchet MS"/>
                <a:ea typeface="Trebuchet MS"/>
                <a:cs typeface="Trebuchet MS"/>
                <a:sym typeface="Trebuchet MS"/>
              </a:rPr>
              <a:t>  </a:t>
            </a:r>
            <a:r>
              <a:rPr lang="no-NO" sz="1800" b="0" i="0" u="none" strike="noStrike" cap="none">
                <a:solidFill>
                  <a:srgbClr val="3F3F3F"/>
                </a:solidFill>
                <a:latin typeface="Trebuchet MS"/>
                <a:ea typeface="Trebuchet MS"/>
                <a:cs typeface="Trebuchet MS"/>
                <a:sym typeface="Trebuchet MS"/>
              </a:rPr>
              <a:t>  Pianta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C6FB01-26DA-41E1-B874-034CC4FA4B67}"/>
              </a:ext>
            </a:extLst>
          </p:cNvPr>
          <p:cNvSpPr>
            <a:spLocks noGrp="1"/>
          </p:cNvSpPr>
          <p:nvPr>
            <p:ph type="title"/>
          </p:nvPr>
        </p:nvSpPr>
        <p:spPr>
          <a:xfrm>
            <a:off x="812880" y="992721"/>
            <a:ext cx="8463240" cy="553998"/>
          </a:xfrm>
        </p:spPr>
        <p:txBody>
          <a:bodyPr/>
          <a:lstStyle/>
          <a:p>
            <a:r>
              <a:rPr lang="nb-NO" sz="3600" dirty="0">
                <a:solidFill>
                  <a:srgbClr val="00B0F0"/>
                </a:solidFill>
              </a:rPr>
              <a:t>Hvordan pleie og reparere relasjoner?</a:t>
            </a:r>
          </a:p>
        </p:txBody>
      </p:sp>
      <p:sp>
        <p:nvSpPr>
          <p:cNvPr id="3" name="Plassholder for innhold 2">
            <a:extLst>
              <a:ext uri="{FF2B5EF4-FFF2-40B4-BE49-F238E27FC236}">
                <a16:creationId xmlns:a16="http://schemas.microsoft.com/office/drawing/2014/main" id="{685B2B5A-164E-4B4C-98E5-88EA81B61825}"/>
              </a:ext>
            </a:extLst>
          </p:cNvPr>
          <p:cNvSpPr>
            <a:spLocks noGrp="1"/>
          </p:cNvSpPr>
          <p:nvPr>
            <p:ph idx="1"/>
          </p:nvPr>
        </p:nvSpPr>
        <p:spPr/>
        <p:txBody>
          <a:bodyPr/>
          <a:lstStyle/>
          <a:p>
            <a:r>
              <a:rPr lang="nb-NO"/>
              <a:t>Voksen – barn </a:t>
            </a:r>
            <a:r>
              <a:rPr lang="nb-NO" dirty="0"/>
              <a:t>relasjonen er både en de viktigste beskyttelsesfaktorene og risikofaktorene for skjevutvikling og psykisk uhelse hos barn og ungdom</a:t>
            </a:r>
          </a:p>
          <a:p>
            <a:endParaRPr lang="nb-NO" dirty="0"/>
          </a:p>
          <a:p>
            <a:r>
              <a:rPr lang="nb-NO" dirty="0"/>
              <a:t>En viktig effekt av både negativ og positiv voksen-barn relasjon synes å være «smitte» til barn-barn relasjonen.</a:t>
            </a:r>
          </a:p>
          <a:p>
            <a:endParaRPr lang="nb-NO" dirty="0"/>
          </a:p>
          <a:p>
            <a:pPr lvl="4"/>
            <a:r>
              <a:rPr lang="nb-NO" dirty="0"/>
              <a:t>(</a:t>
            </a:r>
            <a:r>
              <a:rPr lang="nb-NO" dirty="0" err="1"/>
              <a:t>Fallmyr</a:t>
            </a:r>
            <a:r>
              <a:rPr lang="nb-NO" dirty="0"/>
              <a:t> 2018)</a:t>
            </a:r>
          </a:p>
        </p:txBody>
      </p:sp>
      <p:sp>
        <p:nvSpPr>
          <p:cNvPr id="4" name="Plassholder for bunntekst 3">
            <a:extLst>
              <a:ext uri="{FF2B5EF4-FFF2-40B4-BE49-F238E27FC236}">
                <a16:creationId xmlns:a16="http://schemas.microsoft.com/office/drawing/2014/main" id="{72A3868A-01E2-4CA7-BCC5-21980B1F400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AT/ER- MKA</a:t>
            </a:r>
          </a:p>
        </p:txBody>
      </p:sp>
    </p:spTree>
    <p:extLst>
      <p:ext uri="{BB962C8B-B14F-4D97-AF65-F5344CB8AC3E}">
        <p14:creationId xmlns:p14="http://schemas.microsoft.com/office/powerpoint/2010/main" val="392461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6"/>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x-none"/>
              <a:t>Konkrete tiltak</a:t>
            </a:r>
            <a:endParaRPr lang="nb-NO"/>
          </a:p>
        </p:txBody>
      </p:sp>
      <p:graphicFrame>
        <p:nvGraphicFramePr>
          <p:cNvPr id="477" name="Google Shape;475;p56">
            <a:extLst>
              <a:ext uri="{FF2B5EF4-FFF2-40B4-BE49-F238E27FC236}">
                <a16:creationId xmlns:a16="http://schemas.microsoft.com/office/drawing/2014/main" id="{7F4DEE69-92B0-419A-BC9D-C35C40638F5C}"/>
              </a:ext>
            </a:extLst>
          </p:cNvPr>
          <p:cNvGraphicFramePr/>
          <p:nvPr/>
        </p:nvGraphicFramePr>
        <p:xfrm>
          <a:off x="838200" y="1557338"/>
          <a:ext cx="10515600" cy="493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7"/>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x-none" sz="2800" b="1" dirty="0"/>
              <a:t>Interessekartlegging</a:t>
            </a:r>
            <a:endParaRPr lang="nb-NO" sz="2800" b="1" dirty="0"/>
          </a:p>
        </p:txBody>
      </p:sp>
      <p:sp>
        <p:nvSpPr>
          <p:cNvPr id="483" name="Google Shape;483;p57"/>
          <p:cNvSpPr txBox="1">
            <a:spLocks noGrp="1"/>
          </p:cNvSpPr>
          <p:nvPr>
            <p:ph sz="half" idx="1"/>
          </p:nvPr>
        </p:nvSpPr>
        <p:spPr>
          <a:xfrm>
            <a:off x="838200" y="1825625"/>
            <a:ext cx="5181600" cy="4351338"/>
          </a:xfrm>
        </p:spPr>
        <p:txBody>
          <a:bodyPr spcFirstLastPara="1" lIns="91425" tIns="45700" rIns="91425" bIns="45700" anchorCtr="0">
            <a:normAutofit lnSpcReduction="10000"/>
          </a:bodyPr>
          <a:lstStyle/>
          <a:p>
            <a:pPr marL="342900" lvl="0" indent="-241300" rtl="0">
              <a:spcBef>
                <a:spcPts val="0"/>
              </a:spcBef>
              <a:spcAft>
                <a:spcPts val="0"/>
              </a:spcAft>
              <a:buSzPts val="1600"/>
              <a:buNone/>
            </a:pPr>
            <a:endParaRPr lang="nb-NO" sz="2000" dirty="0"/>
          </a:p>
          <a:p>
            <a:pPr marL="342900" lvl="0" indent="-342900" rtl="0">
              <a:spcBef>
                <a:spcPts val="1000"/>
              </a:spcBef>
              <a:spcAft>
                <a:spcPts val="0"/>
              </a:spcAft>
              <a:buSzPts val="1600"/>
              <a:buChar char="►"/>
            </a:pPr>
            <a:r>
              <a:rPr lang="nb-NO" sz="2000" dirty="0"/>
              <a:t>Individuell interessekartlegging i klassen: </a:t>
            </a:r>
          </a:p>
          <a:p>
            <a:pPr marL="0" lvl="0" indent="0" rtl="0">
              <a:spcBef>
                <a:spcPts val="1000"/>
              </a:spcBef>
              <a:spcAft>
                <a:spcPts val="0"/>
              </a:spcAft>
              <a:buSzPts val="1600"/>
              <a:buNone/>
            </a:pPr>
            <a:endParaRPr lang="nb-NO" sz="2000" dirty="0"/>
          </a:p>
          <a:p>
            <a:pPr marL="742950" lvl="1" indent="-285750" rtl="0">
              <a:spcBef>
                <a:spcPts val="1000"/>
              </a:spcBef>
              <a:spcAft>
                <a:spcPts val="0"/>
              </a:spcAft>
              <a:buSzPts val="1440"/>
              <a:buChar char="►"/>
            </a:pPr>
            <a:r>
              <a:rPr lang="nb-NO" sz="2000" dirty="0"/>
              <a:t>(nevn tre ting du liker/kan tenke deg å holde på med på fritida)</a:t>
            </a:r>
          </a:p>
          <a:p>
            <a:pPr marL="457200" lvl="1" indent="0" rtl="0">
              <a:spcBef>
                <a:spcPts val="1000"/>
              </a:spcBef>
              <a:spcAft>
                <a:spcPts val="0"/>
              </a:spcAft>
              <a:buSzPts val="1440"/>
              <a:buNone/>
            </a:pPr>
            <a:endParaRPr lang="nb-NO" sz="2000" dirty="0"/>
          </a:p>
          <a:p>
            <a:pPr marL="342900" lvl="0" indent="-342900" rtl="0">
              <a:spcBef>
                <a:spcPts val="1000"/>
              </a:spcBef>
              <a:spcAft>
                <a:spcPts val="0"/>
              </a:spcAft>
              <a:buSzPts val="1600"/>
              <a:buChar char="►"/>
            </a:pPr>
            <a:r>
              <a:rPr lang="nb-NO" sz="2000" dirty="0"/>
              <a:t>Tilrettelegge aktivitet ut fra den utsattes interesser </a:t>
            </a:r>
          </a:p>
          <a:p>
            <a:pPr marL="342900" lvl="0" indent="-342900" rtl="0">
              <a:spcBef>
                <a:spcPts val="1000"/>
              </a:spcBef>
              <a:spcAft>
                <a:spcPts val="0"/>
              </a:spcAft>
              <a:buSzPts val="1600"/>
              <a:buChar char="►"/>
            </a:pPr>
            <a:r>
              <a:rPr lang="nb-NO" sz="2000" dirty="0"/>
              <a:t>Gruppe på tvers av popularitet (interessen styrer) </a:t>
            </a:r>
          </a:p>
          <a:p>
            <a:pPr marL="342900" lvl="0" indent="-342900" rtl="0">
              <a:spcBef>
                <a:spcPts val="1000"/>
              </a:spcBef>
              <a:spcAft>
                <a:spcPts val="0"/>
              </a:spcAft>
              <a:buSzPts val="1600"/>
              <a:buChar char="►"/>
            </a:pPr>
            <a:r>
              <a:rPr lang="nb-NO" sz="2000" dirty="0"/>
              <a:t>Aktiviteten gjennomføres i skoletid eller i forlengelsen av skoletid</a:t>
            </a:r>
          </a:p>
        </p:txBody>
      </p:sp>
      <p:pic>
        <p:nvPicPr>
          <p:cNvPr id="4" name="Plassholder for innhold 3" descr="Ung jente som setter sammen robot i klasserom">
            <a:extLst>
              <a:ext uri="{FF2B5EF4-FFF2-40B4-BE49-F238E27FC236}">
                <a16:creationId xmlns:a16="http://schemas.microsoft.com/office/drawing/2014/main" id="{22FA4172-AF43-466F-A899-054AC4AE9977}"/>
              </a:ext>
            </a:extLst>
          </p:cNvPr>
          <p:cNvPicPr>
            <a:picLocks noGrp="1" noChangeAspect="1"/>
          </p:cNvPicPr>
          <p:nvPr>
            <p:ph sz="half" idx="2"/>
          </p:nvPr>
        </p:nvPicPr>
        <p:blipFill>
          <a:blip r:embed="rId3"/>
          <a:stretch>
            <a:fillRect/>
          </a:stretch>
        </p:blipFill>
        <p:spPr>
          <a:xfrm>
            <a:off x="6172200" y="2245940"/>
            <a:ext cx="5181600" cy="345355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2ED6A-D1B8-4F84-910F-C4D30C42FFF4}"/>
              </a:ext>
            </a:extLst>
          </p:cNvPr>
          <p:cNvSpPr>
            <a:spLocks noGrp="1"/>
          </p:cNvSpPr>
          <p:nvPr>
            <p:ph type="title"/>
          </p:nvPr>
        </p:nvSpPr>
        <p:spPr>
          <a:xfrm>
            <a:off x="812880" y="715722"/>
            <a:ext cx="8463240" cy="1107996"/>
          </a:xfrm>
        </p:spPr>
        <p:txBody>
          <a:bodyPr/>
          <a:lstStyle/>
          <a:p>
            <a:r>
              <a:rPr lang="x-none" sz="3600" dirty="0">
                <a:solidFill>
                  <a:srgbClr val="00B0F0"/>
                </a:solidFill>
              </a:rPr>
              <a:t>Hvordan forbedre en negativ eller svak relasjon? «Banking-time»</a:t>
            </a:r>
            <a:endParaRPr lang="nb-NO" sz="3600" dirty="0">
              <a:solidFill>
                <a:srgbClr val="00B0F0"/>
              </a:solidFill>
            </a:endParaRPr>
          </a:p>
        </p:txBody>
      </p:sp>
      <p:sp>
        <p:nvSpPr>
          <p:cNvPr id="3" name="Plassholder for innhold 2">
            <a:extLst>
              <a:ext uri="{FF2B5EF4-FFF2-40B4-BE49-F238E27FC236}">
                <a16:creationId xmlns:a16="http://schemas.microsoft.com/office/drawing/2014/main" id="{84B813B3-D3B8-4940-B321-46A53CCB583D}"/>
              </a:ext>
            </a:extLst>
          </p:cNvPr>
          <p:cNvSpPr>
            <a:spLocks noGrp="1"/>
          </p:cNvSpPr>
          <p:nvPr>
            <p:ph idx="1"/>
          </p:nvPr>
        </p:nvSpPr>
        <p:spPr/>
        <p:txBody>
          <a:bodyPr>
            <a:normAutofit/>
          </a:bodyPr>
          <a:lstStyle/>
          <a:p>
            <a:r>
              <a:rPr lang="no-NO" i="1" dirty="0">
                <a:solidFill>
                  <a:srgbClr val="3F3F3F"/>
                </a:solidFill>
                <a:latin typeface="Trebuchet MS"/>
                <a:ea typeface="Trebuchet MS"/>
                <a:cs typeface="Trebuchet MS"/>
                <a:sym typeface="Trebuchet MS"/>
              </a:rPr>
              <a:t>En metafor for oppsamlet kapital av gode opplevelser mellom voksen og </a:t>
            </a:r>
            <a:r>
              <a:rPr lang="nb-NO" i="1" dirty="0">
                <a:solidFill>
                  <a:srgbClr val="3F3F3F"/>
                </a:solidFill>
                <a:latin typeface="Trebuchet MS"/>
                <a:ea typeface="Trebuchet MS"/>
                <a:cs typeface="Trebuchet MS"/>
                <a:sym typeface="Trebuchet MS"/>
              </a:rPr>
              <a:t>barn</a:t>
            </a:r>
            <a:r>
              <a:rPr lang="no-NO" i="1" dirty="0">
                <a:solidFill>
                  <a:srgbClr val="3F3F3F"/>
                </a:solidFill>
                <a:latin typeface="Trebuchet MS"/>
                <a:ea typeface="Trebuchet MS"/>
                <a:cs typeface="Trebuchet MS"/>
                <a:sym typeface="Trebuchet MS"/>
              </a:rPr>
              <a:t>.</a:t>
            </a:r>
            <a:endParaRPr lang="nb-NO" i="1" dirty="0">
              <a:solidFill>
                <a:srgbClr val="3F3F3F"/>
              </a:solidFill>
              <a:latin typeface="Trebuchet MS"/>
              <a:ea typeface="Trebuchet MS"/>
              <a:cs typeface="Trebuchet MS"/>
              <a:sym typeface="Trebuchet MS"/>
            </a:endParaRPr>
          </a:p>
          <a:p>
            <a:pPr marL="342900" indent="-342900">
              <a:buSzPts val="1600"/>
              <a:buFont typeface="Wingdings" charset="2"/>
              <a:buChar char="►"/>
            </a:pPr>
            <a:r>
              <a:rPr lang="nb-NO" dirty="0"/>
              <a:t>«Banking-time» er et tiltak rettet mot å endre negative eller svake relasjoner mellom den voksne og barnet. </a:t>
            </a:r>
            <a:r>
              <a:rPr lang="nb-NO" dirty="0">
                <a:solidFill>
                  <a:srgbClr val="3F3F3F"/>
                </a:solidFill>
                <a:latin typeface="Trebuchet MS"/>
                <a:ea typeface="Trebuchet MS"/>
                <a:cs typeface="Trebuchet MS"/>
                <a:sym typeface="Trebuchet MS"/>
              </a:rPr>
              <a:t>Skaffe seg  </a:t>
            </a:r>
            <a:r>
              <a:rPr lang="nb-NO" u="sng" dirty="0">
                <a:solidFill>
                  <a:srgbClr val="3F3F3F"/>
                </a:solidFill>
                <a:latin typeface="Trebuchet MS"/>
                <a:ea typeface="Trebuchet MS"/>
                <a:cs typeface="Trebuchet MS"/>
                <a:sym typeface="Trebuchet MS"/>
              </a:rPr>
              <a:t>innpass </a:t>
            </a:r>
            <a:r>
              <a:rPr lang="nb-NO" dirty="0">
                <a:solidFill>
                  <a:srgbClr val="3F3F3F"/>
                </a:solidFill>
                <a:latin typeface="Trebuchet MS"/>
                <a:ea typeface="Trebuchet MS"/>
                <a:cs typeface="Trebuchet MS"/>
                <a:sym typeface="Trebuchet MS"/>
              </a:rPr>
              <a:t>hos en elev som trekker seg unna/aviser kontakt/har et negativt samspill med den voksne</a:t>
            </a:r>
            <a:endParaRPr lang="nb-NO" dirty="0"/>
          </a:p>
          <a:p>
            <a:pPr marL="342900" lvl="0" indent="-342900" algn="l" rtl="0">
              <a:spcBef>
                <a:spcPts val="1000"/>
              </a:spcBef>
              <a:spcAft>
                <a:spcPts val="0"/>
              </a:spcAft>
              <a:buSzPts val="1600"/>
              <a:buChar char="►"/>
            </a:pPr>
            <a:r>
              <a:rPr lang="nb-NO" dirty="0"/>
              <a:t>Tiltaket kan være aktuelt både for barn og unge som ikke opplever å ha det trygt og godt, og de som krenker andre. </a:t>
            </a:r>
          </a:p>
          <a:p>
            <a:pPr marL="342900" lvl="0" indent="-342900" algn="l" rtl="0">
              <a:spcBef>
                <a:spcPts val="1000"/>
              </a:spcBef>
              <a:spcAft>
                <a:spcPts val="0"/>
              </a:spcAft>
              <a:buSzPts val="1600"/>
              <a:buChar char="►"/>
            </a:pPr>
            <a:r>
              <a:rPr lang="nb-NO" dirty="0"/>
              <a:t>Målet med tiltaket er å legge til rette for gode opplevelser. Tiltaket består av positive og støttende samværsformer og aktiviteter for barnet og den voksne. </a:t>
            </a:r>
          </a:p>
          <a:p>
            <a:pPr marL="342900" lvl="0" indent="-342900" algn="l" rtl="0">
              <a:spcBef>
                <a:spcPts val="1000"/>
              </a:spcBef>
              <a:spcAft>
                <a:spcPts val="0"/>
              </a:spcAft>
              <a:buSzPts val="1600"/>
              <a:buChar char="►"/>
            </a:pPr>
            <a:r>
              <a:rPr lang="nb-NO" dirty="0"/>
              <a:t>Den voksne må jobbe for å få innpass hos barnet som av ulike grunner enten trekker seg unna, avviser kontakt eller utfordrer. Den voksne må da innta en ny rolle i samspillet og være genuint og oppmerksomt tilstede i møtet med barnet og ikke være opptatt av å korrigere og instruere.</a:t>
            </a:r>
          </a:p>
          <a:p>
            <a:endParaRPr lang="nb-NO" i="1" dirty="0">
              <a:solidFill>
                <a:srgbClr val="3F3F3F"/>
              </a:solidFill>
              <a:latin typeface="Trebuchet MS"/>
              <a:ea typeface="Trebuchet MS"/>
              <a:cs typeface="Trebuchet MS"/>
              <a:sym typeface="Trebuchet MS"/>
            </a:endParaRPr>
          </a:p>
          <a:p>
            <a:endParaRPr lang="nb-NO" dirty="0"/>
          </a:p>
        </p:txBody>
      </p:sp>
      <p:sp>
        <p:nvSpPr>
          <p:cNvPr id="4" name="Plassholder for bunntekst 3">
            <a:extLst>
              <a:ext uri="{FF2B5EF4-FFF2-40B4-BE49-F238E27FC236}">
                <a16:creationId xmlns:a16="http://schemas.microsoft.com/office/drawing/2014/main" id="{12A70A3C-F454-41F2-916C-9B84970EE12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AT/ER- MKA</a:t>
            </a:r>
          </a:p>
        </p:txBody>
      </p:sp>
    </p:spTree>
    <p:extLst>
      <p:ext uri="{BB962C8B-B14F-4D97-AF65-F5344CB8AC3E}">
        <p14:creationId xmlns:p14="http://schemas.microsoft.com/office/powerpoint/2010/main" val="230765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p:nvPr/>
        </p:nvSpPr>
        <p:spPr>
          <a:xfrm>
            <a:off x="812880" y="609480"/>
            <a:ext cx="8463240" cy="13204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br>
              <a:rPr lang="no-NO" sz="1800" b="0" i="0" u="none" strike="noStrike" cap="none"/>
            </a:br>
            <a:r>
              <a:rPr lang="no-NO" sz="3600" b="0" i="0" u="none" strike="noStrike" cap="none">
                <a:solidFill>
                  <a:srgbClr val="90C226"/>
                </a:solidFill>
                <a:latin typeface="Trebuchet MS"/>
                <a:ea typeface="Trebuchet MS"/>
                <a:cs typeface="Trebuchet MS"/>
                <a:sym typeface="Trebuchet MS"/>
              </a:rPr>
              <a:t>Filmsnutt fra  You Tube</a:t>
            </a:r>
            <a:endParaRPr sz="3600" b="0" i="0" u="none" strike="noStrike" cap="none">
              <a:solidFill>
                <a:srgbClr val="000000"/>
              </a:solidFill>
              <a:latin typeface="Arial"/>
              <a:ea typeface="Arial"/>
              <a:cs typeface="Arial"/>
              <a:sym typeface="Arial"/>
            </a:endParaRPr>
          </a:p>
        </p:txBody>
      </p:sp>
      <p:sp>
        <p:nvSpPr>
          <p:cNvPr id="156" name="Google Shape;156;p2"/>
          <p:cNvSpPr txBox="1"/>
          <p:nvPr/>
        </p:nvSpPr>
        <p:spPr>
          <a:xfrm>
            <a:off x="812880" y="2961000"/>
            <a:ext cx="8463240" cy="308016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no-NO" sz="3600" b="1" i="1" u="none" strike="noStrike" cap="none" dirty="0">
                <a:solidFill>
                  <a:srgbClr val="3F3F3F"/>
                </a:solidFill>
                <a:latin typeface="Trebuchet MS"/>
                <a:ea typeface="Trebuchet MS"/>
                <a:cs typeface="Trebuchet MS"/>
                <a:sym typeface="Trebuchet MS"/>
              </a:rPr>
              <a:t>       “Bli ein kvardagshelt”</a:t>
            </a:r>
            <a:endParaRPr lang="nb-NO" sz="3600" b="1" i="1" u="none" strike="noStrike" cap="none" dirty="0">
              <a:solidFill>
                <a:srgbClr val="3F3F3F"/>
              </a:solidFill>
              <a:latin typeface="Trebuchet MS"/>
              <a:ea typeface="Trebuchet MS"/>
              <a:cs typeface="Trebuchet MS"/>
              <a:sym typeface="Trebuchet MS"/>
            </a:endParaRPr>
          </a:p>
          <a:p>
            <a:pPr marL="457200" marR="0" lvl="0" indent="0" algn="l" rtl="0">
              <a:lnSpc>
                <a:spcPct val="100000"/>
              </a:lnSpc>
              <a:spcBef>
                <a:spcPts val="0"/>
              </a:spcBef>
              <a:spcAft>
                <a:spcPts val="0"/>
              </a:spcAft>
              <a:buNone/>
            </a:pPr>
            <a:r>
              <a:rPr lang="nb-NO" sz="3600" b="0" i="0" u="none" strike="noStrike" cap="none">
                <a:solidFill>
                  <a:srgbClr val="000000"/>
                </a:solidFill>
                <a:latin typeface="Arial"/>
                <a:ea typeface="Arial"/>
                <a:cs typeface="Arial"/>
                <a:sym typeface="Arial"/>
                <a:hlinkClick r:id="rId3"/>
              </a:rPr>
              <a:t>https://www.youtube.com/watch?v=YoHLWs75vD8</a:t>
            </a:r>
            <a:endParaRPr lang="nb-NO" sz="3600" b="1" i="1">
              <a:solidFill>
                <a:srgbClr val="3F3F3F"/>
              </a:solidFill>
              <a:latin typeface="Trebuchet MS"/>
              <a:sym typeface="Trebuchet MS"/>
            </a:endParaRPr>
          </a:p>
          <a:p>
            <a:pPr marL="457200" marR="0" lvl="0" indent="0" algn="l" rtl="0">
              <a:lnSpc>
                <a:spcPct val="100000"/>
              </a:lnSpc>
              <a:spcBef>
                <a:spcPts val="0"/>
              </a:spcBef>
              <a:spcAft>
                <a:spcPts val="0"/>
              </a:spcAft>
              <a:buNone/>
            </a:pP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0B9FAA-1406-4E18-A420-DB3AF5358356}"/>
              </a:ext>
            </a:extLst>
          </p:cNvPr>
          <p:cNvSpPr>
            <a:spLocks noGrp="1"/>
          </p:cNvSpPr>
          <p:nvPr>
            <p:ph type="title"/>
          </p:nvPr>
        </p:nvSpPr>
        <p:spPr>
          <a:xfrm>
            <a:off x="812880" y="838833"/>
            <a:ext cx="8463240" cy="861774"/>
          </a:xfrm>
        </p:spPr>
        <p:txBody>
          <a:bodyPr/>
          <a:lstStyle/>
          <a:p>
            <a:r>
              <a:rPr lang="nb-NO" sz="2800" b="1" dirty="0"/>
              <a:t>Råd til gjennomføringen</a:t>
            </a:r>
            <a:br>
              <a:rPr lang="nb-NO" sz="2800" b="1" dirty="0"/>
            </a:br>
            <a:r>
              <a:rPr lang="nb-NO" sz="2800" b="1" dirty="0"/>
              <a:t>Den voksne må:</a:t>
            </a:r>
          </a:p>
        </p:txBody>
      </p:sp>
      <p:sp>
        <p:nvSpPr>
          <p:cNvPr id="3" name="Undertittel 2">
            <a:extLst>
              <a:ext uri="{FF2B5EF4-FFF2-40B4-BE49-F238E27FC236}">
                <a16:creationId xmlns:a16="http://schemas.microsoft.com/office/drawing/2014/main" id="{C53F3B55-4F1A-4891-AA38-47BCA2AD7C0A}"/>
              </a:ext>
            </a:extLst>
          </p:cNvPr>
          <p:cNvSpPr>
            <a:spLocks noGrp="1"/>
          </p:cNvSpPr>
          <p:nvPr>
            <p:ph type="subTitle" idx="1"/>
          </p:nvPr>
        </p:nvSpPr>
        <p:spPr>
          <a:xfrm>
            <a:off x="547409" y="2429378"/>
            <a:ext cx="8463240" cy="3005951"/>
          </a:xfrm>
        </p:spPr>
        <p:txBody>
          <a:bodyPr/>
          <a:lstStyle/>
          <a:p>
            <a:pPr marL="342900" lvl="0" indent="-342900" algn="l" rtl="0">
              <a:spcBef>
                <a:spcPts val="0"/>
              </a:spcBef>
              <a:spcAft>
                <a:spcPts val="0"/>
              </a:spcAft>
              <a:buSzPts val="1600"/>
              <a:buChar char="►"/>
            </a:pPr>
            <a:r>
              <a:rPr lang="nb-NO" dirty="0"/>
              <a:t>følge barnet i aktiviteten og ikke være styrende</a:t>
            </a:r>
          </a:p>
          <a:p>
            <a:pPr marL="342900" lvl="0" indent="-342900" algn="l" rtl="0">
              <a:spcBef>
                <a:spcPts val="1000"/>
              </a:spcBef>
              <a:spcAft>
                <a:spcPts val="0"/>
              </a:spcAft>
              <a:buSzPts val="1600"/>
              <a:buChar char="►"/>
            </a:pPr>
            <a:r>
              <a:rPr lang="nb-NO" dirty="0"/>
              <a:t>oppmuntre og støtte barnets initiativ, vise interesse og følge sensitivt med</a:t>
            </a:r>
          </a:p>
          <a:p>
            <a:pPr marL="342900" lvl="0" indent="-342900" algn="l" rtl="0">
              <a:spcBef>
                <a:spcPts val="1000"/>
              </a:spcBef>
              <a:spcAft>
                <a:spcPts val="0"/>
              </a:spcAft>
              <a:buSzPts val="1600"/>
              <a:buChar char="►"/>
            </a:pPr>
            <a:r>
              <a:rPr lang="nb-NO" dirty="0"/>
              <a:t>komme med gjennomtenkte og anerkjennende utsagn, </a:t>
            </a:r>
            <a:r>
              <a:rPr lang="nb-NO" dirty="0" err="1"/>
              <a:t>f.eks</a:t>
            </a:r>
            <a:r>
              <a:rPr lang="nb-NO" dirty="0"/>
              <a:t> «jeg liker å være sammen med deg» eller «jeg er her for deg»</a:t>
            </a:r>
          </a:p>
          <a:p>
            <a:pPr marL="342900" lvl="0" indent="-342900" algn="l" rtl="0">
              <a:spcBef>
                <a:spcPts val="1000"/>
              </a:spcBef>
              <a:spcAft>
                <a:spcPts val="0"/>
              </a:spcAft>
              <a:buSzPts val="1600"/>
              <a:buChar char="►"/>
            </a:pPr>
            <a:r>
              <a:rPr lang="nb-NO" dirty="0"/>
              <a:t>«jakte på» barnets positive atferd og beskrive denne på en enkel og naturlig måte, i motsetning til å tolke, vurdere, korrigere og stille kritiske spørsmål</a:t>
            </a:r>
          </a:p>
          <a:p>
            <a:pPr marL="342900" lvl="0" indent="-342900" algn="l" rtl="0">
              <a:spcBef>
                <a:spcPts val="1000"/>
              </a:spcBef>
              <a:spcAft>
                <a:spcPts val="0"/>
              </a:spcAft>
              <a:buSzPts val="1600"/>
              <a:buChar char="►"/>
            </a:pPr>
            <a:r>
              <a:rPr lang="nb-NO" dirty="0"/>
              <a:t>forberede barnet på overganger og avslutninger av den enkelte aktivitet og hele tiltaket</a:t>
            </a:r>
          </a:p>
          <a:p>
            <a:endParaRPr lang="nb-NO" dirty="0"/>
          </a:p>
        </p:txBody>
      </p:sp>
    </p:spTree>
    <p:extLst>
      <p:ext uri="{BB962C8B-B14F-4D97-AF65-F5344CB8AC3E}">
        <p14:creationId xmlns:p14="http://schemas.microsoft.com/office/powerpoint/2010/main" val="285098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9"/>
          <p:cNvSpPr txBox="1">
            <a:spLocks noGrp="1"/>
          </p:cNvSpPr>
          <p:nvPr>
            <p:ph type="title"/>
          </p:nvPr>
        </p:nvSpPr>
        <p:spPr>
          <a:xfrm>
            <a:off x="267929" y="459910"/>
            <a:ext cx="10515600" cy="1325563"/>
          </a:xfr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x-none" sz="2800" b="1" dirty="0"/>
              <a:t>Eksempler på mulige aktiviteter</a:t>
            </a:r>
            <a:r>
              <a:rPr lang="nb-NO" sz="2800" b="1" dirty="0"/>
              <a:t> til bruk i «Banking time»</a:t>
            </a:r>
          </a:p>
        </p:txBody>
      </p:sp>
      <p:sp>
        <p:nvSpPr>
          <p:cNvPr id="499" name="Google Shape;499;p59"/>
          <p:cNvSpPr txBox="1">
            <a:spLocks noGrp="1"/>
          </p:cNvSpPr>
          <p:nvPr>
            <p:ph sz="half" idx="1"/>
          </p:nvPr>
        </p:nvSpPr>
        <p:spPr>
          <a:xfrm>
            <a:off x="838200" y="1825625"/>
            <a:ext cx="5181600" cy="4351338"/>
          </a:xfrm>
        </p:spPr>
        <p:txBody>
          <a:bodyPr spcFirstLastPara="1" lIns="91425" tIns="45700" rIns="91425" bIns="45700" anchorCtr="0">
            <a:normAutofit/>
          </a:bodyPr>
          <a:lstStyle/>
          <a:p>
            <a:pPr marL="342900" lvl="0" indent="-342900" rtl="0">
              <a:spcBef>
                <a:spcPts val="0"/>
              </a:spcBef>
              <a:spcAft>
                <a:spcPts val="0"/>
              </a:spcAft>
              <a:buSzPts val="1600"/>
              <a:buChar char="►"/>
            </a:pPr>
            <a:endParaRPr lang="nb-NO" dirty="0"/>
          </a:p>
          <a:p>
            <a:pPr marL="0" lvl="0" indent="0" rtl="0">
              <a:spcBef>
                <a:spcPts val="0"/>
              </a:spcBef>
              <a:spcAft>
                <a:spcPts val="0"/>
              </a:spcAft>
              <a:buSzPts val="1600"/>
            </a:pPr>
            <a:endParaRPr lang="nb-NO" dirty="0"/>
          </a:p>
          <a:p>
            <a:pPr marL="342900" lvl="0" indent="-342900" rtl="0">
              <a:spcBef>
                <a:spcPts val="0"/>
              </a:spcBef>
              <a:spcAft>
                <a:spcPts val="0"/>
              </a:spcAft>
              <a:buSzPts val="1600"/>
              <a:buChar char="►"/>
            </a:pPr>
            <a:r>
              <a:rPr lang="x-none" dirty="0"/>
              <a:t>Rimelige og gjennomførbare aktiviteter som f.eks:</a:t>
            </a:r>
            <a:endParaRPr lang="nb-NO" dirty="0"/>
          </a:p>
          <a:p>
            <a:pPr marL="742950" lvl="1" indent="-285750" rtl="0">
              <a:spcBef>
                <a:spcPts val="1000"/>
              </a:spcBef>
              <a:spcAft>
                <a:spcPts val="0"/>
              </a:spcAft>
              <a:buSzPts val="1440"/>
              <a:buChar char="►"/>
            </a:pPr>
            <a:r>
              <a:rPr lang="x-none" dirty="0"/>
              <a:t>Lek, spill, ballspill, faglige aktiviteter, lage quiz , enkel matlaging, kreative aktiviteter, gå tur, reparere noe(f.eks sykkelen) osv.</a:t>
            </a:r>
            <a:endParaRPr lang="nb-NO" dirty="0"/>
          </a:p>
        </p:txBody>
      </p:sp>
      <p:pic>
        <p:nvPicPr>
          <p:cNvPr id="4" name="Plassholder for innhold 3" descr="Fotballspillere på en gjørmebane med en ball">
            <a:extLst>
              <a:ext uri="{FF2B5EF4-FFF2-40B4-BE49-F238E27FC236}">
                <a16:creationId xmlns:a16="http://schemas.microsoft.com/office/drawing/2014/main" id="{FA33B6EE-B61A-42B3-96DE-D0610E3BBCD6}"/>
              </a:ext>
            </a:extLst>
          </p:cNvPr>
          <p:cNvPicPr>
            <a:picLocks noGrp="1" noChangeAspect="1"/>
          </p:cNvPicPr>
          <p:nvPr>
            <p:ph sz="half" idx="2"/>
          </p:nvPr>
        </p:nvPicPr>
        <p:blipFill>
          <a:blip r:embed="rId3"/>
          <a:stretch>
            <a:fillRect/>
          </a:stretch>
        </p:blipFill>
        <p:spPr>
          <a:xfrm>
            <a:off x="6172200" y="2635052"/>
            <a:ext cx="5181600" cy="273248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2"/>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x-none" sz="3200" b="1" dirty="0"/>
              <a:t>En voksen som er tett på over tid</a:t>
            </a:r>
            <a:endParaRPr lang="nb-NO" sz="3200" b="1" dirty="0"/>
          </a:p>
        </p:txBody>
      </p:sp>
      <p:sp>
        <p:nvSpPr>
          <p:cNvPr id="523" name="Google Shape;523;p62"/>
          <p:cNvSpPr txBox="1">
            <a:spLocks noGrp="1"/>
          </p:cNvSpPr>
          <p:nvPr>
            <p:ph sz="half" idx="1"/>
          </p:nvPr>
        </p:nvSpPr>
        <p:spPr>
          <a:xfrm>
            <a:off x="838200" y="1825625"/>
            <a:ext cx="5181600" cy="4351338"/>
          </a:xfrm>
        </p:spPr>
        <p:txBody>
          <a:bodyPr spcFirstLastPara="1" lIns="91425" tIns="45700" rIns="91425" bIns="45700" anchorCtr="0">
            <a:normAutofit lnSpcReduction="10000"/>
          </a:bodyPr>
          <a:lstStyle/>
          <a:p>
            <a:pPr marL="342900" lvl="0" indent="-241300" rtl="0">
              <a:spcBef>
                <a:spcPts val="0"/>
              </a:spcBef>
              <a:spcAft>
                <a:spcPts val="0"/>
              </a:spcAft>
              <a:buSzPts val="1600"/>
              <a:buNone/>
            </a:pPr>
            <a:endParaRPr lang="nb-NO" sz="1800" dirty="0"/>
          </a:p>
          <a:p>
            <a:pPr marL="342900" lvl="0" indent="-342900" rtl="0">
              <a:spcBef>
                <a:spcPts val="1000"/>
              </a:spcBef>
              <a:spcAft>
                <a:spcPts val="0"/>
              </a:spcAft>
              <a:buSzPts val="1600"/>
              <a:buChar char="►"/>
            </a:pPr>
            <a:r>
              <a:rPr lang="nb-NO" sz="1800" dirty="0"/>
              <a:t>Den som har vært utsatt må aktivt medvirke til å velge ut den som skal være koordinator eller nærperson i oppfølgingsarbeidet.</a:t>
            </a:r>
          </a:p>
          <a:p>
            <a:pPr marL="342900" lvl="0" indent="-342900" rtl="0">
              <a:spcBef>
                <a:spcPts val="1000"/>
              </a:spcBef>
              <a:spcAft>
                <a:spcPts val="0"/>
              </a:spcAft>
              <a:buSzPts val="1600"/>
              <a:buChar char="►"/>
            </a:pPr>
            <a:r>
              <a:rPr lang="nb-NO" sz="1800" dirty="0"/>
              <a:t>Det må være en voksen som har barnets tillit og har en god relasjon og som følger barnet tett over tid.</a:t>
            </a:r>
          </a:p>
          <a:p>
            <a:pPr marL="342900" lvl="0" indent="-342900" rtl="0">
              <a:spcBef>
                <a:spcPts val="1000"/>
              </a:spcBef>
              <a:spcAft>
                <a:spcPts val="0"/>
              </a:spcAft>
              <a:buSzPts val="1600"/>
              <a:buChar char="►"/>
            </a:pPr>
            <a:r>
              <a:rPr lang="nb-NO" sz="1800" dirty="0"/>
              <a:t>Det gjennomføres jevnlige samtaler og møter med fokus på å trygge og resosialisere barnet.</a:t>
            </a:r>
          </a:p>
          <a:p>
            <a:pPr marL="137162" lvl="0" indent="0" rtl="0">
              <a:spcBef>
                <a:spcPts val="1000"/>
              </a:spcBef>
              <a:spcAft>
                <a:spcPts val="0"/>
              </a:spcAft>
              <a:buSzPts val="1600"/>
              <a:buNone/>
            </a:pPr>
            <a:br>
              <a:rPr lang="nb-NO" sz="1800" dirty="0"/>
            </a:br>
            <a:br>
              <a:rPr lang="nb-NO" sz="1800" dirty="0"/>
            </a:br>
            <a:br>
              <a:rPr lang="nb-NO" sz="1800" dirty="0"/>
            </a:br>
            <a:endParaRPr lang="nb-NO" sz="1800" dirty="0"/>
          </a:p>
        </p:txBody>
      </p:sp>
      <p:sp>
        <p:nvSpPr>
          <p:cNvPr id="80" name="Content Placeholder 3">
            <a:extLst>
              <a:ext uri="{FF2B5EF4-FFF2-40B4-BE49-F238E27FC236}">
                <a16:creationId xmlns:a16="http://schemas.microsoft.com/office/drawing/2014/main" id="{94EFFE0A-0F09-4932-957A-3A421347F1DF}"/>
              </a:ext>
            </a:extLst>
          </p:cNvPr>
          <p:cNvSpPr>
            <a:spLocks noGrp="1"/>
          </p:cNvSpPr>
          <p:nvPr>
            <p:ph sz="half" idx="2"/>
          </p:nvPr>
        </p:nvSpPr>
        <p:spPr>
          <a:xfrm>
            <a:off x="6172200" y="1825625"/>
            <a:ext cx="5181600" cy="4351338"/>
          </a:xfrm>
        </p:spPr>
        <p:txBody>
          <a:bodyPr>
            <a:normAutofit lnSpcReduction="10000"/>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2" name="Tittel 1">
            <a:extLst>
              <a:ext uri="{FF2B5EF4-FFF2-40B4-BE49-F238E27FC236}">
                <a16:creationId xmlns:a16="http://schemas.microsoft.com/office/drawing/2014/main" id="{153F06C7-914A-4CBA-B1F2-3127833264C5}"/>
              </a:ext>
            </a:extLst>
          </p:cNvPr>
          <p:cNvSpPr>
            <a:spLocks noGrp="1"/>
          </p:cNvSpPr>
          <p:nvPr>
            <p:ph type="title"/>
          </p:nvPr>
        </p:nvSpPr>
        <p:spPr/>
        <p:txBody>
          <a:bodyPr/>
          <a:lstStyle/>
          <a:p>
            <a:endParaRPr lang="nb-NO"/>
          </a:p>
        </p:txBody>
      </p:sp>
      <p:sp>
        <p:nvSpPr>
          <p:cNvPr id="531" name="Google Shape;531;p63"/>
          <p:cNvSpPr txBox="1">
            <a:spLocks noGrp="1"/>
          </p:cNvSpPr>
          <p:nvPr>
            <p:ph type="body" sz="quarter" idx="13"/>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x-none" sz="2000"/>
              <a:t>Samtalene må foregå på et skjerma og trygt sted </a:t>
            </a:r>
            <a:endParaRPr/>
          </a:p>
          <a:p>
            <a:pPr marL="342900" lvl="0" indent="-342900" algn="l" rtl="0">
              <a:spcBef>
                <a:spcPts val="1000"/>
              </a:spcBef>
              <a:spcAft>
                <a:spcPts val="0"/>
              </a:spcAft>
              <a:buSzPts val="1600"/>
              <a:buChar char="►"/>
            </a:pPr>
            <a:r>
              <a:rPr lang="x-none" sz="2000"/>
              <a:t>Fokus er på hvordan eleven har det, hvordan eleven opplever sin sosiale situasjon i klassen og hva som kan gjøres for å endre den med sikte på økt sosial inkludering. </a:t>
            </a:r>
            <a:endParaRPr/>
          </a:p>
          <a:p>
            <a:pPr marL="342900" lvl="0" indent="-342900" algn="l" rtl="0">
              <a:spcBef>
                <a:spcPts val="1000"/>
              </a:spcBef>
              <a:spcAft>
                <a:spcPts val="0"/>
              </a:spcAft>
              <a:buSzPts val="1600"/>
              <a:buChar char="►"/>
            </a:pPr>
            <a:r>
              <a:rPr lang="x-none" sz="2000"/>
              <a:t>Denne tette kontakten vil måtte gå over lang tid og vil ikke kunne avsluttes før eleven klart gir uttrykk for å ha det godt og trygt sammen med klassen /avdelinga.</a:t>
            </a:r>
            <a:endParaRPr/>
          </a:p>
          <a:p>
            <a:pPr marL="342900" lvl="0" indent="-342900" algn="l" rtl="0">
              <a:spcBef>
                <a:spcPts val="1000"/>
              </a:spcBef>
              <a:spcAft>
                <a:spcPts val="0"/>
              </a:spcAft>
              <a:buSzPts val="1600"/>
              <a:buChar char="►"/>
            </a:pPr>
            <a:r>
              <a:rPr lang="x-none" sz="2000"/>
              <a:t>Voksenpersonen som følger </a:t>
            </a:r>
            <a:r>
              <a:rPr lang="x-none"/>
              <a:t>barnet</a:t>
            </a:r>
            <a:r>
              <a:rPr lang="x-none" sz="2000"/>
              <a:t> tett må også være i dialog med de foresatte og de øvrige voksne som er involvert.</a:t>
            </a:r>
            <a:endParaRPr/>
          </a:p>
        </p:txBody>
      </p:sp>
      <p:sp>
        <p:nvSpPr>
          <p:cNvPr id="4" name="Plassholder for bunntekst 3">
            <a:extLst>
              <a:ext uri="{FF2B5EF4-FFF2-40B4-BE49-F238E27FC236}">
                <a16:creationId xmlns:a16="http://schemas.microsoft.com/office/drawing/2014/main" id="{7B647FB6-58F3-4C0A-AF22-B82E205A2E54}"/>
              </a:ext>
            </a:extLst>
          </p:cNvPr>
          <p:cNvSpPr>
            <a:spLocks noGrp="1"/>
          </p:cNvSpPr>
          <p:nvPr>
            <p:ph type="ftr" sz="quarter" idx="11"/>
          </p:nvPr>
        </p:nvSpPr>
        <p:spPr/>
        <p:txBody>
          <a:bodyPr/>
          <a:lstStyle/>
          <a:p>
            <a:r>
              <a:rPr lang="nb-NO"/>
              <a:t>AT/ER- MKA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animEffect transition="in" filter="fade">
                                      <p:cBhvr>
                                        <p:cTn id="7" dur="1000"/>
                                        <p:tgtEl>
                                          <p:spTgt spid="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1">
                                            <p:txEl>
                                              <p:pRg st="1" end="1"/>
                                            </p:txEl>
                                          </p:spTgt>
                                        </p:tgtEl>
                                        <p:attrNameLst>
                                          <p:attrName>style.visibility</p:attrName>
                                        </p:attrNameLst>
                                      </p:cBhvr>
                                      <p:to>
                                        <p:strVal val="visible"/>
                                      </p:to>
                                    </p:set>
                                    <p:animEffect transition="in" filter="fade">
                                      <p:cBhvr>
                                        <p:cTn id="12" dur="1000"/>
                                        <p:tgtEl>
                                          <p:spTgt spid="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1">
                                            <p:txEl>
                                              <p:pRg st="2" end="2"/>
                                            </p:txEl>
                                          </p:spTgt>
                                        </p:tgtEl>
                                        <p:attrNameLst>
                                          <p:attrName>style.visibility</p:attrName>
                                        </p:attrNameLst>
                                      </p:cBhvr>
                                      <p:to>
                                        <p:strVal val="visible"/>
                                      </p:to>
                                    </p:set>
                                    <p:animEffect transition="in" filter="fade">
                                      <p:cBhvr>
                                        <p:cTn id="17" dur="1000"/>
                                        <p:tgtEl>
                                          <p:spTgt spid="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1">
                                            <p:txEl>
                                              <p:pRg st="3" end="3"/>
                                            </p:txEl>
                                          </p:spTgt>
                                        </p:tgtEl>
                                        <p:attrNameLst>
                                          <p:attrName>style.visibility</p:attrName>
                                        </p:attrNameLst>
                                      </p:cBhvr>
                                      <p:to>
                                        <p:strVal val="visible"/>
                                      </p:to>
                                    </p:set>
                                    <p:animEffect transition="in" filter="fade">
                                      <p:cBhvr>
                                        <p:cTn id="22" dur="1000"/>
                                        <p:tgtEl>
                                          <p:spTgt spid="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4"/>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marL="0" lvl="0" indent="0" rtl="0">
              <a:spcBef>
                <a:spcPts val="0"/>
              </a:spcBef>
              <a:spcAft>
                <a:spcPts val="0"/>
              </a:spcAft>
              <a:buClr>
                <a:schemeClr val="lt2"/>
              </a:buClr>
              <a:buSzPts val="4200"/>
              <a:buFont typeface="Century Gothic"/>
              <a:buNone/>
            </a:pPr>
            <a:r>
              <a:rPr lang="x-none" sz="3200" b="1" dirty="0"/>
              <a:t>Bruk av støttegruppe</a:t>
            </a:r>
            <a:endParaRPr lang="nb-NO" sz="3200" b="1" dirty="0"/>
          </a:p>
        </p:txBody>
      </p:sp>
      <p:sp>
        <p:nvSpPr>
          <p:cNvPr id="539" name="Google Shape;539;p64"/>
          <p:cNvSpPr txBox="1">
            <a:spLocks noGrp="1"/>
          </p:cNvSpPr>
          <p:nvPr>
            <p:ph sz="half" idx="1"/>
          </p:nvPr>
        </p:nvSpPr>
        <p:spPr>
          <a:xfrm>
            <a:off x="838200" y="1825625"/>
            <a:ext cx="5181600" cy="4351338"/>
          </a:xfrm>
        </p:spPr>
        <p:txBody>
          <a:bodyPr spcFirstLastPara="1" lIns="91425" tIns="45700" rIns="91425" bIns="45700" anchorCtr="0">
            <a:normAutofit lnSpcReduction="10000"/>
          </a:bodyPr>
          <a:lstStyle/>
          <a:p>
            <a:pPr marL="342900" lvl="0" indent="-342900" rtl="0">
              <a:spcBef>
                <a:spcPts val="0"/>
              </a:spcBef>
              <a:spcAft>
                <a:spcPts val="0"/>
              </a:spcAft>
              <a:buSzPts val="1600"/>
              <a:buChar char="►"/>
            </a:pPr>
            <a:r>
              <a:rPr lang="nb-NO" sz="2100" dirty="0"/>
              <a:t>Støttegruppe skal bidra til å skape trygghet for barnet/den unge og øke muligheten for at barnet blir resosialisert og inkludert i klassen/barnegruppa. </a:t>
            </a:r>
          </a:p>
          <a:p>
            <a:pPr marL="342900" lvl="0" indent="-342900" rtl="0">
              <a:spcBef>
                <a:spcPts val="1000"/>
              </a:spcBef>
              <a:spcAft>
                <a:spcPts val="0"/>
              </a:spcAft>
              <a:buSzPts val="1600"/>
              <a:buChar char="►"/>
            </a:pPr>
            <a:r>
              <a:rPr lang="nb-NO" sz="2100" dirty="0"/>
              <a:t>Arbeidet er voksenstyrt. </a:t>
            </a:r>
          </a:p>
          <a:p>
            <a:pPr marL="342900" lvl="0" indent="-342900" rtl="0">
              <a:spcBef>
                <a:spcPts val="1000"/>
              </a:spcBef>
              <a:spcAft>
                <a:spcPts val="0"/>
              </a:spcAft>
              <a:buSzPts val="1600"/>
              <a:buChar char="►"/>
            </a:pPr>
            <a:r>
              <a:rPr lang="nb-NO" sz="2100" dirty="0"/>
              <a:t>Barnets medvirkning står sentralt. Barnet må ha avgjørende innflytelse på hvem som deltar i støttegruppa</a:t>
            </a:r>
            <a:r>
              <a:rPr lang="nb-NO" sz="2100" b="1" dirty="0"/>
              <a:t> </a:t>
            </a:r>
            <a:endParaRPr lang="nb-NO" sz="2100" dirty="0"/>
          </a:p>
          <a:p>
            <a:pPr marL="137162" lvl="0" indent="0" rtl="0">
              <a:spcBef>
                <a:spcPts val="1000"/>
              </a:spcBef>
              <a:spcAft>
                <a:spcPts val="0"/>
              </a:spcAft>
              <a:buSzPts val="1600"/>
              <a:buNone/>
            </a:pPr>
            <a:br>
              <a:rPr lang="nb-NO" sz="2100" dirty="0"/>
            </a:br>
            <a:br>
              <a:rPr lang="nb-NO" sz="2100" dirty="0"/>
            </a:br>
            <a:br>
              <a:rPr lang="nb-NO" sz="2100" dirty="0"/>
            </a:br>
            <a:endParaRPr lang="nb-NO" sz="2100" dirty="0"/>
          </a:p>
        </p:txBody>
      </p:sp>
      <p:pic>
        <p:nvPicPr>
          <p:cNvPr id="4" name="Plassholder for innhold 3" descr="Sirkel av smilende ansikter til barn med hoder som ser nedover">
            <a:extLst>
              <a:ext uri="{FF2B5EF4-FFF2-40B4-BE49-F238E27FC236}">
                <a16:creationId xmlns:a16="http://schemas.microsoft.com/office/drawing/2014/main" id="{06A75650-F1C9-4926-8F7B-DE86E1A5E49B}"/>
              </a:ext>
            </a:extLst>
          </p:cNvPr>
          <p:cNvPicPr>
            <a:picLocks noGrp="1" noChangeAspect="1"/>
          </p:cNvPicPr>
          <p:nvPr>
            <p:ph sz="half" idx="2"/>
          </p:nvPr>
        </p:nvPicPr>
        <p:blipFill>
          <a:blip r:embed="rId3"/>
          <a:stretch>
            <a:fillRect/>
          </a:stretch>
        </p:blipFill>
        <p:spPr>
          <a:xfrm>
            <a:off x="6172200" y="2272375"/>
            <a:ext cx="5181600" cy="34578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animEffect transition="in" filter="fade">
                                      <p:cBhvr>
                                        <p:cTn id="7" dur="1000"/>
                                        <p:tgtEl>
                                          <p:spTgt spid="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9">
                                            <p:txEl>
                                              <p:pRg st="1" end="1"/>
                                            </p:txEl>
                                          </p:spTgt>
                                        </p:tgtEl>
                                        <p:attrNameLst>
                                          <p:attrName>style.visibility</p:attrName>
                                        </p:attrNameLst>
                                      </p:cBhvr>
                                      <p:to>
                                        <p:strVal val="visible"/>
                                      </p:to>
                                    </p:set>
                                    <p:animEffect transition="in" filter="fade">
                                      <p:cBhvr>
                                        <p:cTn id="12" dur="1000"/>
                                        <p:tgtEl>
                                          <p:spTgt spid="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9">
                                            <p:txEl>
                                              <p:pRg st="2" end="2"/>
                                            </p:txEl>
                                          </p:spTgt>
                                        </p:tgtEl>
                                        <p:attrNameLst>
                                          <p:attrName>style.visibility</p:attrName>
                                        </p:attrNameLst>
                                      </p:cBhvr>
                                      <p:to>
                                        <p:strVal val="visible"/>
                                      </p:to>
                                    </p:set>
                                    <p:animEffect transition="in" filter="fade">
                                      <p:cBhvr>
                                        <p:cTn id="17" dur="1000"/>
                                        <p:tgtEl>
                                          <p:spTgt spid="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9">
                                            <p:txEl>
                                              <p:pRg st="3" end="3"/>
                                            </p:txEl>
                                          </p:spTgt>
                                        </p:tgtEl>
                                        <p:attrNameLst>
                                          <p:attrName>style.visibility</p:attrName>
                                        </p:attrNameLst>
                                      </p:cBhvr>
                                      <p:to>
                                        <p:strVal val="visible"/>
                                      </p:to>
                                    </p:set>
                                    <p:animEffect transition="in" filter="fade">
                                      <p:cBhvr>
                                        <p:cTn id="22" dur="1000"/>
                                        <p:tgtEl>
                                          <p:spTgt spid="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D56A0B-97D0-483E-B98D-DA2A3FBB30D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7953CA0A-250B-4E21-A963-F0FA164E0444}"/>
              </a:ext>
            </a:extLst>
          </p:cNvPr>
          <p:cNvSpPr>
            <a:spLocks noGrp="1"/>
          </p:cNvSpPr>
          <p:nvPr>
            <p:ph idx="1"/>
          </p:nvPr>
        </p:nvSpPr>
        <p:spPr/>
        <p:txBody>
          <a:bodyPr/>
          <a:lstStyle/>
          <a:p>
            <a:pPr marL="342900" lvl="0" indent="-342900" algn="l" rtl="0">
              <a:spcBef>
                <a:spcPts val="0"/>
              </a:spcBef>
              <a:spcAft>
                <a:spcPts val="0"/>
              </a:spcAft>
              <a:buSzPts val="2240"/>
              <a:buChar char="►"/>
            </a:pPr>
            <a:r>
              <a:rPr lang="nb-NO" sz="2800" dirty="0"/>
              <a:t>Ukentlige møter</a:t>
            </a:r>
            <a:endParaRPr lang="nb-NO" dirty="0"/>
          </a:p>
          <a:p>
            <a:pPr marL="342900" lvl="0" indent="-342900" algn="l" rtl="0">
              <a:spcBef>
                <a:spcPts val="1000"/>
              </a:spcBef>
              <a:spcAft>
                <a:spcPts val="0"/>
              </a:spcAft>
              <a:buSzPts val="2240"/>
              <a:buChar char="►"/>
            </a:pPr>
            <a:r>
              <a:rPr lang="nb-NO" sz="2800" dirty="0"/>
              <a:t>Positive sosiale aktiviteter </a:t>
            </a:r>
            <a:endParaRPr lang="nb-NO" dirty="0"/>
          </a:p>
          <a:p>
            <a:pPr marL="342900" lvl="0" indent="-342900" algn="l" rtl="0">
              <a:spcBef>
                <a:spcPts val="1000"/>
              </a:spcBef>
              <a:spcAft>
                <a:spcPts val="0"/>
              </a:spcAft>
              <a:buSzPts val="2240"/>
              <a:buChar char="►"/>
            </a:pPr>
            <a:r>
              <a:rPr lang="nb-NO" sz="2800" dirty="0"/>
              <a:t>Jevnlig evaluering</a:t>
            </a:r>
            <a:endParaRPr lang="nb-NO" dirty="0"/>
          </a:p>
          <a:p>
            <a:pPr marL="342900" lvl="0" indent="-342900" algn="l" rtl="0">
              <a:spcBef>
                <a:spcPts val="1000"/>
              </a:spcBef>
              <a:spcAft>
                <a:spcPts val="0"/>
              </a:spcAft>
              <a:buSzPts val="2240"/>
              <a:buChar char="►"/>
            </a:pPr>
            <a:r>
              <a:rPr lang="nb-NO" sz="2800" dirty="0"/>
              <a:t>Det er viktig at de andre voksne er godt orientert om aktiviteten i støttegruppa.</a:t>
            </a:r>
            <a:endParaRPr lang="nb-NO" dirty="0"/>
          </a:p>
          <a:p>
            <a:pPr marL="137162" lvl="0" indent="0" algn="l" rtl="0">
              <a:spcBef>
                <a:spcPts val="1000"/>
              </a:spcBef>
              <a:spcAft>
                <a:spcPts val="0"/>
              </a:spcAft>
              <a:buSzPts val="1600"/>
              <a:buNone/>
            </a:pPr>
            <a:br>
              <a:rPr lang="nb-NO" dirty="0"/>
            </a:br>
            <a:endParaRPr lang="nb-NO" dirty="0"/>
          </a:p>
          <a:p>
            <a:endParaRPr lang="nb-NO" dirty="0"/>
          </a:p>
        </p:txBody>
      </p:sp>
      <p:sp>
        <p:nvSpPr>
          <p:cNvPr id="4" name="Plassholder for bunntekst 3">
            <a:extLst>
              <a:ext uri="{FF2B5EF4-FFF2-40B4-BE49-F238E27FC236}">
                <a16:creationId xmlns:a16="http://schemas.microsoft.com/office/drawing/2014/main" id="{695895DD-BEBF-468F-8BEA-2DEB51DE42E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nb-NO"/>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AT/ER- MKA</a:t>
            </a:r>
          </a:p>
        </p:txBody>
      </p:sp>
    </p:spTree>
    <p:extLst>
      <p:ext uri="{BB962C8B-B14F-4D97-AF65-F5344CB8AC3E}">
        <p14:creationId xmlns:p14="http://schemas.microsoft.com/office/powerpoint/2010/main" val="256348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BB5F58-5205-45E5-857E-CEFA07233791}"/>
              </a:ext>
            </a:extLst>
          </p:cNvPr>
          <p:cNvSpPr>
            <a:spLocks noGrp="1"/>
          </p:cNvSpPr>
          <p:nvPr>
            <p:ph type="title"/>
          </p:nvPr>
        </p:nvSpPr>
        <p:spPr>
          <a:xfrm>
            <a:off x="812880" y="1023498"/>
            <a:ext cx="8463240" cy="492443"/>
          </a:xfrm>
        </p:spPr>
        <p:txBody>
          <a:bodyPr/>
          <a:lstStyle/>
          <a:p>
            <a:r>
              <a:rPr lang="nb-NO" sz="3200" b="1" dirty="0"/>
              <a:t>Gruppeoppgave –skole/trinnvis</a:t>
            </a:r>
            <a:r>
              <a:rPr lang="x-none" sz="3200" b="1" dirty="0"/>
              <a:t> </a:t>
            </a:r>
            <a:endParaRPr lang="nb-NO" sz="3200" b="1" dirty="0"/>
          </a:p>
        </p:txBody>
      </p:sp>
      <p:sp>
        <p:nvSpPr>
          <p:cNvPr id="3" name="Undertittel 2">
            <a:extLst>
              <a:ext uri="{FF2B5EF4-FFF2-40B4-BE49-F238E27FC236}">
                <a16:creationId xmlns:a16="http://schemas.microsoft.com/office/drawing/2014/main" id="{87F1CCAD-1DC6-4DBE-8AFE-8F4906EF7FCE}"/>
              </a:ext>
            </a:extLst>
          </p:cNvPr>
          <p:cNvSpPr>
            <a:spLocks noGrp="1"/>
          </p:cNvSpPr>
          <p:nvPr>
            <p:ph type="subTitle" idx="1"/>
          </p:nvPr>
        </p:nvSpPr>
        <p:spPr>
          <a:xfrm>
            <a:off x="812880" y="2045599"/>
            <a:ext cx="8463240" cy="3539430"/>
          </a:xfrm>
        </p:spPr>
        <p:txBody>
          <a:bodyPr/>
          <a:lstStyle/>
          <a:p>
            <a:pPr marL="342900" lvl="0" indent="-342900" rtl="0">
              <a:spcBef>
                <a:spcPts val="0"/>
              </a:spcBef>
              <a:spcAft>
                <a:spcPts val="0"/>
              </a:spcAft>
              <a:buSzPts val="1600"/>
              <a:buChar char="►"/>
            </a:pPr>
            <a:r>
              <a:rPr lang="x-none" dirty="0">
                <a:solidFill>
                  <a:srgbClr val="FF0000"/>
                </a:solidFill>
              </a:rPr>
              <a:t>Er disse  tiltakene realistiske å gjennomføre  på </a:t>
            </a:r>
            <a:r>
              <a:rPr lang="nb-NO" dirty="0">
                <a:solidFill>
                  <a:srgbClr val="FF0000"/>
                </a:solidFill>
              </a:rPr>
              <a:t>din </a:t>
            </a:r>
            <a:r>
              <a:rPr lang="x-none" dirty="0">
                <a:solidFill>
                  <a:srgbClr val="FF0000"/>
                </a:solidFill>
              </a:rPr>
              <a:t>skole</a:t>
            </a:r>
            <a:r>
              <a:rPr lang="nb-NO" dirty="0">
                <a:solidFill>
                  <a:srgbClr val="FF0000"/>
                </a:solidFill>
              </a:rPr>
              <a:t>?</a:t>
            </a:r>
          </a:p>
          <a:p>
            <a:pPr marL="0" lvl="0" indent="0" rtl="0">
              <a:spcBef>
                <a:spcPts val="0"/>
              </a:spcBef>
              <a:spcAft>
                <a:spcPts val="0"/>
              </a:spcAft>
              <a:buSzPts val="1600"/>
              <a:buNone/>
            </a:pPr>
            <a:endParaRPr lang="nb-NO" dirty="0">
              <a:solidFill>
                <a:srgbClr val="FF0000"/>
              </a:solidFill>
            </a:endParaRPr>
          </a:p>
          <a:p>
            <a:pPr marL="342900" lvl="0" indent="-342900" rtl="0">
              <a:spcBef>
                <a:spcPts val="1000"/>
              </a:spcBef>
              <a:spcAft>
                <a:spcPts val="0"/>
              </a:spcAft>
              <a:buSzPts val="1600"/>
              <a:buChar char="►"/>
            </a:pPr>
            <a:r>
              <a:rPr lang="x-none" dirty="0">
                <a:solidFill>
                  <a:srgbClr val="FF0000"/>
                </a:solidFill>
              </a:rPr>
              <a:t>Hvilket konkret tiltak kunne du tenke deg å prøve ut for sårbare og utsatte barn/unge i din klasse?</a:t>
            </a:r>
            <a:endParaRPr lang="nb-NO" dirty="0">
              <a:solidFill>
                <a:srgbClr val="FF0000"/>
              </a:solidFill>
            </a:endParaRPr>
          </a:p>
          <a:p>
            <a:pPr marL="0" lvl="0" indent="0" rtl="0">
              <a:spcBef>
                <a:spcPts val="1000"/>
              </a:spcBef>
              <a:spcAft>
                <a:spcPts val="0"/>
              </a:spcAft>
              <a:buSzPts val="1600"/>
              <a:buNone/>
            </a:pPr>
            <a:r>
              <a:rPr lang="x-none" dirty="0">
                <a:solidFill>
                  <a:srgbClr val="FF0000"/>
                </a:solidFill>
              </a:rPr>
              <a:t>	</a:t>
            </a:r>
            <a:endParaRPr lang="nb-NO" dirty="0">
              <a:solidFill>
                <a:srgbClr val="FF0000"/>
              </a:solidFill>
            </a:endParaRPr>
          </a:p>
          <a:p>
            <a:pPr marL="742950" lvl="1" indent="-285750" rtl="0">
              <a:spcBef>
                <a:spcPts val="1000"/>
              </a:spcBef>
              <a:spcAft>
                <a:spcPts val="0"/>
              </a:spcAft>
              <a:buSzPts val="1440"/>
              <a:buChar char="►"/>
            </a:pPr>
            <a:r>
              <a:rPr lang="nb-NO" dirty="0">
                <a:solidFill>
                  <a:srgbClr val="FF0000"/>
                </a:solidFill>
              </a:rPr>
              <a:t>T</a:t>
            </a:r>
            <a:r>
              <a:rPr lang="x-none" dirty="0">
                <a:solidFill>
                  <a:srgbClr val="FF0000"/>
                </a:solidFill>
              </a:rPr>
              <a:t>enk igjennom</a:t>
            </a:r>
            <a:r>
              <a:rPr lang="nb-NO" dirty="0">
                <a:solidFill>
                  <a:srgbClr val="FF0000"/>
                </a:solidFill>
              </a:rPr>
              <a:t> disse </a:t>
            </a:r>
            <a:r>
              <a:rPr lang="nb-NO" dirty="0" err="1">
                <a:solidFill>
                  <a:srgbClr val="FF0000"/>
                </a:solidFill>
              </a:rPr>
              <a:t>spm</a:t>
            </a:r>
            <a:r>
              <a:rPr lang="x-none" dirty="0">
                <a:solidFill>
                  <a:srgbClr val="FF0000"/>
                </a:solidFill>
              </a:rPr>
              <a:t> hver for dere (3 min) </a:t>
            </a:r>
            <a:endParaRPr lang="nb-NO" dirty="0">
              <a:solidFill>
                <a:srgbClr val="FF0000"/>
              </a:solidFill>
            </a:endParaRPr>
          </a:p>
          <a:p>
            <a:pPr marL="342900" lvl="0" indent="-241300" rtl="0">
              <a:spcBef>
                <a:spcPts val="1000"/>
              </a:spcBef>
              <a:spcAft>
                <a:spcPts val="0"/>
              </a:spcAft>
              <a:buSzPts val="1600"/>
              <a:buNone/>
            </a:pPr>
            <a:endParaRPr lang="nb-NO" dirty="0">
              <a:solidFill>
                <a:srgbClr val="FF0000"/>
              </a:solidFill>
            </a:endParaRPr>
          </a:p>
          <a:p>
            <a:pPr marL="742950" lvl="1" indent="-285750" rtl="0">
              <a:spcBef>
                <a:spcPts val="1000"/>
              </a:spcBef>
              <a:spcAft>
                <a:spcPts val="0"/>
              </a:spcAft>
              <a:buSzPts val="1440"/>
              <a:buChar char="►"/>
            </a:pPr>
            <a:r>
              <a:rPr lang="x-none" dirty="0">
                <a:solidFill>
                  <a:srgbClr val="FF0000"/>
                </a:solidFill>
              </a:rPr>
              <a:t> Del synspunktene </a:t>
            </a:r>
            <a:r>
              <a:rPr lang="nb-NO">
                <a:solidFill>
                  <a:srgbClr val="FF0000"/>
                </a:solidFill>
              </a:rPr>
              <a:t>innad p</a:t>
            </a:r>
            <a:r>
              <a:rPr lang="nb-NO" dirty="0">
                <a:solidFill>
                  <a:srgbClr val="FF0000"/>
                </a:solidFill>
              </a:rPr>
              <a:t>å</a:t>
            </a:r>
            <a:r>
              <a:rPr lang="nb-NO">
                <a:solidFill>
                  <a:srgbClr val="FF0000"/>
                </a:solidFill>
              </a:rPr>
              <a:t> </a:t>
            </a:r>
            <a:r>
              <a:rPr lang="nb-NO" dirty="0">
                <a:solidFill>
                  <a:srgbClr val="FF0000"/>
                </a:solidFill>
              </a:rPr>
              <a:t>trinnet/</a:t>
            </a:r>
            <a:r>
              <a:rPr lang="nb-NO" dirty="0" err="1">
                <a:solidFill>
                  <a:srgbClr val="FF0000"/>
                </a:solidFill>
              </a:rPr>
              <a:t>skolevis</a:t>
            </a:r>
            <a:endParaRPr lang="nb-NO" dirty="0">
              <a:solidFill>
                <a:srgbClr val="FF0000"/>
              </a:solidFill>
            </a:endParaRPr>
          </a:p>
          <a:p>
            <a:pPr marL="457200" lvl="1" indent="0" rtl="0">
              <a:spcBef>
                <a:spcPts val="1000"/>
              </a:spcBef>
              <a:spcAft>
                <a:spcPts val="0"/>
              </a:spcAft>
              <a:buSzPts val="1440"/>
              <a:buNone/>
            </a:pPr>
            <a:r>
              <a:rPr lang="nb-NO" dirty="0">
                <a:solidFill>
                  <a:srgbClr val="FF0000"/>
                </a:solidFill>
              </a:rPr>
              <a:t>	</a:t>
            </a:r>
            <a:r>
              <a:rPr lang="x-none" dirty="0">
                <a:solidFill>
                  <a:srgbClr val="FF0000"/>
                </a:solidFill>
              </a:rPr>
              <a:t>(</a:t>
            </a:r>
            <a:r>
              <a:rPr lang="nb-NO" dirty="0">
                <a:solidFill>
                  <a:srgbClr val="FF0000"/>
                </a:solidFill>
              </a:rPr>
              <a:t>1</a:t>
            </a:r>
            <a:r>
              <a:rPr lang="x-none" dirty="0">
                <a:solidFill>
                  <a:srgbClr val="FF0000"/>
                </a:solidFill>
              </a:rPr>
              <a:t>5 min)</a:t>
            </a:r>
            <a:endParaRPr lang="nb-NO" dirty="0">
              <a:solidFill>
                <a:srgbClr val="FF0000"/>
              </a:solidFill>
            </a:endParaRPr>
          </a:p>
          <a:p>
            <a:endParaRPr lang="nb-NO" dirty="0"/>
          </a:p>
        </p:txBody>
      </p:sp>
    </p:spTree>
    <p:extLst>
      <p:ext uri="{BB962C8B-B14F-4D97-AF65-F5344CB8AC3E}">
        <p14:creationId xmlns:p14="http://schemas.microsoft.com/office/powerpoint/2010/main" val="391104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8"/>
          <p:cNvSpPr txBox="1"/>
          <p:nvPr/>
        </p:nvSpPr>
        <p:spPr>
          <a:xfrm>
            <a:off x="812880" y="609480"/>
            <a:ext cx="8463240" cy="13204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no-NO" sz="3600" b="1" i="0" u="none" strike="noStrike" cap="none">
                <a:solidFill>
                  <a:srgbClr val="000000"/>
                </a:solidFill>
                <a:latin typeface="Trebuchet MS"/>
                <a:ea typeface="Trebuchet MS"/>
                <a:cs typeface="Trebuchet MS"/>
                <a:sym typeface="Trebuchet MS"/>
              </a:rPr>
              <a:t>                    Etterarbeid</a:t>
            </a:r>
            <a:endParaRPr sz="3600" b="0" i="0" u="none" strike="noStrike" cap="none">
              <a:solidFill>
                <a:srgbClr val="000000"/>
              </a:solidFill>
              <a:latin typeface="Arial"/>
              <a:ea typeface="Arial"/>
              <a:cs typeface="Arial"/>
              <a:sym typeface="Arial"/>
            </a:endParaRPr>
          </a:p>
        </p:txBody>
      </p:sp>
      <p:sp>
        <p:nvSpPr>
          <p:cNvPr id="261" name="Google Shape;261;p18"/>
          <p:cNvSpPr txBox="1"/>
          <p:nvPr/>
        </p:nvSpPr>
        <p:spPr>
          <a:xfrm>
            <a:off x="25550" y="348024"/>
            <a:ext cx="11367600" cy="599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400" i="1" dirty="0">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400" i="1" dirty="0">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2400" i="1" dirty="0">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no-NO" sz="2400" b="0" i="1" u="none" strike="noStrike" cap="none" dirty="0">
                <a:solidFill>
                  <a:srgbClr val="3F3F3F"/>
                </a:solidFill>
                <a:latin typeface="Trebuchet MS"/>
                <a:ea typeface="Trebuchet MS"/>
                <a:cs typeface="Trebuchet MS"/>
                <a:sym typeface="Trebuchet MS"/>
              </a:rPr>
              <a:t>Dette er kjernekomponentene som vi har jobbet med dette skoleåret:</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1800" b="0" i="0" u="none" strike="noStrike" cap="none" dirty="0">
                <a:solidFill>
                  <a:srgbClr val="3F3F3F"/>
                </a:solidFill>
                <a:latin typeface="Trebuchet MS"/>
                <a:ea typeface="Trebuchet MS"/>
                <a:cs typeface="Trebuchet MS"/>
                <a:sym typeface="Trebuchet MS"/>
              </a:rPr>
              <a:t>-god start</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1800" b="0" i="0" u="none" strike="noStrike" cap="none" dirty="0">
                <a:solidFill>
                  <a:srgbClr val="3F3F3F"/>
                </a:solidFill>
                <a:latin typeface="Trebuchet MS"/>
                <a:ea typeface="Trebuchet MS"/>
                <a:cs typeface="Trebuchet MS"/>
                <a:sym typeface="Trebuchet MS"/>
              </a:rPr>
              <a:t>-autoritativ klasseledelse med fokus på relasjonsbygging</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1800" b="0" i="0" u="none" strike="noStrike" cap="none" dirty="0">
                <a:solidFill>
                  <a:srgbClr val="3F3F3F"/>
                </a:solidFill>
                <a:latin typeface="Trebuchet MS"/>
                <a:ea typeface="Trebuchet MS"/>
                <a:cs typeface="Trebuchet MS"/>
                <a:sym typeface="Trebuchet MS"/>
              </a:rPr>
              <a:t>-mobbingens psykologi &amp; handlingsløypa</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1800" b="0" i="0" u="none" strike="noStrike" cap="none" dirty="0">
                <a:solidFill>
                  <a:srgbClr val="3F3F3F"/>
                </a:solidFill>
                <a:latin typeface="Trebuchet MS"/>
                <a:ea typeface="Trebuchet MS"/>
                <a:cs typeface="Trebuchet MS"/>
                <a:sym typeface="Trebuchet MS"/>
              </a:rPr>
              <a:t>-avdekking og stopping</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1800" b="0" i="0" u="none" strike="noStrike" cap="none" dirty="0">
                <a:solidFill>
                  <a:srgbClr val="3F3F3F"/>
                </a:solidFill>
                <a:latin typeface="Trebuchet MS"/>
                <a:ea typeface="Trebuchet MS"/>
                <a:cs typeface="Trebuchet MS"/>
                <a:sym typeface="Trebuchet MS"/>
              </a:rPr>
              <a:t>-oppfølging og resosialisering</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b-NO" sz="2400" b="0" i="1" u="none" strike="noStrike" cap="none" dirty="0">
                <a:solidFill>
                  <a:srgbClr val="3F3F3F"/>
                </a:solidFill>
                <a:latin typeface="Trebuchet MS"/>
                <a:ea typeface="Trebuchet MS"/>
                <a:cs typeface="Trebuchet MS"/>
                <a:sym typeface="Trebuchet MS"/>
              </a:rPr>
              <a:t>     </a:t>
            </a:r>
            <a:r>
              <a:rPr lang="no-NO" sz="2400" b="0" i="1" u="none" strike="noStrike" cap="none" dirty="0">
                <a:solidFill>
                  <a:srgbClr val="3F3F3F"/>
                </a:solidFill>
                <a:latin typeface="Trebuchet MS"/>
                <a:ea typeface="Trebuchet MS"/>
                <a:cs typeface="Trebuchet MS"/>
                <a:sym typeface="Trebuchet MS"/>
              </a:rPr>
              <a:t>Sentrale spørsmål: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b-NO" sz="1800" b="0" i="0" u="none" strike="noStrike" cap="none" dirty="0">
                <a:solidFill>
                  <a:srgbClr val="3F3F3F"/>
                </a:solidFill>
                <a:latin typeface="Trebuchet MS"/>
                <a:ea typeface="Trebuchet MS"/>
                <a:cs typeface="Trebuchet MS"/>
                <a:sym typeface="Trebuchet MS"/>
              </a:rPr>
              <a:t>     </a:t>
            </a:r>
            <a:r>
              <a:rPr lang="no-NO" sz="1800" b="0" i="0" u="none" strike="noStrike" cap="none" dirty="0">
                <a:solidFill>
                  <a:srgbClr val="3F3F3F"/>
                </a:solidFill>
                <a:latin typeface="Trebuchet MS"/>
                <a:ea typeface="Trebuchet MS"/>
                <a:cs typeface="Trebuchet MS"/>
                <a:sym typeface="Trebuchet MS"/>
              </a:rPr>
              <a:t>hva gjør vi bra?</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b-NO" sz="1800" b="0" i="0" u="none" strike="noStrike" cap="none" dirty="0">
                <a:solidFill>
                  <a:srgbClr val="3F3F3F"/>
                </a:solidFill>
                <a:latin typeface="Trebuchet MS"/>
                <a:ea typeface="Trebuchet MS"/>
                <a:cs typeface="Trebuchet MS"/>
                <a:sym typeface="Trebuchet MS"/>
              </a:rPr>
              <a:t>     </a:t>
            </a:r>
            <a:r>
              <a:rPr lang="no-NO" sz="1800" b="0" i="0" u="none" strike="noStrike" cap="none" dirty="0">
                <a:solidFill>
                  <a:srgbClr val="3F3F3F"/>
                </a:solidFill>
                <a:latin typeface="Trebuchet MS"/>
                <a:ea typeface="Trebuchet MS"/>
                <a:cs typeface="Trebuchet MS"/>
                <a:sym typeface="Trebuchet MS"/>
              </a:rPr>
              <a:t>hva kunne ha vært bedre</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b-NO" sz="1800" b="0" i="0" u="none" strike="noStrike" cap="none" dirty="0">
                <a:solidFill>
                  <a:srgbClr val="3F3F3F"/>
                </a:solidFill>
                <a:latin typeface="Trebuchet MS"/>
                <a:ea typeface="Trebuchet MS"/>
                <a:cs typeface="Trebuchet MS"/>
                <a:sym typeface="Trebuchet MS"/>
              </a:rPr>
              <a:t>     </a:t>
            </a:r>
            <a:r>
              <a:rPr lang="no-NO" sz="1800" b="0" i="0" u="none" strike="noStrike" cap="none" dirty="0">
                <a:solidFill>
                  <a:srgbClr val="3F3F3F"/>
                </a:solidFill>
                <a:latin typeface="Trebuchet MS"/>
                <a:ea typeface="Trebuchet MS"/>
                <a:cs typeface="Trebuchet MS"/>
                <a:sym typeface="Trebuchet MS"/>
              </a:rPr>
              <a:t>hvilken støtte trenger vi  for å sikre og opprettholde fokus</a:t>
            </a:r>
            <a:r>
              <a:rPr lang="nb-NO" sz="1800" b="0" i="0" u="none" strike="noStrike" cap="none" dirty="0">
                <a:solidFill>
                  <a:srgbClr val="3F3F3F"/>
                </a:solidFill>
                <a:latin typeface="Trebuchet MS"/>
                <a:ea typeface="Trebuchet MS"/>
                <a:cs typeface="Trebuchet MS"/>
                <a:sym typeface="Trebuchet MS"/>
              </a:rPr>
              <a:t> på kjernekomponentene</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9"/>
          <p:cNvSpPr txBox="1"/>
          <p:nvPr/>
        </p:nvSpPr>
        <p:spPr>
          <a:xfrm>
            <a:off x="812880" y="609480"/>
            <a:ext cx="8463240" cy="13204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no-NO" sz="3600" b="1" i="0" u="none" strike="noStrike" cap="none">
                <a:solidFill>
                  <a:srgbClr val="000000"/>
                </a:solidFill>
                <a:latin typeface="Trebuchet MS"/>
                <a:ea typeface="Trebuchet MS"/>
                <a:cs typeface="Trebuchet MS"/>
                <a:sym typeface="Trebuchet MS"/>
              </a:rPr>
              <a:t>En mobbehistorie -</a:t>
            </a:r>
            <a:br>
              <a:rPr lang="no-NO" sz="1800" b="0" i="0" u="none" strike="noStrike" cap="none"/>
            </a:br>
            <a:r>
              <a:rPr lang="no-NO" sz="3600" b="1" i="0" u="none" strike="noStrike" cap="none">
                <a:solidFill>
                  <a:srgbClr val="000000"/>
                </a:solidFill>
                <a:latin typeface="Trebuchet MS"/>
                <a:ea typeface="Trebuchet MS"/>
                <a:cs typeface="Trebuchet MS"/>
                <a:sym typeface="Trebuchet MS"/>
              </a:rPr>
              <a:t>om sårbarhet og skifte av roller</a:t>
            </a:r>
            <a:endParaRPr sz="3600" b="0" i="0" u="none" strike="noStrike" cap="none">
              <a:solidFill>
                <a:srgbClr val="000000"/>
              </a:solidFill>
              <a:latin typeface="Arial"/>
              <a:ea typeface="Arial"/>
              <a:cs typeface="Arial"/>
              <a:sym typeface="Arial"/>
            </a:endParaRPr>
          </a:p>
        </p:txBody>
      </p:sp>
      <p:sp>
        <p:nvSpPr>
          <p:cNvPr id="268" name="Google Shape;268;p19"/>
          <p:cNvSpPr txBox="1"/>
          <p:nvPr/>
        </p:nvSpPr>
        <p:spPr>
          <a:xfrm>
            <a:off x="420120" y="1233000"/>
            <a:ext cx="7371720" cy="3880440"/>
          </a:xfrm>
          <a:prstGeom prst="rect">
            <a:avLst/>
          </a:prstGeom>
          <a:noFill/>
          <a:ln>
            <a:noFill/>
          </a:ln>
        </p:spPr>
        <p:txBody>
          <a:bodyPr spcFirstLastPara="1" wrap="square" lIns="91425" tIns="91425" rIns="91425" bIns="91425" anchor="t" anchorCtr="0">
            <a:noAutofit/>
          </a:bodyPr>
          <a:lstStyle/>
          <a:p>
            <a:pPr marL="343080" marR="0" lvl="0" indent="-24084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343080" marR="0" lvl="0" indent="-240840" algn="l" rtl="0">
              <a:lnSpc>
                <a:spcPct val="100000"/>
              </a:lnSpc>
              <a:spcBef>
                <a:spcPts val="1001"/>
              </a:spcBef>
              <a:spcAft>
                <a:spcPts val="0"/>
              </a:spcAft>
              <a:buNone/>
            </a:pPr>
            <a:endParaRPr sz="1400" b="0" i="0" u="none" strike="noStrike" cap="none">
              <a:solidFill>
                <a:srgbClr val="000000"/>
              </a:solidFill>
              <a:latin typeface="Arial"/>
              <a:ea typeface="Arial"/>
              <a:cs typeface="Arial"/>
              <a:sym typeface="Arial"/>
            </a:endParaRPr>
          </a:p>
          <a:p>
            <a:pPr marL="343080" marR="0" lvl="0" indent="-240840" algn="l" rtl="0">
              <a:lnSpc>
                <a:spcPct val="100000"/>
              </a:lnSpc>
              <a:spcBef>
                <a:spcPts val="1001"/>
              </a:spcBef>
              <a:spcAft>
                <a:spcPts val="0"/>
              </a:spcAft>
              <a:buNone/>
            </a:pPr>
            <a:endParaRPr sz="1400" b="0" i="0" u="none" strike="noStrike" cap="none">
              <a:solidFill>
                <a:srgbClr val="000000"/>
              </a:solidFill>
              <a:latin typeface="Arial"/>
              <a:ea typeface="Arial"/>
              <a:cs typeface="Arial"/>
              <a:sym typeface="Arial"/>
            </a:endParaRPr>
          </a:p>
          <a:p>
            <a:pPr marL="343080" marR="0" lvl="0" indent="-240840" algn="l" rtl="0">
              <a:lnSpc>
                <a:spcPct val="100000"/>
              </a:lnSpc>
              <a:spcBef>
                <a:spcPts val="1001"/>
              </a:spcBef>
              <a:spcAft>
                <a:spcPts val="0"/>
              </a:spcAft>
              <a:buNone/>
            </a:pPr>
            <a:endParaRPr sz="1400" b="0" i="0" u="none" strike="noStrike" cap="none">
              <a:solidFill>
                <a:srgbClr val="000000"/>
              </a:solidFill>
              <a:latin typeface="Arial"/>
              <a:ea typeface="Arial"/>
              <a:cs typeface="Arial"/>
              <a:sym typeface="Arial"/>
            </a:endParaRPr>
          </a:p>
          <a:p>
            <a:pPr marL="343080" marR="0" lvl="0" indent="-342720" algn="l" rtl="0">
              <a:lnSpc>
                <a:spcPct val="100000"/>
              </a:lnSpc>
              <a:spcBef>
                <a:spcPts val="1001"/>
              </a:spcBef>
              <a:spcAft>
                <a:spcPts val="0"/>
              </a:spcAft>
              <a:buClr>
                <a:srgbClr val="90C226"/>
              </a:buClr>
              <a:buSzPts val="1800"/>
              <a:buFont typeface="Noto Sans Symbols"/>
              <a:buChar char="►"/>
            </a:pPr>
            <a:r>
              <a:rPr lang="no-NO" sz="1800" b="0" i="0" u="sng" strike="noStrike" cap="none">
                <a:solidFill>
                  <a:srgbClr val="99CA3C"/>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https://bodonu.no/preben-ble-mobbet-paa-skola-hver-eneste-dag-i-12-aar-saa-ble-han-selv-en-mobber/19.08-07:37</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p:nvPr/>
        </p:nvSpPr>
        <p:spPr>
          <a:xfrm>
            <a:off x="812880" y="609480"/>
            <a:ext cx="8463240" cy="13204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no-NO" sz="4800" b="1" i="0" u="none" strike="noStrike" cap="none">
                <a:solidFill>
                  <a:srgbClr val="90C226"/>
                </a:solidFill>
                <a:latin typeface="Trebuchet MS"/>
                <a:ea typeface="Trebuchet MS"/>
                <a:cs typeface="Trebuchet MS"/>
                <a:sym typeface="Trebuchet MS"/>
              </a:rPr>
              <a:t>         Livsmestring</a:t>
            </a:r>
            <a:endParaRPr sz="4800" b="0" i="0" u="none" strike="noStrike" cap="none">
              <a:solidFill>
                <a:srgbClr val="000000"/>
              </a:solidFill>
              <a:latin typeface="Arial"/>
              <a:ea typeface="Arial"/>
              <a:cs typeface="Arial"/>
              <a:sym typeface="Arial"/>
            </a:endParaRPr>
          </a:p>
        </p:txBody>
      </p:sp>
      <p:sp>
        <p:nvSpPr>
          <p:cNvPr id="162" name="Google Shape;162;p3"/>
          <p:cNvSpPr txBox="1"/>
          <p:nvPr/>
        </p:nvSpPr>
        <p:spPr>
          <a:xfrm>
            <a:off x="812880" y="2160720"/>
            <a:ext cx="8463240" cy="3880440"/>
          </a:xfrm>
          <a:prstGeom prst="rect">
            <a:avLst/>
          </a:prstGeom>
          <a:noFill/>
          <a:ln>
            <a:noFill/>
          </a:ln>
        </p:spPr>
        <p:txBody>
          <a:bodyPr spcFirstLastPara="1" wrap="square" lIns="91425" tIns="91425" rIns="91425" bIns="91425" anchor="t" anchorCtr="0">
            <a:noAutofit/>
          </a:bodyPr>
          <a:lstStyle/>
          <a:p>
            <a:pPr marL="137160" marR="0" lvl="0" indent="0" algn="l" rtl="0">
              <a:lnSpc>
                <a:spcPct val="100000"/>
              </a:lnSpc>
              <a:spcBef>
                <a:spcPts val="0"/>
              </a:spcBef>
              <a:spcAft>
                <a:spcPts val="0"/>
              </a:spcAft>
              <a:buNone/>
            </a:pPr>
            <a:r>
              <a:rPr lang="no-NO" sz="3600" b="0" i="0" u="none" strike="noStrike" cap="none">
                <a:solidFill>
                  <a:srgbClr val="3F3F3F"/>
                </a:solidFill>
                <a:latin typeface="Trebuchet MS"/>
                <a:ea typeface="Trebuchet MS"/>
                <a:cs typeface="Trebuchet MS"/>
                <a:sym typeface="Trebuchet MS"/>
              </a:rPr>
              <a:t> livsglede og robusthet hele livet</a:t>
            </a:r>
            <a:endParaRPr sz="3600" b="0" i="0" u="none" strike="noStrike" cap="none">
              <a:solidFill>
                <a:srgbClr val="000000"/>
              </a:solidFill>
              <a:latin typeface="Arial"/>
              <a:ea typeface="Arial"/>
              <a:cs typeface="Arial"/>
              <a:sym typeface="Arial"/>
            </a:endParaRPr>
          </a:p>
          <a:p>
            <a:pPr marL="137160" marR="0" lvl="0" indent="0" algn="l" rtl="0">
              <a:lnSpc>
                <a:spcPct val="100000"/>
              </a:lnSpc>
              <a:spcBef>
                <a:spcPts val="1001"/>
              </a:spcBef>
              <a:spcAft>
                <a:spcPts val="0"/>
              </a:spcAft>
              <a:buNone/>
            </a:pPr>
            <a:endParaRPr sz="3600" b="0" i="0" u="none" strike="noStrike" cap="none">
              <a:solidFill>
                <a:srgbClr val="000000"/>
              </a:solidFill>
              <a:latin typeface="Arial"/>
              <a:ea typeface="Arial"/>
              <a:cs typeface="Arial"/>
              <a:sym typeface="Arial"/>
            </a:endParaRPr>
          </a:p>
          <a:p>
            <a:pPr marL="137160" marR="0" lvl="0" indent="0" algn="l" rtl="0">
              <a:lnSpc>
                <a:spcPct val="100000"/>
              </a:lnSpc>
              <a:spcBef>
                <a:spcPts val="1001"/>
              </a:spcBef>
              <a:spcAft>
                <a:spcPts val="0"/>
              </a:spcAft>
              <a:buNone/>
            </a:pPr>
            <a:endParaRPr sz="3600" b="0" i="0" u="none" strike="noStrike" cap="none">
              <a:solidFill>
                <a:srgbClr val="000000"/>
              </a:solidFill>
              <a:latin typeface="Arial"/>
              <a:ea typeface="Arial"/>
              <a:cs typeface="Arial"/>
              <a:sym typeface="Arial"/>
            </a:endParaRPr>
          </a:p>
          <a:p>
            <a:pPr marL="137160" marR="0" lvl="0" indent="0" algn="l" rtl="0">
              <a:lnSpc>
                <a:spcPct val="100000"/>
              </a:lnSpc>
              <a:spcBef>
                <a:spcPts val="1001"/>
              </a:spcBef>
              <a:spcAft>
                <a:spcPts val="0"/>
              </a:spcAft>
              <a:buNone/>
            </a:pPr>
            <a:endParaRPr sz="3600" b="0" i="0" u="none" strike="noStrike" cap="none">
              <a:solidFill>
                <a:srgbClr val="000000"/>
              </a:solidFill>
              <a:latin typeface="Arial"/>
              <a:ea typeface="Arial"/>
              <a:cs typeface="Arial"/>
              <a:sym typeface="Arial"/>
            </a:endParaRPr>
          </a:p>
          <a:p>
            <a:pPr marL="137160" marR="0" lvl="0" indent="0" algn="l" rtl="0">
              <a:lnSpc>
                <a:spcPct val="100000"/>
              </a:lnSpc>
              <a:spcBef>
                <a:spcPts val="1001"/>
              </a:spcBef>
              <a:spcAft>
                <a:spcPts val="0"/>
              </a:spcAft>
              <a:buNone/>
            </a:pPr>
            <a:r>
              <a:rPr lang="no-NO" sz="3600" b="0" i="0" u="none" strike="noStrike" cap="none">
                <a:solidFill>
                  <a:srgbClr val="3F3F3F"/>
                </a:solidFill>
                <a:latin typeface="Trebuchet MS"/>
                <a:ea typeface="Trebuchet MS"/>
                <a:cs typeface="Trebuchet MS"/>
                <a:sym typeface="Trebuchet MS"/>
              </a:rPr>
              <a:t>				</a:t>
            </a:r>
            <a:r>
              <a:rPr lang="no-NO" sz="1800" b="0" i="0" u="none" strike="noStrike" cap="none">
                <a:solidFill>
                  <a:srgbClr val="3F3F3F"/>
                </a:solidFill>
                <a:latin typeface="Trebuchet MS"/>
                <a:ea typeface="Trebuchet MS"/>
                <a:cs typeface="Trebuchet MS"/>
                <a:sym typeface="Trebuchet MS"/>
              </a:rPr>
              <a:t> Cecilie Evertsen-Stanghelle UIS 2019</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p:nvPr/>
        </p:nvSpPr>
        <p:spPr>
          <a:xfrm>
            <a:off x="812880" y="609480"/>
            <a:ext cx="8463240" cy="132048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no-NO" sz="4800" b="0" i="0" u="none" strike="noStrike" cap="none">
                <a:solidFill>
                  <a:srgbClr val="90C226"/>
                </a:solidFill>
                <a:latin typeface="Trebuchet MS"/>
                <a:ea typeface="Trebuchet MS"/>
                <a:cs typeface="Trebuchet MS"/>
                <a:sym typeface="Trebuchet MS"/>
              </a:rPr>
              <a:t>           God omsorg</a:t>
            </a:r>
            <a:endParaRPr sz="4800" b="0" i="0" u="none" strike="noStrike" cap="none">
              <a:solidFill>
                <a:srgbClr val="000000"/>
              </a:solidFill>
              <a:latin typeface="Arial"/>
              <a:ea typeface="Arial"/>
              <a:cs typeface="Arial"/>
              <a:sym typeface="Arial"/>
            </a:endParaRPr>
          </a:p>
        </p:txBody>
      </p:sp>
      <p:sp>
        <p:nvSpPr>
          <p:cNvPr id="168" name="Google Shape;168;p4"/>
          <p:cNvSpPr txBox="1"/>
          <p:nvPr/>
        </p:nvSpPr>
        <p:spPr>
          <a:xfrm>
            <a:off x="812880" y="1772640"/>
            <a:ext cx="8463240" cy="4306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no-NO" sz="2000" b="0" i="0" u="none" strike="noStrike" cap="none">
                <a:solidFill>
                  <a:srgbClr val="3F3F3F"/>
                </a:solidFill>
                <a:latin typeface="Trebuchet MS"/>
                <a:ea typeface="Trebuchet MS"/>
                <a:cs typeface="Trebuchet MS"/>
                <a:sym typeface="Trebuchet MS"/>
              </a:rPr>
              <a:t>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3600" b="0" i="0" u="none" strike="noStrike" cap="none">
                <a:solidFill>
                  <a:srgbClr val="3F3F3F"/>
                </a:solidFill>
                <a:latin typeface="Trebuchet MS"/>
                <a:ea typeface="Trebuchet MS"/>
                <a:cs typeface="Trebuchet MS"/>
                <a:sym typeface="Trebuchet MS"/>
              </a:rPr>
              <a:t>         Fysisk omsorgsutøvelse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3600" b="0" i="0" u="none" strike="noStrike" cap="none">
                <a:solidFill>
                  <a:srgbClr val="3F3F3F"/>
                </a:solidFill>
                <a:latin typeface="Trebuchet MS"/>
                <a:ea typeface="Trebuchet MS"/>
                <a:cs typeface="Trebuchet MS"/>
                <a:sym typeface="Trebuchet MS"/>
              </a:rPr>
              <a:t>               </a:t>
            </a:r>
            <a:r>
              <a:rPr lang="no-NO" sz="2800" b="0" i="0" u="none" strike="noStrike" cap="none">
                <a:solidFill>
                  <a:srgbClr val="3F3F3F"/>
                </a:solidFill>
                <a:latin typeface="Trebuchet MS"/>
                <a:ea typeface="Trebuchet MS"/>
                <a:cs typeface="Trebuchet MS"/>
                <a:sym typeface="Trebuchet MS"/>
              </a:rPr>
              <a:t>i kombinasjon med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3600" b="0" i="0" u="none" strike="noStrike" cap="none">
                <a:solidFill>
                  <a:srgbClr val="3F3F3F"/>
                </a:solidFill>
                <a:latin typeface="Trebuchet MS"/>
                <a:ea typeface="Trebuchet MS"/>
                <a:cs typeface="Trebuchet MS"/>
                <a:sym typeface="Trebuchet MS"/>
              </a:rPr>
              <a:t>         Emosjonell omsorgsutøvelse</a:t>
            </a:r>
            <a:endParaRPr sz="3600" b="0" i="0" u="none" strike="noStrike" cap="none">
              <a:solidFill>
                <a:srgbClr val="000000"/>
              </a:solidFill>
              <a:latin typeface="Arial"/>
              <a:ea typeface="Arial"/>
              <a:cs typeface="Arial"/>
              <a:sym typeface="Arial"/>
            </a:endParaRPr>
          </a:p>
          <a:p>
            <a:pPr marL="457200" marR="0" lvl="0" indent="-228240" algn="l" rtl="0">
              <a:lnSpc>
                <a:spcPct val="100000"/>
              </a:lnSpc>
              <a:spcBef>
                <a:spcPts val="1001"/>
              </a:spcBef>
              <a:spcAft>
                <a:spcPts val="0"/>
              </a:spcAft>
              <a:buNone/>
            </a:pP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p:nvPr/>
        </p:nvSpPr>
        <p:spPr>
          <a:xfrm>
            <a:off x="812880" y="609480"/>
            <a:ext cx="8463240" cy="1320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NO" sz="4800" b="0" i="0" u="none" strike="noStrike" cap="none">
                <a:solidFill>
                  <a:srgbClr val="90C226"/>
                </a:solidFill>
                <a:latin typeface="Trebuchet MS"/>
                <a:ea typeface="Trebuchet MS"/>
                <a:cs typeface="Trebuchet MS"/>
                <a:sym typeface="Trebuchet MS"/>
              </a:rPr>
              <a:t>         Sensitiv omsorg</a:t>
            </a:r>
            <a:endParaRPr sz="4800" b="0" i="0" u="none" strike="noStrike" cap="none">
              <a:solidFill>
                <a:srgbClr val="000000"/>
              </a:solidFill>
              <a:latin typeface="Arial"/>
              <a:ea typeface="Arial"/>
              <a:cs typeface="Arial"/>
              <a:sym typeface="Arial"/>
            </a:endParaRPr>
          </a:p>
        </p:txBody>
      </p:sp>
      <p:sp>
        <p:nvSpPr>
          <p:cNvPr id="175" name="Google Shape;175;p5"/>
          <p:cNvSpPr txBox="1"/>
          <p:nvPr/>
        </p:nvSpPr>
        <p:spPr>
          <a:xfrm>
            <a:off x="812880" y="2205000"/>
            <a:ext cx="8463240" cy="38361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NO" sz="2400" b="0" i="0" u="none" strike="noStrike" cap="none">
                <a:solidFill>
                  <a:srgbClr val="3F3F3F"/>
                </a:solidFill>
                <a:latin typeface="Trebuchet MS"/>
                <a:ea typeface="Trebuchet MS"/>
                <a:cs typeface="Trebuchet MS"/>
                <a:sym typeface="Trebuchet MS"/>
              </a:rPr>
              <a:t>-trygghet og forutsigbarhet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2400" b="0" i="0" u="none" strike="noStrike" cap="none">
                <a:solidFill>
                  <a:srgbClr val="3F3F3F"/>
                </a:solidFill>
                <a:latin typeface="Trebuchet MS"/>
                <a:ea typeface="Trebuchet MS"/>
                <a:cs typeface="Trebuchet MS"/>
                <a:sym typeface="Trebuchet MS"/>
              </a:rPr>
              <a:t>-gode rollemodeller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2400" b="0" i="0" u="none" strike="noStrike" cap="none">
                <a:solidFill>
                  <a:srgbClr val="3F3F3F"/>
                </a:solidFill>
                <a:latin typeface="Trebuchet MS"/>
                <a:ea typeface="Trebuchet MS"/>
                <a:cs typeface="Trebuchet MS"/>
                <a:sym typeface="Trebuchet MS"/>
              </a:rPr>
              <a:t>-sette ord på tanker og følelser</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2400" b="0" i="0" u="none" strike="noStrike" cap="none">
                <a:solidFill>
                  <a:srgbClr val="3F3F3F"/>
                </a:solidFill>
                <a:latin typeface="Trebuchet MS"/>
                <a:ea typeface="Trebuchet MS"/>
                <a:cs typeface="Trebuchet MS"/>
                <a:sym typeface="Trebuchet MS"/>
              </a:rPr>
              <a:t>-hjelp  til å utvikle sosial og regulert adferd</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2400" b="0" i="0" u="none" strike="noStrike" cap="none">
                <a:solidFill>
                  <a:srgbClr val="3F3F3F"/>
                </a:solidFill>
                <a:latin typeface="Trebuchet MS"/>
                <a:ea typeface="Trebuchet MS"/>
                <a:cs typeface="Trebuchet MS"/>
                <a:sym typeface="Trebuchet MS"/>
              </a:rPr>
              <a:t>-trene på selvregulering via lek</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1001"/>
              </a:spcBef>
              <a:spcAft>
                <a:spcPts val="0"/>
              </a:spcAft>
              <a:buNone/>
            </a:pPr>
            <a:r>
              <a:rPr lang="no-NO" sz="2400" b="0" i="0" u="none" strike="noStrike" cap="none">
                <a:solidFill>
                  <a:srgbClr val="3F3F3F"/>
                </a:solidFill>
                <a:latin typeface="Trebuchet MS"/>
                <a:ea typeface="Trebuchet MS"/>
                <a:cs typeface="Trebuchet MS"/>
                <a:sym typeface="Trebuchet MS"/>
              </a:rPr>
              <a:t>-eksponert for aktivitet og treningsoppgaver hvor       kompleksiteten  gradvis økes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0B6E2E-B3E9-450C-877A-B9FB9A8E2B9F}"/>
              </a:ext>
            </a:extLst>
          </p:cNvPr>
          <p:cNvSpPr>
            <a:spLocks noGrp="1"/>
          </p:cNvSpPr>
          <p:nvPr>
            <p:ph type="title"/>
          </p:nvPr>
        </p:nvSpPr>
        <p:spPr>
          <a:xfrm>
            <a:off x="812880" y="1023499"/>
            <a:ext cx="8463240" cy="492443"/>
          </a:xfrm>
        </p:spPr>
        <p:txBody>
          <a:bodyPr/>
          <a:lstStyle/>
          <a:p>
            <a:r>
              <a:rPr lang="nb-NO" sz="3200" b="1" dirty="0"/>
              <a:t>Sårbarhet</a:t>
            </a:r>
          </a:p>
        </p:txBody>
      </p:sp>
      <p:sp>
        <p:nvSpPr>
          <p:cNvPr id="3" name="Plassholder for tekst 2">
            <a:extLst>
              <a:ext uri="{FF2B5EF4-FFF2-40B4-BE49-F238E27FC236}">
                <a16:creationId xmlns:a16="http://schemas.microsoft.com/office/drawing/2014/main" id="{733EE8EA-C224-4F1F-B9F4-B0923FE49F14}"/>
              </a:ext>
            </a:extLst>
          </p:cNvPr>
          <p:cNvSpPr>
            <a:spLocks noGrp="1"/>
          </p:cNvSpPr>
          <p:nvPr>
            <p:ph type="body" idx="1"/>
          </p:nvPr>
        </p:nvSpPr>
        <p:spPr/>
        <p:txBody>
          <a:bodyPr>
            <a:normAutofit/>
          </a:bodyPr>
          <a:lstStyle/>
          <a:p>
            <a:r>
              <a:rPr lang="nb-NO" dirty="0"/>
              <a:t>ALLE ER VI SÅRBARE I PERIODER</a:t>
            </a:r>
          </a:p>
          <a:p>
            <a:endParaRPr lang="nb-NO" dirty="0"/>
          </a:p>
          <a:p>
            <a:r>
              <a:rPr lang="nb-NO" dirty="0"/>
              <a:t>SÅRBARHET ER INGEN KONSTANT STØRRELSE</a:t>
            </a:r>
          </a:p>
          <a:p>
            <a:pPr marL="137160" indent="0">
              <a:buNone/>
            </a:pPr>
            <a:endParaRPr lang="nb-NO" dirty="0"/>
          </a:p>
          <a:p>
            <a:r>
              <a:rPr lang="nb-NO" dirty="0"/>
              <a:t>SÅRBARHETSGRADEN ER AVHENGIG AV KULTUR,KONTEKST OG RELASJON</a:t>
            </a:r>
          </a:p>
          <a:p>
            <a:endParaRPr lang="nb-NO" dirty="0"/>
          </a:p>
          <a:p>
            <a:r>
              <a:rPr lang="nb-NO" dirty="0"/>
              <a:t>Noen barn er særskilt sårbare knyttet til for eksempel elevens religion, seksuelle orientering, kjønnsuttrykk, funksjonsevne, at eleven har atferdsvansker eller </a:t>
            </a:r>
            <a:r>
              <a:rPr lang="nb-NO" dirty="0" err="1"/>
              <a:t>sosio</a:t>
            </a:r>
            <a:r>
              <a:rPr lang="nb-NO" dirty="0"/>
              <a:t>-emosjonelle vansker eller forhold ved elevens familie og hjemmesituasjon.</a:t>
            </a:r>
          </a:p>
          <a:p>
            <a:pPr lvl="4"/>
            <a:r>
              <a:rPr lang="nb-NO" dirty="0"/>
              <a:t>Ingrid Lund 2021</a:t>
            </a:r>
          </a:p>
          <a:p>
            <a:pPr marL="137160" indent="0">
              <a:buNone/>
            </a:pPr>
            <a:br>
              <a:rPr lang="nb-NO" dirty="0"/>
            </a:br>
            <a:endParaRPr lang="nb-NO" dirty="0"/>
          </a:p>
        </p:txBody>
      </p:sp>
    </p:spTree>
    <p:extLst>
      <p:ext uri="{BB962C8B-B14F-4D97-AF65-F5344CB8AC3E}">
        <p14:creationId xmlns:p14="http://schemas.microsoft.com/office/powerpoint/2010/main" val="265938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p:nvPr/>
        </p:nvSpPr>
        <p:spPr>
          <a:xfrm>
            <a:off x="2133720" y="609480"/>
            <a:ext cx="6347520" cy="132048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no-NO" sz="4800" b="1" i="0" u="none" strike="noStrike" cap="none">
                <a:solidFill>
                  <a:srgbClr val="92D050"/>
                </a:solidFill>
                <a:latin typeface="Trebuchet MS"/>
                <a:ea typeface="Trebuchet MS"/>
                <a:cs typeface="Trebuchet MS"/>
                <a:sym typeface="Trebuchet MS"/>
              </a:rPr>
              <a:t>  Handlingsløypa</a:t>
            </a:r>
            <a:endParaRPr sz="4800" b="0" i="0" u="none" strike="noStrike" cap="none">
              <a:solidFill>
                <a:srgbClr val="000000"/>
              </a:solidFill>
              <a:latin typeface="Arial"/>
              <a:ea typeface="Arial"/>
              <a:cs typeface="Arial"/>
              <a:sym typeface="Arial"/>
            </a:endParaRPr>
          </a:p>
        </p:txBody>
      </p:sp>
      <p:sp>
        <p:nvSpPr>
          <p:cNvPr id="181" name="Google Shape;181;p6"/>
          <p:cNvSpPr/>
          <p:nvPr/>
        </p:nvSpPr>
        <p:spPr>
          <a:xfrm>
            <a:off x="2138400" y="2860920"/>
            <a:ext cx="1656000" cy="647640"/>
          </a:xfrm>
          <a:prstGeom prst="roundRect">
            <a:avLst>
              <a:gd name="adj" fmla="val 16667"/>
            </a:avLst>
          </a:prstGeom>
          <a:solidFill>
            <a:srgbClr val="BFD8F3"/>
          </a:solidFill>
          <a:ln w="284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800" b="0" i="0" u="none" strike="noStrike" cap="none">
                <a:solidFill>
                  <a:srgbClr val="000000"/>
                </a:solidFill>
                <a:latin typeface="Trebuchet MS"/>
                <a:ea typeface="Trebuchet MS"/>
                <a:cs typeface="Trebuchet MS"/>
                <a:sym typeface="Trebuchet MS"/>
              </a:rPr>
              <a:t>Mistanke</a:t>
            </a:r>
            <a:endParaRPr sz="1800" b="0" i="0" u="none" strike="noStrike" cap="none">
              <a:latin typeface="Arial"/>
              <a:ea typeface="Arial"/>
              <a:cs typeface="Arial"/>
              <a:sym typeface="Arial"/>
            </a:endParaRPr>
          </a:p>
        </p:txBody>
      </p:sp>
      <p:sp>
        <p:nvSpPr>
          <p:cNvPr id="182" name="Google Shape;182;p6"/>
          <p:cNvSpPr/>
          <p:nvPr/>
        </p:nvSpPr>
        <p:spPr>
          <a:xfrm>
            <a:off x="3746520" y="2860920"/>
            <a:ext cx="1656000" cy="647640"/>
          </a:xfrm>
          <a:prstGeom prst="roundRect">
            <a:avLst>
              <a:gd name="adj" fmla="val 16667"/>
            </a:avLst>
          </a:prstGeom>
          <a:solidFill>
            <a:srgbClr val="FBDAEA"/>
          </a:solidFill>
          <a:ln w="284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800" b="0" i="0" u="none" strike="noStrike" cap="none">
                <a:solidFill>
                  <a:srgbClr val="000000"/>
                </a:solidFill>
                <a:latin typeface="Trebuchet MS"/>
                <a:ea typeface="Trebuchet MS"/>
                <a:cs typeface="Trebuchet MS"/>
                <a:sym typeface="Trebuchet MS"/>
              </a:rPr>
              <a:t>Avdekking</a:t>
            </a:r>
            <a:endParaRPr sz="1800" b="0" i="0" u="none" strike="noStrike" cap="none">
              <a:latin typeface="Arial"/>
              <a:ea typeface="Arial"/>
              <a:cs typeface="Arial"/>
              <a:sym typeface="Arial"/>
            </a:endParaRPr>
          </a:p>
        </p:txBody>
      </p:sp>
      <p:sp>
        <p:nvSpPr>
          <p:cNvPr id="183" name="Google Shape;183;p6"/>
          <p:cNvSpPr/>
          <p:nvPr/>
        </p:nvSpPr>
        <p:spPr>
          <a:xfrm>
            <a:off x="5402520" y="2860920"/>
            <a:ext cx="1656000" cy="647640"/>
          </a:xfrm>
          <a:prstGeom prst="roundRect">
            <a:avLst>
              <a:gd name="adj" fmla="val 16667"/>
            </a:avLst>
          </a:prstGeom>
          <a:solidFill>
            <a:srgbClr val="D5EBF5"/>
          </a:solidFill>
          <a:ln w="284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800" b="0" i="0" u="none" strike="noStrike" cap="none">
                <a:solidFill>
                  <a:srgbClr val="000000"/>
                </a:solidFill>
                <a:latin typeface="Trebuchet MS"/>
                <a:ea typeface="Trebuchet MS"/>
                <a:cs typeface="Trebuchet MS"/>
                <a:sym typeface="Trebuchet MS"/>
              </a:rPr>
              <a:t>Stopping</a:t>
            </a:r>
            <a:endParaRPr sz="1800" b="0" i="0" u="none" strike="noStrike" cap="none">
              <a:latin typeface="Arial"/>
              <a:ea typeface="Arial"/>
              <a:cs typeface="Arial"/>
              <a:sym typeface="Arial"/>
            </a:endParaRPr>
          </a:p>
        </p:txBody>
      </p:sp>
      <p:sp>
        <p:nvSpPr>
          <p:cNvPr id="184" name="Google Shape;184;p6"/>
          <p:cNvSpPr/>
          <p:nvPr/>
        </p:nvSpPr>
        <p:spPr>
          <a:xfrm>
            <a:off x="7050240" y="2860920"/>
            <a:ext cx="1658880" cy="647640"/>
          </a:xfrm>
          <a:prstGeom prst="roundRect">
            <a:avLst>
              <a:gd name="adj" fmla="val 16667"/>
            </a:avLst>
          </a:prstGeom>
          <a:solidFill>
            <a:srgbClr val="FDE4D0"/>
          </a:solidFill>
          <a:ln w="28425" cap="flat" cmpd="sng">
            <a:solidFill>
              <a:srgbClr val="C45A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no-NO" sz="1800" b="0" i="0" u="none" strike="noStrike" cap="none">
                <a:solidFill>
                  <a:srgbClr val="000000"/>
                </a:solidFill>
                <a:latin typeface="Trebuchet MS"/>
                <a:ea typeface="Trebuchet MS"/>
                <a:cs typeface="Trebuchet MS"/>
                <a:sym typeface="Trebuchet MS"/>
              </a:rPr>
              <a:t>Oppfølging</a:t>
            </a:r>
            <a:endParaRPr sz="1800" b="0" i="0" u="none" strike="noStrike" cap="none">
              <a:latin typeface="Arial"/>
              <a:ea typeface="Arial"/>
              <a:cs typeface="Arial"/>
              <a:sym typeface="Aria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60440" y="609480"/>
            <a:ext cx="8715680" cy="1320480"/>
          </a:xfrm>
        </p:spPr>
        <p:txBody>
          <a:bodyPr>
            <a:normAutofit/>
          </a:bodyPr>
          <a:lstStyle/>
          <a:p>
            <a:r>
              <a:rPr lang="en-GB" sz="2400" dirty="0">
                <a:solidFill>
                  <a:schemeClr val="tx1"/>
                </a:solidFill>
              </a:rPr>
              <a:t>Tre </a:t>
            </a:r>
            <a:r>
              <a:rPr lang="en-GB" sz="2400" dirty="0" err="1">
                <a:solidFill>
                  <a:schemeClr val="tx1"/>
                </a:solidFill>
              </a:rPr>
              <a:t>hovedstrategier</a:t>
            </a:r>
            <a:r>
              <a:rPr lang="en-GB" sz="2400" dirty="0">
                <a:solidFill>
                  <a:schemeClr val="tx1"/>
                </a:solidFill>
              </a:rPr>
              <a:t> for å </a:t>
            </a:r>
            <a:r>
              <a:rPr lang="en-GB" sz="2400" dirty="0" err="1">
                <a:solidFill>
                  <a:schemeClr val="tx1"/>
                </a:solidFill>
              </a:rPr>
              <a:t>skape</a:t>
            </a:r>
            <a:r>
              <a:rPr lang="en-GB" sz="2400" dirty="0">
                <a:solidFill>
                  <a:schemeClr val="tx1"/>
                </a:solidFill>
              </a:rPr>
              <a:t> et </a:t>
            </a:r>
            <a:r>
              <a:rPr lang="en-GB" sz="2400" dirty="0" err="1">
                <a:solidFill>
                  <a:schemeClr val="tx1"/>
                </a:solidFill>
              </a:rPr>
              <a:t>godt</a:t>
            </a:r>
            <a:r>
              <a:rPr lang="en-GB" sz="2400" dirty="0">
                <a:solidFill>
                  <a:schemeClr val="tx1"/>
                </a:solidFill>
              </a:rPr>
              <a:t> </a:t>
            </a:r>
            <a:r>
              <a:rPr lang="en-GB" sz="2400" dirty="0" err="1">
                <a:solidFill>
                  <a:schemeClr val="tx1"/>
                </a:solidFill>
              </a:rPr>
              <a:t>psykososialt</a:t>
            </a:r>
            <a:r>
              <a:rPr lang="en-GB" sz="2400" dirty="0">
                <a:solidFill>
                  <a:schemeClr val="tx1"/>
                </a:solidFill>
              </a:rPr>
              <a:t> </a:t>
            </a:r>
            <a:r>
              <a:rPr lang="en-GB" sz="2400" dirty="0" err="1">
                <a:solidFill>
                  <a:schemeClr val="tx1"/>
                </a:solidFill>
              </a:rPr>
              <a:t>miljø</a:t>
            </a:r>
            <a:r>
              <a:rPr lang="en-GB" sz="2400" dirty="0">
                <a:solidFill>
                  <a:schemeClr val="tx1"/>
                </a:solidFill>
              </a:rPr>
              <a:t> </a:t>
            </a:r>
            <a:r>
              <a:rPr lang="en-GB" sz="2400" dirty="0" err="1">
                <a:solidFill>
                  <a:schemeClr val="tx1"/>
                </a:solidFill>
              </a:rPr>
              <a:t>i</a:t>
            </a:r>
            <a:r>
              <a:rPr lang="en-GB" sz="2400" dirty="0">
                <a:solidFill>
                  <a:schemeClr val="tx1"/>
                </a:solidFill>
              </a:rPr>
              <a:t> </a:t>
            </a:r>
            <a:r>
              <a:rPr lang="en-GB" sz="2400" dirty="0" err="1">
                <a:solidFill>
                  <a:schemeClr val="tx1"/>
                </a:solidFill>
              </a:rPr>
              <a:t>skolen</a:t>
            </a:r>
            <a:endParaRPr lang="en-GB" sz="2400" dirty="0">
              <a:solidFill>
                <a:schemeClr val="tx1"/>
              </a:solidFill>
            </a:endParaRPr>
          </a:p>
        </p:txBody>
      </p:sp>
      <p:sp>
        <p:nvSpPr>
          <p:cNvPr id="2" name="Plassholder for innhold 1"/>
          <p:cNvSpPr>
            <a:spLocks noGrp="1"/>
          </p:cNvSpPr>
          <p:nvPr>
            <p:ph idx="1"/>
          </p:nvPr>
        </p:nvSpPr>
        <p:spPr>
          <a:xfrm>
            <a:off x="2639616" y="2204864"/>
            <a:ext cx="7508108" cy="4389120"/>
          </a:xfrm>
        </p:spPr>
        <p:txBody>
          <a:bodyPr/>
          <a:lstStyle/>
          <a:p>
            <a:endParaRPr lang="en-GB" dirty="0"/>
          </a:p>
          <a:p>
            <a:r>
              <a:rPr lang="en-GB" dirty="0" err="1"/>
              <a:t>Tydelig</a:t>
            </a:r>
            <a:r>
              <a:rPr lang="en-GB" dirty="0"/>
              <a:t> </a:t>
            </a:r>
            <a:r>
              <a:rPr lang="en-GB" dirty="0" err="1"/>
              <a:t>klasseledelse</a:t>
            </a:r>
            <a:r>
              <a:rPr lang="en-GB" dirty="0"/>
              <a:t> - den </a:t>
            </a:r>
            <a:r>
              <a:rPr lang="en-GB" dirty="0" err="1"/>
              <a:t>autoritative</a:t>
            </a:r>
            <a:r>
              <a:rPr lang="en-GB" dirty="0"/>
              <a:t> </a:t>
            </a:r>
            <a:r>
              <a:rPr lang="en-GB" dirty="0" err="1"/>
              <a:t>voksne</a:t>
            </a:r>
            <a:endParaRPr lang="en-GB" dirty="0"/>
          </a:p>
          <a:p>
            <a:endParaRPr lang="en-GB" dirty="0"/>
          </a:p>
          <a:p>
            <a:r>
              <a:rPr lang="en-GB" dirty="0" err="1"/>
              <a:t>Relasjonsarbeid</a:t>
            </a:r>
            <a:r>
              <a:rPr lang="en-GB" dirty="0"/>
              <a:t> med </a:t>
            </a:r>
            <a:r>
              <a:rPr lang="en-GB" dirty="0" err="1"/>
              <a:t>vekt</a:t>
            </a:r>
            <a:r>
              <a:rPr lang="en-GB" dirty="0"/>
              <a:t> </a:t>
            </a:r>
            <a:r>
              <a:rPr lang="en-GB" dirty="0" err="1"/>
              <a:t>på</a:t>
            </a:r>
            <a:r>
              <a:rPr lang="en-GB" dirty="0"/>
              <a:t> </a:t>
            </a:r>
            <a:r>
              <a:rPr lang="en-GB" dirty="0" err="1"/>
              <a:t>lærer</a:t>
            </a:r>
            <a:r>
              <a:rPr lang="en-GB" dirty="0"/>
              <a:t>- </a:t>
            </a:r>
            <a:r>
              <a:rPr lang="en-GB" dirty="0" err="1"/>
              <a:t>elev</a:t>
            </a:r>
            <a:r>
              <a:rPr lang="en-GB" dirty="0"/>
              <a:t> </a:t>
            </a:r>
            <a:r>
              <a:rPr lang="en-GB" dirty="0" err="1"/>
              <a:t>relasjonen</a:t>
            </a:r>
            <a:endParaRPr lang="en-GB" dirty="0"/>
          </a:p>
          <a:p>
            <a:endParaRPr lang="en-GB" dirty="0"/>
          </a:p>
          <a:p>
            <a:r>
              <a:rPr lang="en-GB" dirty="0" err="1"/>
              <a:t>Felleskapsaktiviteter</a:t>
            </a:r>
            <a:r>
              <a:rPr lang="en-GB" dirty="0"/>
              <a:t> med </a:t>
            </a:r>
            <a:r>
              <a:rPr lang="en-GB" dirty="0" err="1"/>
              <a:t>vekt</a:t>
            </a:r>
            <a:r>
              <a:rPr lang="en-GB" dirty="0"/>
              <a:t> </a:t>
            </a:r>
            <a:r>
              <a:rPr lang="en-GB" dirty="0" err="1"/>
              <a:t>på</a:t>
            </a:r>
            <a:r>
              <a:rPr lang="en-GB" dirty="0"/>
              <a:t> å </a:t>
            </a:r>
            <a:r>
              <a:rPr lang="en-GB" dirty="0" err="1"/>
              <a:t>bygge</a:t>
            </a:r>
            <a:r>
              <a:rPr lang="en-GB" dirty="0"/>
              <a:t> </a:t>
            </a:r>
            <a:r>
              <a:rPr lang="en-GB" dirty="0" err="1"/>
              <a:t>gode</a:t>
            </a:r>
            <a:r>
              <a:rPr lang="en-GB" dirty="0"/>
              <a:t> </a:t>
            </a:r>
            <a:r>
              <a:rPr lang="en-GB" dirty="0" err="1"/>
              <a:t>klassemiljøer</a:t>
            </a:r>
            <a:r>
              <a:rPr lang="en-GB" dirty="0"/>
              <a:t> </a:t>
            </a:r>
            <a:r>
              <a:rPr lang="en-GB" dirty="0" err="1"/>
              <a:t>og</a:t>
            </a:r>
            <a:r>
              <a:rPr lang="en-GB" dirty="0"/>
              <a:t> </a:t>
            </a:r>
            <a:r>
              <a:rPr lang="en-GB" dirty="0" err="1"/>
              <a:t>fokusere</a:t>
            </a:r>
            <a:r>
              <a:rPr lang="en-GB" dirty="0"/>
              <a:t> </a:t>
            </a:r>
            <a:r>
              <a:rPr lang="en-GB" dirty="0" err="1"/>
              <a:t>på</a:t>
            </a:r>
            <a:r>
              <a:rPr lang="en-GB" dirty="0"/>
              <a:t> </a:t>
            </a:r>
            <a:r>
              <a:rPr lang="en-GB" dirty="0" err="1"/>
              <a:t>elev-elev</a:t>
            </a:r>
            <a:r>
              <a:rPr lang="en-GB" dirty="0"/>
              <a:t> </a:t>
            </a:r>
            <a:r>
              <a:rPr lang="en-GB" dirty="0" err="1"/>
              <a:t>relasjonen</a:t>
            </a:r>
            <a:endParaRPr lang="en-GB" dirty="0"/>
          </a:p>
          <a:p>
            <a:pPr lvl="6"/>
            <a:r>
              <a:rPr lang="en-GB" dirty="0"/>
              <a:t>( Eriksen </a:t>
            </a:r>
            <a:r>
              <a:rPr lang="en-GB" dirty="0" err="1"/>
              <a:t>og</a:t>
            </a:r>
            <a:r>
              <a:rPr lang="en-GB" dirty="0"/>
              <a:t> </a:t>
            </a:r>
            <a:r>
              <a:rPr lang="en-GB" err="1"/>
              <a:t>Lyng</a:t>
            </a:r>
            <a:r>
              <a:rPr lang="en-GB"/>
              <a:t> 2018)</a:t>
            </a:r>
            <a:r>
              <a:rPr lang="en-GB" dirty="0"/>
              <a:t>			</a:t>
            </a:r>
          </a:p>
        </p:txBody>
      </p:sp>
      <p:sp>
        <p:nvSpPr>
          <p:cNvPr id="3" name="Footer Placeholder 2"/>
          <p:cNvSpPr>
            <a:spLocks noGrp="1"/>
          </p:cNvSpPr>
          <p:nvPr>
            <p:ph type="ftr" sz="quarter" idx="11"/>
          </p:nvPr>
        </p:nvSpPr>
        <p:spPr>
          <a:xfrm>
            <a:off x="677334" y="6041362"/>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b-NO"/>
              <a:t>AT/ER- MKA</a:t>
            </a:r>
          </a:p>
        </p:txBody>
      </p:sp>
    </p:spTree>
    <p:extLst>
      <p:ext uri="{BB962C8B-B14F-4D97-AF65-F5344CB8AC3E}">
        <p14:creationId xmlns:p14="http://schemas.microsoft.com/office/powerpoint/2010/main" val="241317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p:nvPr/>
        </p:nvSpPr>
        <p:spPr>
          <a:xfrm>
            <a:off x="812880" y="609480"/>
            <a:ext cx="8463240" cy="13204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o-NO" sz="3600" b="0" i="0" u="none" strike="noStrike" cap="none">
                <a:solidFill>
                  <a:srgbClr val="90C226"/>
                </a:solidFill>
                <a:latin typeface="Trebuchet MS"/>
                <a:ea typeface="Trebuchet MS"/>
                <a:cs typeface="Trebuchet MS"/>
                <a:sym typeface="Trebuchet MS"/>
              </a:rPr>
              <a:t>You tube:</a:t>
            </a:r>
            <a:endParaRPr sz="3600" b="0" i="0" u="none" strike="noStrike" cap="none">
              <a:solidFill>
                <a:srgbClr val="000000"/>
              </a:solidFill>
              <a:latin typeface="Arial"/>
              <a:ea typeface="Arial"/>
              <a:cs typeface="Arial"/>
              <a:sym typeface="Arial"/>
            </a:endParaRPr>
          </a:p>
        </p:txBody>
      </p:sp>
      <p:sp>
        <p:nvSpPr>
          <p:cNvPr id="205" name="Google Shape;205;p8"/>
          <p:cNvSpPr txBox="1"/>
          <p:nvPr/>
        </p:nvSpPr>
        <p:spPr>
          <a:xfrm>
            <a:off x="812880" y="2160720"/>
            <a:ext cx="8463240" cy="3880440"/>
          </a:xfrm>
          <a:prstGeom prst="rect">
            <a:avLst/>
          </a:prstGeom>
          <a:noFill/>
          <a:ln>
            <a:noFill/>
          </a:ln>
        </p:spPr>
        <p:txBody>
          <a:bodyPr spcFirstLastPara="1" wrap="square" lIns="91425" tIns="45700" rIns="91425" bIns="45700" anchor="t" anchorCtr="0">
            <a:noAutofit/>
          </a:bodyPr>
          <a:lstStyle/>
          <a:p>
            <a:pPr marL="343080" marR="0" lvl="0" indent="-24084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1001"/>
              </a:spcBef>
              <a:spcAft>
                <a:spcPts val="0"/>
              </a:spcAft>
              <a:buNone/>
            </a:pPr>
            <a:r>
              <a:rPr lang="no-NO" sz="2400" b="1" i="1" u="none" strike="noStrike" cap="none" dirty="0">
                <a:solidFill>
                  <a:srgbClr val="3F3F3F"/>
                </a:solidFill>
                <a:latin typeface="Trebuchet MS"/>
                <a:ea typeface="Trebuchet MS"/>
                <a:cs typeface="Trebuchet MS"/>
                <a:sym typeface="Trebuchet MS"/>
              </a:rPr>
              <a:t>“Sorry,  seems to be the hardest word to say…..”</a:t>
            </a:r>
            <a:endParaRPr lang="nb-NO" sz="2400" b="1" i="1" u="none" strike="noStrike" cap="none" dirty="0">
              <a:solidFill>
                <a:srgbClr val="3F3F3F"/>
              </a:solidFill>
              <a:latin typeface="Trebuchet MS"/>
              <a:ea typeface="Trebuchet MS"/>
              <a:cs typeface="Trebuchet MS"/>
              <a:sym typeface="Trebuchet MS"/>
            </a:endParaRPr>
          </a:p>
          <a:p>
            <a:pPr marL="457200" marR="0" lvl="0" indent="0" algn="l" rtl="0">
              <a:lnSpc>
                <a:spcPct val="100000"/>
              </a:lnSpc>
              <a:spcBef>
                <a:spcPts val="1001"/>
              </a:spcBef>
              <a:spcAft>
                <a:spcPts val="0"/>
              </a:spcAft>
              <a:buNone/>
            </a:pPr>
            <a:r>
              <a:rPr lang="nb-NO" sz="2400" b="0" i="0" u="none" strike="noStrike" cap="none" dirty="0">
                <a:solidFill>
                  <a:srgbClr val="000000"/>
                </a:solidFill>
                <a:latin typeface="Arial"/>
                <a:ea typeface="Arial"/>
                <a:cs typeface="Arial"/>
                <a:sym typeface="Arial"/>
                <a:hlinkClick r:id="rId3"/>
              </a:rPr>
              <a:t>https://www.youtube.com/watch?v=yYTOhFpiBDI</a:t>
            </a:r>
            <a:endParaRPr lang="nb-NO" sz="2400" b="1" i="1" dirty="0">
              <a:solidFill>
                <a:srgbClr val="3F3F3F"/>
              </a:solidFill>
              <a:latin typeface="Trebuchet MS"/>
              <a:sym typeface="Trebuchet MS"/>
            </a:endParaRPr>
          </a:p>
          <a:p>
            <a:pPr marL="457200" marR="0" lvl="0" indent="0" algn="l" rtl="0">
              <a:lnSpc>
                <a:spcPct val="100000"/>
              </a:lnSpc>
              <a:spcBef>
                <a:spcPts val="1001"/>
              </a:spcBef>
              <a:spcAft>
                <a:spcPts val="0"/>
              </a:spcAft>
              <a:buNone/>
            </a:pP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1888</Words>
  <Application>Microsoft Office PowerPoint</Application>
  <PresentationFormat>Widescreen</PresentationFormat>
  <Paragraphs>223</Paragraphs>
  <Slides>28</Slides>
  <Notes>22</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28</vt:i4>
      </vt:variant>
    </vt:vector>
  </HeadingPairs>
  <TitlesOfParts>
    <vt:vector size="38" baseType="lpstr">
      <vt:lpstr>Arial</vt:lpstr>
      <vt:lpstr>Calibri</vt:lpstr>
      <vt:lpstr>Century Gothic</vt:lpstr>
      <vt:lpstr>Noto Sans Symbols</vt:lpstr>
      <vt:lpstr>Roboto</vt:lpstr>
      <vt:lpstr>Times New Roman</vt:lpstr>
      <vt:lpstr>Trebuchet MS</vt:lpstr>
      <vt:lpstr>Wingdings</vt:lpstr>
      <vt:lpstr>Office Theme</vt:lpstr>
      <vt:lpstr>Office Theme</vt:lpstr>
      <vt:lpstr>PowerPoint-presentasjon</vt:lpstr>
      <vt:lpstr>PowerPoint-presentasjon</vt:lpstr>
      <vt:lpstr>PowerPoint-presentasjon</vt:lpstr>
      <vt:lpstr>PowerPoint-presentasjon</vt:lpstr>
      <vt:lpstr>PowerPoint-presentasjon</vt:lpstr>
      <vt:lpstr>Sårbarhet</vt:lpstr>
      <vt:lpstr>PowerPoint-presentasjon</vt:lpstr>
      <vt:lpstr>Tre hovedstrategier for å skape et godt psykososialt miljø i skolen</vt:lpstr>
      <vt:lpstr>PowerPoint-presentasjon</vt:lpstr>
      <vt:lpstr>Hvordan ivareta barn og unge som er utsatt for mobbing?</vt:lpstr>
      <vt:lpstr>PowerPoint-presentasjon</vt:lpstr>
      <vt:lpstr>PowerPoint-presentasjon</vt:lpstr>
      <vt:lpstr>Helhetlig og systematisk oppfølging</vt:lpstr>
      <vt:lpstr>PowerPoint-presentasjon</vt:lpstr>
      <vt:lpstr>PowerPoint-presentasjon</vt:lpstr>
      <vt:lpstr>Hvordan pleie og reparere relasjoner?</vt:lpstr>
      <vt:lpstr>Konkrete tiltak</vt:lpstr>
      <vt:lpstr>Interessekartlegging</vt:lpstr>
      <vt:lpstr>Hvordan forbedre en negativ eller svak relasjon? «Banking-time»</vt:lpstr>
      <vt:lpstr>Råd til gjennomføringen Den voksne må:</vt:lpstr>
      <vt:lpstr>Eksempler på mulige aktiviteter til bruk i «Banking time»</vt:lpstr>
      <vt:lpstr>En voksen som er tett på over tid</vt:lpstr>
      <vt:lpstr>PowerPoint-presentasjon</vt:lpstr>
      <vt:lpstr>Bruk av støttegruppe</vt:lpstr>
      <vt:lpstr>PowerPoint-presentasjon</vt:lpstr>
      <vt:lpstr>Gruppeoppgave –skole/trinnvis </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Rystad Elisabeth</dc:creator>
  <cp:lastModifiedBy>Arne Tveit</cp:lastModifiedBy>
  <cp:revision>12</cp:revision>
  <dcterms:modified xsi:type="dcterms:W3CDTF">2022-06-01T08:35:35Z</dcterms:modified>
</cp:coreProperties>
</file>